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jpe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63" r:id="rId3"/>
    <p:sldId id="264" r:id="rId4"/>
    <p:sldId id="259" r:id="rId5"/>
    <p:sldId id="266" r:id="rId6"/>
    <p:sldId id="274" r:id="rId7"/>
    <p:sldId id="275" r:id="rId8"/>
    <p:sldId id="268" r:id="rId9"/>
    <p:sldId id="267" r:id="rId10"/>
    <p:sldId id="277" r:id="rId11"/>
    <p:sldId id="269" r:id="rId12"/>
    <p:sldId id="262" r:id="rId13"/>
    <p:sldId id="273" r:id="rId14"/>
    <p:sldId id="313" r:id="rId15"/>
    <p:sldId id="258" r:id="rId16"/>
    <p:sldId id="403" r:id="rId17"/>
    <p:sldId id="404" r:id="rId18"/>
    <p:sldId id="405" r:id="rId19"/>
    <p:sldId id="279" r:id="rId20"/>
    <p:sldId id="278" r:id="rId21"/>
    <p:sldId id="282" r:id="rId22"/>
    <p:sldId id="407" r:id="rId23"/>
    <p:sldId id="402" r:id="rId24"/>
    <p:sldId id="400" r:id="rId25"/>
    <p:sldId id="409" r:id="rId26"/>
    <p:sldId id="410" r:id="rId27"/>
    <p:sldId id="411" r:id="rId28"/>
    <p:sldId id="412" r:id="rId29"/>
    <p:sldId id="413" r:id="rId30"/>
    <p:sldId id="414" r:id="rId31"/>
    <p:sldId id="260" r:id="rId32"/>
    <p:sldId id="408"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3076"/>
  </p:normalViewPr>
  <p:slideViewPr>
    <p:cSldViewPr snapToGrid="0" snapToObjects="1">
      <p:cViewPr varScale="1">
        <p:scale>
          <a:sx n="133" d="100"/>
          <a:sy n="133" d="100"/>
        </p:scale>
        <p:origin x="-1040" y="-9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D3CF18-EEE3-4019-9600-8BA58B03621C}" type="doc">
      <dgm:prSet loTypeId="urn:microsoft.com/office/officeart/2005/8/layout/venn1" loCatId="relationship" qsTypeId="urn:microsoft.com/office/officeart/2005/8/quickstyle/simple1" qsCatId="simple" csTypeId="urn:microsoft.com/office/officeart/2005/8/colors/accent1_2" csCatId="accent1" phldr="1"/>
      <dgm:spPr/>
    </dgm:pt>
    <dgm:pt modelId="{2FB71AAA-5E36-419C-A610-BFD550088449}">
      <dgm:prSet phldrT="[Texte]" custT="1"/>
      <dgm:spPr/>
      <dgm:t>
        <a:bodyPr/>
        <a:lstStyle/>
        <a:p>
          <a:r>
            <a:rPr lang="fr-FR" sz="1400" dirty="0"/>
            <a:t>Médiateurs de santé/</a:t>
          </a:r>
        </a:p>
        <a:p>
          <a:r>
            <a:rPr lang="fr-FR" sz="1400" dirty="0"/>
            <a:t>Facilitateurs de santé/</a:t>
          </a:r>
        </a:p>
        <a:p>
          <a:r>
            <a:rPr lang="fr-FR" sz="1400" dirty="0"/>
            <a:t>Navigateurs de santé / courtiers de santé</a:t>
          </a:r>
        </a:p>
      </dgm:t>
    </dgm:pt>
    <dgm:pt modelId="{604EB398-C343-41B8-B966-7216B977B29B}" type="parTrans" cxnId="{E8C29B36-07AA-4A39-8262-E47078323916}">
      <dgm:prSet/>
      <dgm:spPr/>
      <dgm:t>
        <a:bodyPr/>
        <a:lstStyle/>
        <a:p>
          <a:endParaRPr lang="fr-FR"/>
        </a:p>
      </dgm:t>
    </dgm:pt>
    <dgm:pt modelId="{59045398-4B42-41E4-B3FC-CF4E6B314269}" type="sibTrans" cxnId="{E8C29B36-07AA-4A39-8262-E47078323916}">
      <dgm:prSet/>
      <dgm:spPr/>
      <dgm:t>
        <a:bodyPr/>
        <a:lstStyle/>
        <a:p>
          <a:endParaRPr lang="fr-FR"/>
        </a:p>
      </dgm:t>
    </dgm:pt>
    <dgm:pt modelId="{00F4C1F7-22AC-4989-81E7-6204B6C738E6}">
      <dgm:prSet phldrT="[Texte]"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400" dirty="0"/>
            <a:t>Médiateurs de santé-pairs</a:t>
          </a:r>
        </a:p>
        <a:p>
          <a:pPr marL="0" lvl="0" defTabSz="622300">
            <a:lnSpc>
              <a:spcPct val="90000"/>
            </a:lnSpc>
            <a:spcBef>
              <a:spcPct val="0"/>
            </a:spcBef>
            <a:spcAft>
              <a:spcPct val="35000"/>
            </a:spcAft>
            <a:buNone/>
          </a:pPr>
          <a:r>
            <a:rPr lang="fr-FR" sz="1400" dirty="0"/>
            <a:t>Pairs-éducateurs/</a:t>
          </a:r>
        </a:p>
        <a:p>
          <a:pPr marL="0" lvl="0" defTabSz="622300">
            <a:lnSpc>
              <a:spcPct val="90000"/>
            </a:lnSpc>
            <a:spcBef>
              <a:spcPct val="0"/>
            </a:spcBef>
            <a:spcAft>
              <a:spcPct val="35000"/>
            </a:spcAft>
            <a:buNone/>
          </a:pPr>
          <a:r>
            <a:rPr lang="fr-FR" sz="1400" dirty="0"/>
            <a:t>Pairs-navigateurs/</a:t>
          </a:r>
        </a:p>
        <a:p>
          <a:pPr marL="0" lvl="0" defTabSz="622300">
            <a:lnSpc>
              <a:spcPct val="90000"/>
            </a:lnSpc>
            <a:spcBef>
              <a:spcPct val="0"/>
            </a:spcBef>
            <a:spcAft>
              <a:spcPct val="35000"/>
            </a:spcAft>
            <a:buNone/>
          </a:pPr>
          <a:r>
            <a:rPr lang="fr-FR" sz="1400" dirty="0"/>
            <a:t>Pairs- accompagnateurs</a:t>
          </a:r>
        </a:p>
      </dgm:t>
    </dgm:pt>
    <dgm:pt modelId="{C926C9A0-9183-4F7D-87D7-462BB05700EE}" type="parTrans" cxnId="{874AED85-20FE-432F-B849-DA1ADAB78BB8}">
      <dgm:prSet/>
      <dgm:spPr/>
      <dgm:t>
        <a:bodyPr/>
        <a:lstStyle/>
        <a:p>
          <a:endParaRPr lang="fr-FR"/>
        </a:p>
      </dgm:t>
    </dgm:pt>
    <dgm:pt modelId="{667C05FF-1445-4A23-AB40-44C7C22A1096}" type="sibTrans" cxnId="{874AED85-20FE-432F-B849-DA1ADAB78BB8}">
      <dgm:prSet/>
      <dgm:spPr/>
      <dgm:t>
        <a:bodyPr/>
        <a:lstStyle/>
        <a:p>
          <a:endParaRPr lang="fr-FR"/>
        </a:p>
      </dgm:t>
    </dgm:pt>
    <dgm:pt modelId="{72BBC4F2-2383-40EE-9CB7-E7F61CD4C7ED}">
      <dgm:prSet phldrT="[Texte]" custT="1"/>
      <dgm:spPr/>
      <dgm:t>
        <a:bodyPr/>
        <a:lstStyle/>
        <a:p>
          <a:r>
            <a:rPr lang="fr-FR" sz="1400" dirty="0"/>
            <a:t>Agents de santé communautaires/ travailleurs de santé non professionnels (</a:t>
          </a:r>
          <a:r>
            <a:rPr lang="fr-FR" sz="1400" dirty="0" err="1"/>
            <a:t>lay</a:t>
          </a:r>
          <a:r>
            <a:rPr lang="fr-FR" sz="1400" dirty="0"/>
            <a:t>) </a:t>
          </a:r>
        </a:p>
      </dgm:t>
    </dgm:pt>
    <dgm:pt modelId="{B7780AA3-4227-447B-8F0E-06A22225F38F}" type="parTrans" cxnId="{657BD07A-C288-40BC-91C3-7CE7A6F61FD3}">
      <dgm:prSet/>
      <dgm:spPr/>
      <dgm:t>
        <a:bodyPr/>
        <a:lstStyle/>
        <a:p>
          <a:endParaRPr lang="fr-FR"/>
        </a:p>
      </dgm:t>
    </dgm:pt>
    <dgm:pt modelId="{399FE43A-AA50-4F94-A329-FCC607B0D05D}" type="sibTrans" cxnId="{657BD07A-C288-40BC-91C3-7CE7A6F61FD3}">
      <dgm:prSet/>
      <dgm:spPr/>
      <dgm:t>
        <a:bodyPr/>
        <a:lstStyle/>
        <a:p>
          <a:endParaRPr lang="fr-FR"/>
        </a:p>
      </dgm:t>
    </dgm:pt>
    <dgm:pt modelId="{0F28A760-5588-46CA-9C09-138F25B80904}" type="pres">
      <dgm:prSet presAssocID="{12D3CF18-EEE3-4019-9600-8BA58B03621C}" presName="compositeShape" presStyleCnt="0">
        <dgm:presLayoutVars>
          <dgm:chMax val="7"/>
          <dgm:dir/>
          <dgm:resizeHandles val="exact"/>
        </dgm:presLayoutVars>
      </dgm:prSet>
      <dgm:spPr/>
    </dgm:pt>
    <dgm:pt modelId="{89F21C1A-5BE7-4051-A000-721893AFDC7A}" type="pres">
      <dgm:prSet presAssocID="{2FB71AAA-5E36-419C-A610-BFD550088449}" presName="circ1" presStyleLbl="vennNode1" presStyleIdx="0" presStyleCnt="3" custScaleX="112335" custScaleY="112576" custLinFactNeighborX="1046" custLinFactNeighborY="-3138"/>
      <dgm:spPr/>
      <dgm:t>
        <a:bodyPr/>
        <a:lstStyle/>
        <a:p>
          <a:endParaRPr lang="fr-FR"/>
        </a:p>
      </dgm:t>
    </dgm:pt>
    <dgm:pt modelId="{7B32A1DA-73B6-4335-80AE-4C60D5804F77}" type="pres">
      <dgm:prSet presAssocID="{2FB71AAA-5E36-419C-A610-BFD550088449}" presName="circ1Tx" presStyleLbl="revTx" presStyleIdx="0" presStyleCnt="0">
        <dgm:presLayoutVars>
          <dgm:chMax val="0"/>
          <dgm:chPref val="0"/>
          <dgm:bulletEnabled val="1"/>
        </dgm:presLayoutVars>
      </dgm:prSet>
      <dgm:spPr/>
      <dgm:t>
        <a:bodyPr/>
        <a:lstStyle/>
        <a:p>
          <a:endParaRPr lang="fr-FR"/>
        </a:p>
      </dgm:t>
    </dgm:pt>
    <dgm:pt modelId="{55B91B6F-0D47-4BC7-A757-CCACA42F7A13}" type="pres">
      <dgm:prSet presAssocID="{00F4C1F7-22AC-4989-81E7-6204B6C738E6}" presName="circ2" presStyleLbl="vennNode1" presStyleIdx="1" presStyleCnt="3" custScaleX="112109" custScaleY="108134" custLinFactNeighborX="18268" custLinFactNeighborY="1872"/>
      <dgm:spPr/>
      <dgm:t>
        <a:bodyPr/>
        <a:lstStyle/>
        <a:p>
          <a:endParaRPr lang="fr-FR"/>
        </a:p>
      </dgm:t>
    </dgm:pt>
    <dgm:pt modelId="{FB4C30E1-84F5-4AC6-987C-E97BAE306882}" type="pres">
      <dgm:prSet presAssocID="{00F4C1F7-22AC-4989-81E7-6204B6C738E6}" presName="circ2Tx" presStyleLbl="revTx" presStyleIdx="0" presStyleCnt="0">
        <dgm:presLayoutVars>
          <dgm:chMax val="0"/>
          <dgm:chPref val="0"/>
          <dgm:bulletEnabled val="1"/>
        </dgm:presLayoutVars>
      </dgm:prSet>
      <dgm:spPr/>
      <dgm:t>
        <a:bodyPr/>
        <a:lstStyle/>
        <a:p>
          <a:endParaRPr lang="fr-FR"/>
        </a:p>
      </dgm:t>
    </dgm:pt>
    <dgm:pt modelId="{248CB670-58BA-4A50-86D4-91914C6CB3C8}" type="pres">
      <dgm:prSet presAssocID="{72BBC4F2-2383-40EE-9CB7-E7F61CD4C7ED}" presName="circ3" presStyleLbl="vennNode1" presStyleIdx="2" presStyleCnt="3" custScaleX="115813" custScaleY="108913" custLinFactNeighborX="-7112"/>
      <dgm:spPr/>
      <dgm:t>
        <a:bodyPr/>
        <a:lstStyle/>
        <a:p>
          <a:endParaRPr lang="fr-FR"/>
        </a:p>
      </dgm:t>
    </dgm:pt>
    <dgm:pt modelId="{3E3E3F1C-B7C3-45FC-BB0D-2ED3BA0BFD40}" type="pres">
      <dgm:prSet presAssocID="{72BBC4F2-2383-40EE-9CB7-E7F61CD4C7ED}" presName="circ3Tx" presStyleLbl="revTx" presStyleIdx="0" presStyleCnt="0">
        <dgm:presLayoutVars>
          <dgm:chMax val="0"/>
          <dgm:chPref val="0"/>
          <dgm:bulletEnabled val="1"/>
        </dgm:presLayoutVars>
      </dgm:prSet>
      <dgm:spPr/>
      <dgm:t>
        <a:bodyPr/>
        <a:lstStyle/>
        <a:p>
          <a:endParaRPr lang="fr-FR"/>
        </a:p>
      </dgm:t>
    </dgm:pt>
  </dgm:ptLst>
  <dgm:cxnLst>
    <dgm:cxn modelId="{657BD07A-C288-40BC-91C3-7CE7A6F61FD3}" srcId="{12D3CF18-EEE3-4019-9600-8BA58B03621C}" destId="{72BBC4F2-2383-40EE-9CB7-E7F61CD4C7ED}" srcOrd="2" destOrd="0" parTransId="{B7780AA3-4227-447B-8F0E-06A22225F38F}" sibTransId="{399FE43A-AA50-4F94-A329-FCC607B0D05D}"/>
    <dgm:cxn modelId="{A6A0ED0F-4BFD-45CC-93D7-EB3A3D1CE6B8}" type="presOf" srcId="{12D3CF18-EEE3-4019-9600-8BA58B03621C}" destId="{0F28A760-5588-46CA-9C09-138F25B80904}" srcOrd="0" destOrd="0" presId="urn:microsoft.com/office/officeart/2005/8/layout/venn1"/>
    <dgm:cxn modelId="{82446BF0-3D1B-4AD4-9FC1-0267D6E5E998}" type="presOf" srcId="{2FB71AAA-5E36-419C-A610-BFD550088449}" destId="{89F21C1A-5BE7-4051-A000-721893AFDC7A}" srcOrd="0" destOrd="0" presId="urn:microsoft.com/office/officeart/2005/8/layout/venn1"/>
    <dgm:cxn modelId="{F13DAA89-5CBC-4E51-A487-9979090D3A78}" type="presOf" srcId="{00F4C1F7-22AC-4989-81E7-6204B6C738E6}" destId="{FB4C30E1-84F5-4AC6-987C-E97BAE306882}" srcOrd="1" destOrd="0" presId="urn:microsoft.com/office/officeart/2005/8/layout/venn1"/>
    <dgm:cxn modelId="{F65B1D5B-995E-4274-9162-7B89A84B7D9E}" type="presOf" srcId="{00F4C1F7-22AC-4989-81E7-6204B6C738E6}" destId="{55B91B6F-0D47-4BC7-A757-CCACA42F7A13}" srcOrd="0" destOrd="0" presId="urn:microsoft.com/office/officeart/2005/8/layout/venn1"/>
    <dgm:cxn modelId="{E8C29B36-07AA-4A39-8262-E47078323916}" srcId="{12D3CF18-EEE3-4019-9600-8BA58B03621C}" destId="{2FB71AAA-5E36-419C-A610-BFD550088449}" srcOrd="0" destOrd="0" parTransId="{604EB398-C343-41B8-B966-7216B977B29B}" sibTransId="{59045398-4B42-41E4-B3FC-CF4E6B314269}"/>
    <dgm:cxn modelId="{3C7F33D5-4701-445C-B764-BA5FAE3C4637}" type="presOf" srcId="{2FB71AAA-5E36-419C-A610-BFD550088449}" destId="{7B32A1DA-73B6-4335-80AE-4C60D5804F77}" srcOrd="1" destOrd="0" presId="urn:microsoft.com/office/officeart/2005/8/layout/venn1"/>
    <dgm:cxn modelId="{B82A35DC-4784-4F59-BDB8-387DA0DDDF10}" type="presOf" srcId="{72BBC4F2-2383-40EE-9CB7-E7F61CD4C7ED}" destId="{3E3E3F1C-B7C3-45FC-BB0D-2ED3BA0BFD40}" srcOrd="1" destOrd="0" presId="urn:microsoft.com/office/officeart/2005/8/layout/venn1"/>
    <dgm:cxn modelId="{874AED85-20FE-432F-B849-DA1ADAB78BB8}" srcId="{12D3CF18-EEE3-4019-9600-8BA58B03621C}" destId="{00F4C1F7-22AC-4989-81E7-6204B6C738E6}" srcOrd="1" destOrd="0" parTransId="{C926C9A0-9183-4F7D-87D7-462BB05700EE}" sibTransId="{667C05FF-1445-4A23-AB40-44C7C22A1096}"/>
    <dgm:cxn modelId="{14269E46-95FE-4FE0-8E57-14F6D8A2F289}" type="presOf" srcId="{72BBC4F2-2383-40EE-9CB7-E7F61CD4C7ED}" destId="{248CB670-58BA-4A50-86D4-91914C6CB3C8}" srcOrd="0" destOrd="0" presId="urn:microsoft.com/office/officeart/2005/8/layout/venn1"/>
    <dgm:cxn modelId="{8BA83884-7649-4645-81AE-5E2E43DBD269}" type="presParOf" srcId="{0F28A760-5588-46CA-9C09-138F25B80904}" destId="{89F21C1A-5BE7-4051-A000-721893AFDC7A}" srcOrd="0" destOrd="0" presId="urn:microsoft.com/office/officeart/2005/8/layout/venn1"/>
    <dgm:cxn modelId="{8D88C543-8B93-4C43-9DEC-8B9C898EDE57}" type="presParOf" srcId="{0F28A760-5588-46CA-9C09-138F25B80904}" destId="{7B32A1DA-73B6-4335-80AE-4C60D5804F77}" srcOrd="1" destOrd="0" presId="urn:microsoft.com/office/officeart/2005/8/layout/venn1"/>
    <dgm:cxn modelId="{ACABD1BC-F8F0-43A2-A1F8-2E7AF03EC186}" type="presParOf" srcId="{0F28A760-5588-46CA-9C09-138F25B80904}" destId="{55B91B6F-0D47-4BC7-A757-CCACA42F7A13}" srcOrd="2" destOrd="0" presId="urn:microsoft.com/office/officeart/2005/8/layout/venn1"/>
    <dgm:cxn modelId="{2942A3B8-CD5F-4358-BA7E-D5F661FBE235}" type="presParOf" srcId="{0F28A760-5588-46CA-9C09-138F25B80904}" destId="{FB4C30E1-84F5-4AC6-987C-E97BAE306882}" srcOrd="3" destOrd="0" presId="urn:microsoft.com/office/officeart/2005/8/layout/venn1"/>
    <dgm:cxn modelId="{963C7DF6-BC57-44ED-A37E-0D7777A35087}" type="presParOf" srcId="{0F28A760-5588-46CA-9C09-138F25B80904}" destId="{248CB670-58BA-4A50-86D4-91914C6CB3C8}" srcOrd="4" destOrd="0" presId="urn:microsoft.com/office/officeart/2005/8/layout/venn1"/>
    <dgm:cxn modelId="{13135498-9B94-43C6-A77E-5234026DF58F}" type="presParOf" srcId="{0F28A760-5588-46CA-9C09-138F25B80904}" destId="{3E3E3F1C-B7C3-45FC-BB0D-2ED3BA0BFD40}"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21C1A-5BE7-4051-A000-721893AFDC7A}">
      <dsp:nvSpPr>
        <dsp:cNvPr id="0" name=""/>
        <dsp:cNvSpPr/>
      </dsp:nvSpPr>
      <dsp:spPr>
        <a:xfrm>
          <a:off x="2212739" y="-97071"/>
          <a:ext cx="3315546" cy="332265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fr-FR" sz="1400" kern="1200" dirty="0"/>
            <a:t>Médiateurs de santé/</a:t>
          </a:r>
        </a:p>
        <a:p>
          <a:pPr lvl="0" algn="ctr" defTabSz="622300">
            <a:lnSpc>
              <a:spcPct val="90000"/>
            </a:lnSpc>
            <a:spcBef>
              <a:spcPct val="0"/>
            </a:spcBef>
            <a:spcAft>
              <a:spcPct val="35000"/>
            </a:spcAft>
          </a:pPr>
          <a:r>
            <a:rPr lang="fr-FR" sz="1400" kern="1200" dirty="0"/>
            <a:t>Facilitateurs de santé/</a:t>
          </a:r>
        </a:p>
        <a:p>
          <a:pPr lvl="0" algn="ctr" defTabSz="622300">
            <a:lnSpc>
              <a:spcPct val="90000"/>
            </a:lnSpc>
            <a:spcBef>
              <a:spcPct val="0"/>
            </a:spcBef>
            <a:spcAft>
              <a:spcPct val="35000"/>
            </a:spcAft>
          </a:pPr>
          <a:r>
            <a:rPr lang="fr-FR" sz="1400" kern="1200" dirty="0"/>
            <a:t>Navigateurs de santé / courtiers de santé</a:t>
          </a:r>
        </a:p>
      </dsp:txBody>
      <dsp:txXfrm>
        <a:off x="2654812" y="484393"/>
        <a:ext cx="2431400" cy="1495196"/>
      </dsp:txXfrm>
    </dsp:sp>
    <dsp:sp modelId="{55B91B6F-0D47-4BC7-A757-CCACA42F7A13}">
      <dsp:nvSpPr>
        <dsp:cNvPr id="0" name=""/>
        <dsp:cNvSpPr/>
      </dsp:nvSpPr>
      <dsp:spPr>
        <a:xfrm>
          <a:off x="3789371" y="1813156"/>
          <a:ext cx="3308875" cy="319155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400" kern="1200" dirty="0"/>
            <a:t>Médiateurs de santé-pairs</a:t>
          </a:r>
        </a:p>
        <a:p>
          <a:pPr marL="0" lvl="0" algn="ctr" defTabSz="622300">
            <a:lnSpc>
              <a:spcPct val="90000"/>
            </a:lnSpc>
            <a:spcBef>
              <a:spcPct val="0"/>
            </a:spcBef>
            <a:spcAft>
              <a:spcPct val="35000"/>
            </a:spcAft>
            <a:buNone/>
          </a:pPr>
          <a:r>
            <a:rPr lang="fr-FR" sz="1400" kern="1200" dirty="0"/>
            <a:t>Pairs-éducateurs/</a:t>
          </a:r>
        </a:p>
        <a:p>
          <a:pPr marL="0" lvl="0" algn="ctr" defTabSz="622300">
            <a:lnSpc>
              <a:spcPct val="90000"/>
            </a:lnSpc>
            <a:spcBef>
              <a:spcPct val="0"/>
            </a:spcBef>
            <a:spcAft>
              <a:spcPct val="35000"/>
            </a:spcAft>
            <a:buNone/>
          </a:pPr>
          <a:r>
            <a:rPr lang="fr-FR" sz="1400" kern="1200" dirty="0"/>
            <a:t>Pairs-navigateurs/</a:t>
          </a:r>
        </a:p>
        <a:p>
          <a:pPr marL="0" lvl="0" algn="ctr" defTabSz="622300">
            <a:lnSpc>
              <a:spcPct val="90000"/>
            </a:lnSpc>
            <a:spcBef>
              <a:spcPct val="0"/>
            </a:spcBef>
            <a:spcAft>
              <a:spcPct val="35000"/>
            </a:spcAft>
            <a:buNone/>
          </a:pPr>
          <a:r>
            <a:rPr lang="fr-FR" sz="1400" kern="1200" dirty="0"/>
            <a:t>Pairs- accompagnateurs</a:t>
          </a:r>
        </a:p>
      </dsp:txBody>
      <dsp:txXfrm>
        <a:off x="4801336" y="2637641"/>
        <a:ext cx="1985325" cy="1755354"/>
      </dsp:txXfrm>
    </dsp:sp>
    <dsp:sp modelId="{248CB670-58BA-4A50-86D4-91914C6CB3C8}">
      <dsp:nvSpPr>
        <dsp:cNvPr id="0" name=""/>
        <dsp:cNvSpPr/>
      </dsp:nvSpPr>
      <dsp:spPr>
        <a:xfrm>
          <a:off x="855638" y="1801660"/>
          <a:ext cx="3418198" cy="321454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fr-FR" sz="1400" kern="1200" dirty="0"/>
            <a:t>Agents de santé communautaires/ travailleurs de santé non professionnels (</a:t>
          </a:r>
          <a:r>
            <a:rPr lang="fr-FR" sz="1400" kern="1200" dirty="0" err="1"/>
            <a:t>lay</a:t>
          </a:r>
          <a:r>
            <a:rPr lang="fr-FR" sz="1400" kern="1200" dirty="0"/>
            <a:t>) </a:t>
          </a:r>
        </a:p>
      </dsp:txBody>
      <dsp:txXfrm>
        <a:off x="1177519" y="2632084"/>
        <a:ext cx="2050919" cy="176800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42E27D-88FA-F94B-AFCA-028233552AEE}" type="datetimeFigureOut">
              <a:rPr lang="fr-FR" smtClean="0"/>
              <a:t>14/01/25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F44739-50A3-4142-80EB-3A5FA6926E5D}" type="slidenum">
              <a:rPr lang="fr-FR" smtClean="0"/>
              <a:t>‹#›</a:t>
            </a:fld>
            <a:endParaRPr lang="fr-FR"/>
          </a:p>
        </p:txBody>
      </p:sp>
    </p:spTree>
    <p:extLst>
      <p:ext uri="{BB962C8B-B14F-4D97-AF65-F5344CB8AC3E}">
        <p14:creationId xmlns:p14="http://schemas.microsoft.com/office/powerpoint/2010/main" val="3267583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a:t>This figure </a:t>
            </a:r>
            <a:r>
              <a:rPr lang="fr-FR" dirty="0" err="1"/>
              <a:t>presents</a:t>
            </a:r>
            <a:r>
              <a:rPr lang="fr-FR" dirty="0"/>
              <a:t> the </a:t>
            </a:r>
            <a:r>
              <a:rPr lang="fr-FR" dirty="0" err="1"/>
              <a:t>timeline</a:t>
            </a:r>
            <a:r>
              <a:rPr lang="fr-FR" dirty="0"/>
              <a:t> of the </a:t>
            </a:r>
            <a:r>
              <a:rPr lang="fr-FR" dirty="0" err="1"/>
              <a:t>website</a:t>
            </a:r>
            <a:r>
              <a:rPr lang="fr-FR" dirty="0"/>
              <a:t> </a:t>
            </a:r>
            <a:r>
              <a:rPr lang="fr-FR" dirty="0" err="1"/>
              <a:t>developemnt</a:t>
            </a:r>
            <a:r>
              <a:rPr lang="fr-FR" dirty="0"/>
              <a:t>, </a:t>
            </a:r>
            <a:r>
              <a:rPr lang="fr-FR" dirty="0" err="1"/>
              <a:t>which</a:t>
            </a:r>
            <a:r>
              <a:rPr lang="fr-FR" dirty="0"/>
              <a:t> </a:t>
            </a:r>
            <a:r>
              <a:rPr lang="fr-FR" dirty="0" err="1"/>
              <a:t>stretched</a:t>
            </a:r>
            <a:r>
              <a:rPr lang="fr-FR" dirty="0"/>
              <a:t> over 3 </a:t>
            </a:r>
            <a:r>
              <a:rPr lang="fr-FR" dirty="0" err="1"/>
              <a:t>years</a:t>
            </a:r>
            <a:r>
              <a:rPr lang="fr-FR" dirty="0"/>
              <a:t> due to the </a:t>
            </a:r>
            <a:r>
              <a:rPr lang="fr-FR" dirty="0" err="1"/>
              <a:t>pandemic</a:t>
            </a:r>
            <a:r>
              <a:rPr lang="fr-FR" dirty="0"/>
              <a:t>, but </a:t>
            </a:r>
            <a:r>
              <a:rPr lang="fr-FR" dirty="0" err="1"/>
              <a:t>also</a:t>
            </a:r>
            <a:r>
              <a:rPr lang="fr-FR" dirty="0"/>
              <a:t> to the participative </a:t>
            </a:r>
            <a:r>
              <a:rPr lang="fr-FR" dirty="0" err="1"/>
              <a:t>approach</a:t>
            </a:r>
            <a:r>
              <a:rPr lang="fr-FR" dirty="0"/>
              <a:t> </a:t>
            </a:r>
            <a:r>
              <a:rPr lang="fr-FR" dirty="0" err="1"/>
              <a:t>we</a:t>
            </a:r>
            <a:r>
              <a:rPr lang="fr-FR" dirty="0"/>
              <a:t> </a:t>
            </a:r>
            <a:r>
              <a:rPr lang="fr-FR" dirty="0" err="1"/>
              <a:t>adopted</a:t>
            </a:r>
            <a:endParaRPr lang="fr-FR" dirty="0"/>
          </a:p>
          <a:p>
            <a:r>
              <a:rPr lang="fr-FR" dirty="0"/>
              <a:t>All green </a:t>
            </a:r>
            <a:r>
              <a:rPr lang="fr-FR" dirty="0" err="1"/>
              <a:t>circles</a:t>
            </a:r>
            <a:r>
              <a:rPr lang="fr-FR" dirty="0"/>
              <a:t> </a:t>
            </a:r>
            <a:r>
              <a:rPr lang="fr-FR" dirty="0" err="1"/>
              <a:t>represents</a:t>
            </a:r>
            <a:r>
              <a:rPr lang="fr-FR" dirty="0"/>
              <a:t> the </a:t>
            </a:r>
            <a:r>
              <a:rPr lang="fr-FR" dirty="0" err="1"/>
              <a:t>involvement</a:t>
            </a:r>
            <a:r>
              <a:rPr lang="fr-FR" dirty="0"/>
              <a:t> of </a:t>
            </a:r>
            <a:r>
              <a:rPr lang="fr-FR" dirty="0" err="1"/>
              <a:t>Pakistani</a:t>
            </a:r>
            <a:r>
              <a:rPr lang="fr-FR" dirty="0"/>
              <a:t> </a:t>
            </a:r>
            <a:r>
              <a:rPr lang="fr-FR" dirty="0" err="1"/>
              <a:t>community</a:t>
            </a:r>
            <a:r>
              <a:rPr lang="fr-FR" dirty="0"/>
              <a:t>, </a:t>
            </a:r>
            <a:r>
              <a:rPr lang="fr-FR" dirty="0" err="1"/>
              <a:t>either</a:t>
            </a:r>
            <a:r>
              <a:rPr lang="fr-FR" dirty="0"/>
              <a:t> patients, new-</a:t>
            </a:r>
            <a:r>
              <a:rPr lang="fr-FR" dirty="0" err="1"/>
              <a:t>comers</a:t>
            </a:r>
            <a:r>
              <a:rPr lang="fr-FR" dirty="0"/>
              <a:t> or second </a:t>
            </a:r>
            <a:r>
              <a:rPr lang="fr-FR" dirty="0" err="1"/>
              <a:t>generation</a:t>
            </a:r>
            <a:r>
              <a:rPr lang="fr-FR" dirty="0"/>
              <a:t> </a:t>
            </a:r>
            <a:r>
              <a:rPr lang="fr-FR" dirty="0" err="1"/>
              <a:t>from</a:t>
            </a:r>
            <a:r>
              <a:rPr lang="fr-FR" dirty="0"/>
              <a:t> the </a:t>
            </a:r>
            <a:r>
              <a:rPr lang="fr-FR" dirty="0" err="1"/>
              <a:t>community</a:t>
            </a:r>
            <a:endParaRPr lang="fr-FR" dirty="0"/>
          </a:p>
          <a:p>
            <a:r>
              <a:rPr lang="fr-FR" dirty="0" err="1"/>
              <a:t>We</a:t>
            </a:r>
            <a:r>
              <a:rPr lang="fr-FR" dirty="0"/>
              <a:t> </a:t>
            </a:r>
            <a:r>
              <a:rPr lang="fr-FR" dirty="0" err="1"/>
              <a:t>developed</a:t>
            </a:r>
            <a:r>
              <a:rPr lang="fr-FR" dirty="0"/>
              <a:t> content and format of the </a:t>
            </a:r>
            <a:r>
              <a:rPr lang="fr-FR" dirty="0" err="1"/>
              <a:t>website</a:t>
            </a:r>
            <a:r>
              <a:rPr lang="fr-FR" dirty="0"/>
              <a:t> in </a:t>
            </a:r>
            <a:r>
              <a:rPr lang="fr-FR" dirty="0" err="1"/>
              <a:t>small</a:t>
            </a:r>
            <a:r>
              <a:rPr lang="fr-FR" dirty="0"/>
              <a:t> groups, </a:t>
            </a:r>
            <a:r>
              <a:rPr lang="fr-FR" dirty="0" err="1"/>
              <a:t>constituted</a:t>
            </a:r>
            <a:r>
              <a:rPr lang="fr-FR" dirty="0"/>
              <a:t> of </a:t>
            </a:r>
            <a:r>
              <a:rPr lang="fr-FR" dirty="0" err="1"/>
              <a:t>health</a:t>
            </a:r>
            <a:r>
              <a:rPr lang="fr-FR" dirty="0"/>
              <a:t> </a:t>
            </a:r>
            <a:r>
              <a:rPr lang="fr-FR" dirty="0" err="1"/>
              <a:t>professionnals</a:t>
            </a:r>
            <a:r>
              <a:rPr lang="fr-FR" dirty="0"/>
              <a:t> and </a:t>
            </a:r>
            <a:r>
              <a:rPr lang="fr-FR" dirty="0" err="1"/>
              <a:t>volunteers</a:t>
            </a:r>
            <a:r>
              <a:rPr lang="fr-FR" dirty="0"/>
              <a:t> </a:t>
            </a:r>
            <a:r>
              <a:rPr lang="fr-FR" dirty="0" err="1"/>
              <a:t>from</a:t>
            </a:r>
            <a:r>
              <a:rPr lang="fr-FR" dirty="0"/>
              <a:t> the </a:t>
            </a:r>
            <a:r>
              <a:rPr lang="fr-FR" dirty="0" err="1"/>
              <a:t>community</a:t>
            </a:r>
            <a:r>
              <a:rPr lang="fr-FR" dirty="0"/>
              <a:t> </a:t>
            </a:r>
          </a:p>
        </p:txBody>
      </p:sp>
      <p:sp>
        <p:nvSpPr>
          <p:cNvPr id="4" name="Espace réservé du numéro de diapositive 3"/>
          <p:cNvSpPr>
            <a:spLocks noGrp="1"/>
          </p:cNvSpPr>
          <p:nvPr>
            <p:ph type="sldNum" sz="quarter" idx="5"/>
          </p:nvPr>
        </p:nvSpPr>
        <p:spPr/>
        <p:txBody>
          <a:bodyPr/>
          <a:lstStyle/>
          <a:p>
            <a:fld id="{CA1974D0-8936-AA41-9004-9EAECC6A06EE}" type="slidenum">
              <a:rPr lang="fr-FR" smtClean="0"/>
              <a:t>4</a:t>
            </a:fld>
            <a:endParaRPr lang="fr-FR"/>
          </a:p>
        </p:txBody>
      </p:sp>
    </p:spTree>
    <p:extLst>
      <p:ext uri="{BB962C8B-B14F-4D97-AF65-F5344CB8AC3E}">
        <p14:creationId xmlns:p14="http://schemas.microsoft.com/office/powerpoint/2010/main" val="1674573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363F86C-D20D-1E4E-94F4-9F7D4AC548A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7E784C6E-90D3-BF4B-829C-C1DF17C4B5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8A6D5FD7-FF52-9842-8E40-A23B4EBA4878}"/>
              </a:ext>
            </a:extLst>
          </p:cNvPr>
          <p:cNvSpPr>
            <a:spLocks noGrp="1"/>
          </p:cNvSpPr>
          <p:nvPr>
            <p:ph type="dt" sz="half" idx="10"/>
          </p:nvPr>
        </p:nvSpPr>
        <p:spPr/>
        <p:txBody>
          <a:bodyPr/>
          <a:lstStyle/>
          <a:p>
            <a:fld id="{F38905C7-3609-F84C-855D-30EC7C025101}" type="datetimeFigureOut">
              <a:rPr lang="fr-FR" smtClean="0"/>
              <a:t>14/01/25</a:t>
            </a:fld>
            <a:endParaRPr lang="fr-FR"/>
          </a:p>
        </p:txBody>
      </p:sp>
      <p:sp>
        <p:nvSpPr>
          <p:cNvPr id="5" name="Espace réservé du pied de page 4">
            <a:extLst>
              <a:ext uri="{FF2B5EF4-FFF2-40B4-BE49-F238E27FC236}">
                <a16:creationId xmlns:a16="http://schemas.microsoft.com/office/drawing/2014/main" xmlns="" id="{872C11BC-247E-484A-B2DC-0096ADA7CA0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98E1E49D-8892-7245-8F7F-2D69D2B54FC4}"/>
              </a:ext>
            </a:extLst>
          </p:cNvPr>
          <p:cNvSpPr>
            <a:spLocks noGrp="1"/>
          </p:cNvSpPr>
          <p:nvPr>
            <p:ph type="sldNum" sz="quarter" idx="12"/>
          </p:nvPr>
        </p:nvSpPr>
        <p:spPr/>
        <p:txBody>
          <a:bodyPr/>
          <a:lstStyle/>
          <a:p>
            <a:fld id="{6D8106B9-CECD-7945-BCD6-C37FC6FAE385}" type="slidenum">
              <a:rPr lang="fr-FR" smtClean="0"/>
              <a:t>‹#›</a:t>
            </a:fld>
            <a:endParaRPr lang="fr-FR"/>
          </a:p>
        </p:txBody>
      </p:sp>
    </p:spTree>
    <p:extLst>
      <p:ext uri="{BB962C8B-B14F-4D97-AF65-F5344CB8AC3E}">
        <p14:creationId xmlns:p14="http://schemas.microsoft.com/office/powerpoint/2010/main" val="2078920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59E74E9-05F1-6741-B53C-EF0D50B52ED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1F69A1BC-77E6-BC41-A037-02FBFFE0FA35}"/>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xmlns="" id="{8D6C0D22-1E9C-1643-892B-BE824C785A6A}"/>
              </a:ext>
            </a:extLst>
          </p:cNvPr>
          <p:cNvSpPr>
            <a:spLocks noGrp="1"/>
          </p:cNvSpPr>
          <p:nvPr>
            <p:ph type="dt" sz="half" idx="10"/>
          </p:nvPr>
        </p:nvSpPr>
        <p:spPr/>
        <p:txBody>
          <a:bodyPr/>
          <a:lstStyle/>
          <a:p>
            <a:fld id="{F38905C7-3609-F84C-855D-30EC7C025101}" type="datetimeFigureOut">
              <a:rPr lang="fr-FR" smtClean="0"/>
              <a:t>14/01/25</a:t>
            </a:fld>
            <a:endParaRPr lang="fr-FR"/>
          </a:p>
        </p:txBody>
      </p:sp>
      <p:sp>
        <p:nvSpPr>
          <p:cNvPr id="5" name="Espace réservé du pied de page 4">
            <a:extLst>
              <a:ext uri="{FF2B5EF4-FFF2-40B4-BE49-F238E27FC236}">
                <a16:creationId xmlns:a16="http://schemas.microsoft.com/office/drawing/2014/main" xmlns="" id="{819538F0-9DAA-7E47-95ED-82597124214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A2FD1C7F-7517-C24A-BE4E-2470B5C3C62C}"/>
              </a:ext>
            </a:extLst>
          </p:cNvPr>
          <p:cNvSpPr>
            <a:spLocks noGrp="1"/>
          </p:cNvSpPr>
          <p:nvPr>
            <p:ph type="sldNum" sz="quarter" idx="12"/>
          </p:nvPr>
        </p:nvSpPr>
        <p:spPr/>
        <p:txBody>
          <a:bodyPr/>
          <a:lstStyle/>
          <a:p>
            <a:fld id="{6D8106B9-CECD-7945-BCD6-C37FC6FAE385}" type="slidenum">
              <a:rPr lang="fr-FR" smtClean="0"/>
              <a:t>‹#›</a:t>
            </a:fld>
            <a:endParaRPr lang="fr-FR"/>
          </a:p>
        </p:txBody>
      </p:sp>
    </p:spTree>
    <p:extLst>
      <p:ext uri="{BB962C8B-B14F-4D97-AF65-F5344CB8AC3E}">
        <p14:creationId xmlns:p14="http://schemas.microsoft.com/office/powerpoint/2010/main" val="357387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A39939E9-68ED-2545-AB69-A1CB61E3EDC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0F9A2FAB-605F-7343-8A2B-09D47DCBE0F1}"/>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xmlns="" id="{7C31FE82-ECFC-DB4F-89BF-58BA931BC4FE}"/>
              </a:ext>
            </a:extLst>
          </p:cNvPr>
          <p:cNvSpPr>
            <a:spLocks noGrp="1"/>
          </p:cNvSpPr>
          <p:nvPr>
            <p:ph type="dt" sz="half" idx="10"/>
          </p:nvPr>
        </p:nvSpPr>
        <p:spPr/>
        <p:txBody>
          <a:bodyPr/>
          <a:lstStyle/>
          <a:p>
            <a:fld id="{F38905C7-3609-F84C-855D-30EC7C025101}" type="datetimeFigureOut">
              <a:rPr lang="fr-FR" smtClean="0"/>
              <a:t>14/01/25</a:t>
            </a:fld>
            <a:endParaRPr lang="fr-FR"/>
          </a:p>
        </p:txBody>
      </p:sp>
      <p:sp>
        <p:nvSpPr>
          <p:cNvPr id="5" name="Espace réservé du pied de page 4">
            <a:extLst>
              <a:ext uri="{FF2B5EF4-FFF2-40B4-BE49-F238E27FC236}">
                <a16:creationId xmlns:a16="http://schemas.microsoft.com/office/drawing/2014/main" xmlns="" id="{CD7103DB-5E65-1B40-8573-D72C925985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CC5664BB-7F64-FE41-B38B-22E6117762D4}"/>
              </a:ext>
            </a:extLst>
          </p:cNvPr>
          <p:cNvSpPr>
            <a:spLocks noGrp="1"/>
          </p:cNvSpPr>
          <p:nvPr>
            <p:ph type="sldNum" sz="quarter" idx="12"/>
          </p:nvPr>
        </p:nvSpPr>
        <p:spPr/>
        <p:txBody>
          <a:bodyPr/>
          <a:lstStyle/>
          <a:p>
            <a:fld id="{6D8106B9-CECD-7945-BCD6-C37FC6FAE385}" type="slidenum">
              <a:rPr lang="fr-FR" smtClean="0"/>
              <a:t>‹#›</a:t>
            </a:fld>
            <a:endParaRPr lang="fr-FR"/>
          </a:p>
        </p:txBody>
      </p:sp>
    </p:spTree>
    <p:extLst>
      <p:ext uri="{BB962C8B-B14F-4D97-AF65-F5344CB8AC3E}">
        <p14:creationId xmlns:p14="http://schemas.microsoft.com/office/powerpoint/2010/main" val="2461539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a:t>
            </a:fld>
            <a:endParaRPr lang="fr-FR"/>
          </a:p>
        </p:txBody>
      </p:sp>
    </p:spTree>
    <p:extLst>
      <p:ext uri="{BB962C8B-B14F-4D97-AF65-F5344CB8AC3E}">
        <p14:creationId xmlns:p14="http://schemas.microsoft.com/office/powerpoint/2010/main" val="749848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a:t>
            </a:fld>
            <a:endParaRPr lang="fr-FR"/>
          </a:p>
        </p:txBody>
      </p:sp>
    </p:spTree>
    <p:extLst>
      <p:ext uri="{BB962C8B-B14F-4D97-AF65-F5344CB8AC3E}">
        <p14:creationId xmlns:p14="http://schemas.microsoft.com/office/powerpoint/2010/main" val="3515720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9935148-74D7-5B4B-8D5E-663A96A5824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6E8E43F9-9104-0F47-8FB6-FB375F0B29A9}"/>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xmlns="" id="{6F4A3EE4-D74F-ED4B-8FC8-03F2D822F793}"/>
              </a:ext>
            </a:extLst>
          </p:cNvPr>
          <p:cNvSpPr>
            <a:spLocks noGrp="1"/>
          </p:cNvSpPr>
          <p:nvPr>
            <p:ph type="dt" sz="half" idx="10"/>
          </p:nvPr>
        </p:nvSpPr>
        <p:spPr/>
        <p:txBody>
          <a:bodyPr/>
          <a:lstStyle/>
          <a:p>
            <a:fld id="{F38905C7-3609-F84C-855D-30EC7C025101}" type="datetimeFigureOut">
              <a:rPr lang="fr-FR" smtClean="0"/>
              <a:t>14/01/25</a:t>
            </a:fld>
            <a:endParaRPr lang="fr-FR"/>
          </a:p>
        </p:txBody>
      </p:sp>
      <p:sp>
        <p:nvSpPr>
          <p:cNvPr id="5" name="Espace réservé du pied de page 4">
            <a:extLst>
              <a:ext uri="{FF2B5EF4-FFF2-40B4-BE49-F238E27FC236}">
                <a16:creationId xmlns:a16="http://schemas.microsoft.com/office/drawing/2014/main" xmlns="" id="{1555AD91-2632-C744-98AC-C2BD008E1FD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A728D4D1-94AF-A74E-A257-7F9C7859655B}"/>
              </a:ext>
            </a:extLst>
          </p:cNvPr>
          <p:cNvSpPr>
            <a:spLocks noGrp="1"/>
          </p:cNvSpPr>
          <p:nvPr>
            <p:ph type="sldNum" sz="quarter" idx="12"/>
          </p:nvPr>
        </p:nvSpPr>
        <p:spPr/>
        <p:txBody>
          <a:bodyPr/>
          <a:lstStyle/>
          <a:p>
            <a:fld id="{6D8106B9-CECD-7945-BCD6-C37FC6FAE385}" type="slidenum">
              <a:rPr lang="fr-FR" smtClean="0"/>
              <a:t>‹#›</a:t>
            </a:fld>
            <a:endParaRPr lang="fr-FR"/>
          </a:p>
        </p:txBody>
      </p:sp>
    </p:spTree>
    <p:extLst>
      <p:ext uri="{BB962C8B-B14F-4D97-AF65-F5344CB8AC3E}">
        <p14:creationId xmlns:p14="http://schemas.microsoft.com/office/powerpoint/2010/main" val="556385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19B4EF8-4589-3946-A549-2A503C9F1F8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47F734E4-BF5E-3941-98D8-45CAC4DF9D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xmlns="" id="{A7FC4D70-E2EA-0C40-B9FC-577E6E65392A}"/>
              </a:ext>
            </a:extLst>
          </p:cNvPr>
          <p:cNvSpPr>
            <a:spLocks noGrp="1"/>
          </p:cNvSpPr>
          <p:nvPr>
            <p:ph type="dt" sz="half" idx="10"/>
          </p:nvPr>
        </p:nvSpPr>
        <p:spPr/>
        <p:txBody>
          <a:bodyPr/>
          <a:lstStyle/>
          <a:p>
            <a:fld id="{F38905C7-3609-F84C-855D-30EC7C025101}" type="datetimeFigureOut">
              <a:rPr lang="fr-FR" smtClean="0"/>
              <a:t>14/01/25</a:t>
            </a:fld>
            <a:endParaRPr lang="fr-FR"/>
          </a:p>
        </p:txBody>
      </p:sp>
      <p:sp>
        <p:nvSpPr>
          <p:cNvPr id="5" name="Espace réservé du pied de page 4">
            <a:extLst>
              <a:ext uri="{FF2B5EF4-FFF2-40B4-BE49-F238E27FC236}">
                <a16:creationId xmlns:a16="http://schemas.microsoft.com/office/drawing/2014/main" xmlns="" id="{DFD11E4A-D19E-5D4C-9469-10C120F487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E50C0005-26A5-F54E-B75F-1900E6668C59}"/>
              </a:ext>
            </a:extLst>
          </p:cNvPr>
          <p:cNvSpPr>
            <a:spLocks noGrp="1"/>
          </p:cNvSpPr>
          <p:nvPr>
            <p:ph type="sldNum" sz="quarter" idx="12"/>
          </p:nvPr>
        </p:nvSpPr>
        <p:spPr/>
        <p:txBody>
          <a:bodyPr/>
          <a:lstStyle/>
          <a:p>
            <a:fld id="{6D8106B9-CECD-7945-BCD6-C37FC6FAE385}" type="slidenum">
              <a:rPr lang="fr-FR" smtClean="0"/>
              <a:t>‹#›</a:t>
            </a:fld>
            <a:endParaRPr lang="fr-FR"/>
          </a:p>
        </p:txBody>
      </p:sp>
    </p:spTree>
    <p:extLst>
      <p:ext uri="{BB962C8B-B14F-4D97-AF65-F5344CB8AC3E}">
        <p14:creationId xmlns:p14="http://schemas.microsoft.com/office/powerpoint/2010/main" val="2679402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695025F-68F0-DC45-BC0F-6F5C2AE8F36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50E2B563-1F2C-3E4D-BE63-F2B893137806}"/>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xmlns="" id="{ECF317D3-5878-B24F-B96B-B7DF990F851E}"/>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xmlns="" id="{6C627172-0313-7748-B287-F49085985EA4}"/>
              </a:ext>
            </a:extLst>
          </p:cNvPr>
          <p:cNvSpPr>
            <a:spLocks noGrp="1"/>
          </p:cNvSpPr>
          <p:nvPr>
            <p:ph type="dt" sz="half" idx="10"/>
          </p:nvPr>
        </p:nvSpPr>
        <p:spPr/>
        <p:txBody>
          <a:bodyPr/>
          <a:lstStyle/>
          <a:p>
            <a:fld id="{F38905C7-3609-F84C-855D-30EC7C025101}" type="datetimeFigureOut">
              <a:rPr lang="fr-FR" smtClean="0"/>
              <a:t>14/01/25</a:t>
            </a:fld>
            <a:endParaRPr lang="fr-FR"/>
          </a:p>
        </p:txBody>
      </p:sp>
      <p:sp>
        <p:nvSpPr>
          <p:cNvPr id="6" name="Espace réservé du pied de page 5">
            <a:extLst>
              <a:ext uri="{FF2B5EF4-FFF2-40B4-BE49-F238E27FC236}">
                <a16:creationId xmlns:a16="http://schemas.microsoft.com/office/drawing/2014/main" xmlns="" id="{33E67DD7-CA85-D248-883A-347AEA40283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9485F2D9-5044-DF4F-AAB1-105F87EEE757}"/>
              </a:ext>
            </a:extLst>
          </p:cNvPr>
          <p:cNvSpPr>
            <a:spLocks noGrp="1"/>
          </p:cNvSpPr>
          <p:nvPr>
            <p:ph type="sldNum" sz="quarter" idx="12"/>
          </p:nvPr>
        </p:nvSpPr>
        <p:spPr/>
        <p:txBody>
          <a:bodyPr/>
          <a:lstStyle/>
          <a:p>
            <a:fld id="{6D8106B9-CECD-7945-BCD6-C37FC6FAE385}" type="slidenum">
              <a:rPr lang="fr-FR" smtClean="0"/>
              <a:t>‹#›</a:t>
            </a:fld>
            <a:endParaRPr lang="fr-FR"/>
          </a:p>
        </p:txBody>
      </p:sp>
    </p:spTree>
    <p:extLst>
      <p:ext uri="{BB962C8B-B14F-4D97-AF65-F5344CB8AC3E}">
        <p14:creationId xmlns:p14="http://schemas.microsoft.com/office/powerpoint/2010/main" val="4280674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32835F9-6DF3-4D4A-9876-1E4E68B9DAF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64FB2F8E-C20C-FA45-B567-EF4427212F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xmlns="" id="{14861312-9B34-0E49-99F2-CF5DE9EFE184}"/>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xmlns="" id="{C3A846B0-C6A6-0E45-8314-DAB8E089CD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xmlns="" id="{FE504A77-39A9-724A-A4B0-93F57ECE594F}"/>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xmlns="" id="{07763B8D-38E6-904A-AC14-981C93A384D9}"/>
              </a:ext>
            </a:extLst>
          </p:cNvPr>
          <p:cNvSpPr>
            <a:spLocks noGrp="1"/>
          </p:cNvSpPr>
          <p:nvPr>
            <p:ph type="dt" sz="half" idx="10"/>
          </p:nvPr>
        </p:nvSpPr>
        <p:spPr/>
        <p:txBody>
          <a:bodyPr/>
          <a:lstStyle/>
          <a:p>
            <a:fld id="{F38905C7-3609-F84C-855D-30EC7C025101}" type="datetimeFigureOut">
              <a:rPr lang="fr-FR" smtClean="0"/>
              <a:t>14/01/25</a:t>
            </a:fld>
            <a:endParaRPr lang="fr-FR"/>
          </a:p>
        </p:txBody>
      </p:sp>
      <p:sp>
        <p:nvSpPr>
          <p:cNvPr id="8" name="Espace réservé du pied de page 7">
            <a:extLst>
              <a:ext uri="{FF2B5EF4-FFF2-40B4-BE49-F238E27FC236}">
                <a16:creationId xmlns:a16="http://schemas.microsoft.com/office/drawing/2014/main" xmlns="" id="{0F8BA3B5-9A5C-744A-9B9D-72A5B3E57B9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78DEABDA-CBD1-1C47-8873-A4A14B605A5D}"/>
              </a:ext>
            </a:extLst>
          </p:cNvPr>
          <p:cNvSpPr>
            <a:spLocks noGrp="1"/>
          </p:cNvSpPr>
          <p:nvPr>
            <p:ph type="sldNum" sz="quarter" idx="12"/>
          </p:nvPr>
        </p:nvSpPr>
        <p:spPr/>
        <p:txBody>
          <a:bodyPr/>
          <a:lstStyle/>
          <a:p>
            <a:fld id="{6D8106B9-CECD-7945-BCD6-C37FC6FAE385}" type="slidenum">
              <a:rPr lang="fr-FR" smtClean="0"/>
              <a:t>‹#›</a:t>
            </a:fld>
            <a:endParaRPr lang="fr-FR"/>
          </a:p>
        </p:txBody>
      </p:sp>
    </p:spTree>
    <p:extLst>
      <p:ext uri="{BB962C8B-B14F-4D97-AF65-F5344CB8AC3E}">
        <p14:creationId xmlns:p14="http://schemas.microsoft.com/office/powerpoint/2010/main" val="2157072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476FC5C-1D74-C149-B53E-86F5A640D35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FEBFB4D1-BBE2-0644-AFB8-C1742512EE77}"/>
              </a:ext>
            </a:extLst>
          </p:cNvPr>
          <p:cNvSpPr>
            <a:spLocks noGrp="1"/>
          </p:cNvSpPr>
          <p:nvPr>
            <p:ph type="dt" sz="half" idx="10"/>
          </p:nvPr>
        </p:nvSpPr>
        <p:spPr/>
        <p:txBody>
          <a:bodyPr/>
          <a:lstStyle/>
          <a:p>
            <a:fld id="{F38905C7-3609-F84C-855D-30EC7C025101}" type="datetimeFigureOut">
              <a:rPr lang="fr-FR" smtClean="0"/>
              <a:t>14/01/25</a:t>
            </a:fld>
            <a:endParaRPr lang="fr-FR"/>
          </a:p>
        </p:txBody>
      </p:sp>
      <p:sp>
        <p:nvSpPr>
          <p:cNvPr id="4" name="Espace réservé du pied de page 3">
            <a:extLst>
              <a:ext uri="{FF2B5EF4-FFF2-40B4-BE49-F238E27FC236}">
                <a16:creationId xmlns:a16="http://schemas.microsoft.com/office/drawing/2014/main" xmlns="" id="{47F11153-DE96-C24B-A904-BBC16B36D3A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62A6F788-D5E0-494E-B990-FB22E7C78786}"/>
              </a:ext>
            </a:extLst>
          </p:cNvPr>
          <p:cNvSpPr>
            <a:spLocks noGrp="1"/>
          </p:cNvSpPr>
          <p:nvPr>
            <p:ph type="sldNum" sz="quarter" idx="12"/>
          </p:nvPr>
        </p:nvSpPr>
        <p:spPr/>
        <p:txBody>
          <a:bodyPr/>
          <a:lstStyle/>
          <a:p>
            <a:fld id="{6D8106B9-CECD-7945-BCD6-C37FC6FAE385}" type="slidenum">
              <a:rPr lang="fr-FR" smtClean="0"/>
              <a:t>‹#›</a:t>
            </a:fld>
            <a:endParaRPr lang="fr-FR"/>
          </a:p>
        </p:txBody>
      </p:sp>
    </p:spTree>
    <p:extLst>
      <p:ext uri="{BB962C8B-B14F-4D97-AF65-F5344CB8AC3E}">
        <p14:creationId xmlns:p14="http://schemas.microsoft.com/office/powerpoint/2010/main" val="1396268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9C2DEDC6-9D0D-E245-B41E-CD65A6F2912A}"/>
              </a:ext>
            </a:extLst>
          </p:cNvPr>
          <p:cNvSpPr>
            <a:spLocks noGrp="1"/>
          </p:cNvSpPr>
          <p:nvPr>
            <p:ph type="dt" sz="half" idx="10"/>
          </p:nvPr>
        </p:nvSpPr>
        <p:spPr/>
        <p:txBody>
          <a:bodyPr/>
          <a:lstStyle/>
          <a:p>
            <a:fld id="{F38905C7-3609-F84C-855D-30EC7C025101}" type="datetimeFigureOut">
              <a:rPr lang="fr-FR" smtClean="0"/>
              <a:t>14/01/25</a:t>
            </a:fld>
            <a:endParaRPr lang="fr-FR"/>
          </a:p>
        </p:txBody>
      </p:sp>
      <p:sp>
        <p:nvSpPr>
          <p:cNvPr id="3" name="Espace réservé du pied de page 2">
            <a:extLst>
              <a:ext uri="{FF2B5EF4-FFF2-40B4-BE49-F238E27FC236}">
                <a16:creationId xmlns:a16="http://schemas.microsoft.com/office/drawing/2014/main" xmlns="" id="{7FF15CDB-718A-474F-A616-F22F7F21401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EF9FE3E6-4740-8643-AED0-AD7AC4C56632}"/>
              </a:ext>
            </a:extLst>
          </p:cNvPr>
          <p:cNvSpPr>
            <a:spLocks noGrp="1"/>
          </p:cNvSpPr>
          <p:nvPr>
            <p:ph type="sldNum" sz="quarter" idx="12"/>
          </p:nvPr>
        </p:nvSpPr>
        <p:spPr/>
        <p:txBody>
          <a:bodyPr/>
          <a:lstStyle/>
          <a:p>
            <a:fld id="{6D8106B9-CECD-7945-BCD6-C37FC6FAE385}" type="slidenum">
              <a:rPr lang="fr-FR" smtClean="0"/>
              <a:t>‹#›</a:t>
            </a:fld>
            <a:endParaRPr lang="fr-FR"/>
          </a:p>
        </p:txBody>
      </p:sp>
    </p:spTree>
    <p:extLst>
      <p:ext uri="{BB962C8B-B14F-4D97-AF65-F5344CB8AC3E}">
        <p14:creationId xmlns:p14="http://schemas.microsoft.com/office/powerpoint/2010/main" val="2866176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E272AA3-FD91-C540-B0A7-748EA4CD4DE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C0549B81-2CAA-3547-8B76-8C25A59FBB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xmlns="" id="{E438CCD0-2FAC-884C-B0F3-57C7197FEF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xmlns="" id="{F16577A1-994A-1949-BB41-0CA2B28CF01A}"/>
              </a:ext>
            </a:extLst>
          </p:cNvPr>
          <p:cNvSpPr>
            <a:spLocks noGrp="1"/>
          </p:cNvSpPr>
          <p:nvPr>
            <p:ph type="dt" sz="half" idx="10"/>
          </p:nvPr>
        </p:nvSpPr>
        <p:spPr/>
        <p:txBody>
          <a:bodyPr/>
          <a:lstStyle/>
          <a:p>
            <a:fld id="{F38905C7-3609-F84C-855D-30EC7C025101}" type="datetimeFigureOut">
              <a:rPr lang="fr-FR" smtClean="0"/>
              <a:t>14/01/25</a:t>
            </a:fld>
            <a:endParaRPr lang="fr-FR"/>
          </a:p>
        </p:txBody>
      </p:sp>
      <p:sp>
        <p:nvSpPr>
          <p:cNvPr id="6" name="Espace réservé du pied de page 5">
            <a:extLst>
              <a:ext uri="{FF2B5EF4-FFF2-40B4-BE49-F238E27FC236}">
                <a16:creationId xmlns:a16="http://schemas.microsoft.com/office/drawing/2014/main" xmlns="" id="{B4033ECD-45A2-5C45-9DB5-21140EE74B1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75D68EE4-668E-8C40-AC04-0181CCD60E65}"/>
              </a:ext>
            </a:extLst>
          </p:cNvPr>
          <p:cNvSpPr>
            <a:spLocks noGrp="1"/>
          </p:cNvSpPr>
          <p:nvPr>
            <p:ph type="sldNum" sz="quarter" idx="12"/>
          </p:nvPr>
        </p:nvSpPr>
        <p:spPr/>
        <p:txBody>
          <a:bodyPr/>
          <a:lstStyle/>
          <a:p>
            <a:fld id="{6D8106B9-CECD-7945-BCD6-C37FC6FAE385}" type="slidenum">
              <a:rPr lang="fr-FR" smtClean="0"/>
              <a:t>‹#›</a:t>
            </a:fld>
            <a:endParaRPr lang="fr-FR"/>
          </a:p>
        </p:txBody>
      </p:sp>
    </p:spTree>
    <p:extLst>
      <p:ext uri="{BB962C8B-B14F-4D97-AF65-F5344CB8AC3E}">
        <p14:creationId xmlns:p14="http://schemas.microsoft.com/office/powerpoint/2010/main" val="3847836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C05FFD6-BE5A-A94A-8FAE-1BE5A362720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3D2E437D-0527-3947-AD23-11FEB337E2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0220CB60-499D-324A-9E56-8FD46AD141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xmlns="" id="{E6D0C87D-C73A-0941-A714-E292504F2B63}"/>
              </a:ext>
            </a:extLst>
          </p:cNvPr>
          <p:cNvSpPr>
            <a:spLocks noGrp="1"/>
          </p:cNvSpPr>
          <p:nvPr>
            <p:ph type="dt" sz="half" idx="10"/>
          </p:nvPr>
        </p:nvSpPr>
        <p:spPr/>
        <p:txBody>
          <a:bodyPr/>
          <a:lstStyle/>
          <a:p>
            <a:fld id="{F38905C7-3609-F84C-855D-30EC7C025101}" type="datetimeFigureOut">
              <a:rPr lang="fr-FR" smtClean="0"/>
              <a:t>14/01/25</a:t>
            </a:fld>
            <a:endParaRPr lang="fr-FR"/>
          </a:p>
        </p:txBody>
      </p:sp>
      <p:sp>
        <p:nvSpPr>
          <p:cNvPr id="6" name="Espace réservé du pied de page 5">
            <a:extLst>
              <a:ext uri="{FF2B5EF4-FFF2-40B4-BE49-F238E27FC236}">
                <a16:creationId xmlns:a16="http://schemas.microsoft.com/office/drawing/2014/main" xmlns="" id="{188A6E6A-6235-0043-9260-EF08F38E0BF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DB1F89F8-231F-C34E-8D43-D25D5FC29360}"/>
              </a:ext>
            </a:extLst>
          </p:cNvPr>
          <p:cNvSpPr>
            <a:spLocks noGrp="1"/>
          </p:cNvSpPr>
          <p:nvPr>
            <p:ph type="sldNum" sz="quarter" idx="12"/>
          </p:nvPr>
        </p:nvSpPr>
        <p:spPr/>
        <p:txBody>
          <a:bodyPr/>
          <a:lstStyle/>
          <a:p>
            <a:fld id="{6D8106B9-CECD-7945-BCD6-C37FC6FAE385}" type="slidenum">
              <a:rPr lang="fr-FR" smtClean="0"/>
              <a:t>‹#›</a:t>
            </a:fld>
            <a:endParaRPr lang="fr-FR"/>
          </a:p>
        </p:txBody>
      </p:sp>
    </p:spTree>
    <p:extLst>
      <p:ext uri="{BB962C8B-B14F-4D97-AF65-F5344CB8AC3E}">
        <p14:creationId xmlns:p14="http://schemas.microsoft.com/office/powerpoint/2010/main" val="27028782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74A84044-3C7A-4C46-A6F6-3A6CCCA714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5EA5ACBE-62B4-074E-89BE-2B86D2452F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xmlns="" id="{E40A3433-BFF3-F547-8ADA-388613353A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905C7-3609-F84C-855D-30EC7C025101}" type="datetimeFigureOut">
              <a:rPr lang="fr-FR" smtClean="0"/>
              <a:t>14/01/25</a:t>
            </a:fld>
            <a:endParaRPr lang="fr-FR"/>
          </a:p>
        </p:txBody>
      </p:sp>
      <p:sp>
        <p:nvSpPr>
          <p:cNvPr id="5" name="Espace réservé du pied de page 4">
            <a:extLst>
              <a:ext uri="{FF2B5EF4-FFF2-40B4-BE49-F238E27FC236}">
                <a16:creationId xmlns:a16="http://schemas.microsoft.com/office/drawing/2014/main" xmlns="" id="{A346315C-5299-4345-9E54-89B036F16D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257792DB-3562-4343-BE00-E9AF468054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106B9-CECD-7945-BCD6-C37FC6FAE385}" type="slidenum">
              <a:rPr lang="fr-FR" smtClean="0"/>
              <a:t>‹#›</a:t>
            </a:fld>
            <a:endParaRPr lang="fr-FR"/>
          </a:p>
        </p:txBody>
      </p:sp>
    </p:spTree>
    <p:extLst>
      <p:ext uri="{BB962C8B-B14F-4D97-AF65-F5344CB8AC3E}">
        <p14:creationId xmlns:p14="http://schemas.microsoft.com/office/powerpoint/2010/main" val="558724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tif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 Id="rId3" Type="http://schemas.openxmlformats.org/officeDocument/2006/relationships/image" Target="../media/image10.em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 Id="rId3" Type="http://schemas.openxmlformats.org/officeDocument/2006/relationships/image" Target="../media/image1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socialprescribingnetwork.com/sp-day" TargetMode="External"/><Relationship Id="rId4" Type="http://schemas.openxmlformats.org/officeDocument/2006/relationships/hyperlink" Target="https://socialprescribingacademy.org.uk/" TargetMode="External"/><Relationship Id="rId5" Type="http://schemas.openxmlformats.org/officeDocument/2006/relationships/hyperlink" Target="https://journals.sagepub.com/doi/epub/10.1177/21501319231171519" TargetMode="External"/><Relationship Id="rId6" Type="http://schemas.openxmlformats.org/officeDocument/2006/relationships/hyperlink" Target="https://www.ncbi.nlm.nih.gov/pmc/articles/PMC6996928/" TargetMode="External"/><Relationship Id="rId1" Type="http://schemas.openxmlformats.org/officeDocument/2006/relationships/slideLayout" Target="../slideLayouts/slideLayout2.xml"/><Relationship Id="rId2" Type="http://schemas.openxmlformats.org/officeDocument/2006/relationships/hyperlink" Target="https://www.aha.org/system/files/media/file/2019/09/screening-for-social-needs-tool-value-initiative-rev-9-26-2019.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 Id="rId3"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8F6CF1B-7D32-4A40-8AD0-1767414F3E4F}"/>
              </a:ext>
            </a:extLst>
          </p:cNvPr>
          <p:cNvSpPr>
            <a:spLocks noGrp="1"/>
          </p:cNvSpPr>
          <p:nvPr>
            <p:ph type="ctrTitle"/>
          </p:nvPr>
        </p:nvSpPr>
        <p:spPr>
          <a:xfrm>
            <a:off x="744609" y="1200988"/>
            <a:ext cx="10718222" cy="2387600"/>
          </a:xfrm>
        </p:spPr>
        <p:txBody>
          <a:bodyPr>
            <a:normAutofit/>
          </a:bodyPr>
          <a:lstStyle/>
          <a:p>
            <a:r>
              <a:rPr lang="fr-FR" dirty="0"/>
              <a:t>De la médiation en santé à la prescription sociale</a:t>
            </a:r>
          </a:p>
        </p:txBody>
      </p:sp>
      <p:sp>
        <p:nvSpPr>
          <p:cNvPr id="3" name="Sous-titre 2">
            <a:extLst>
              <a:ext uri="{FF2B5EF4-FFF2-40B4-BE49-F238E27FC236}">
                <a16:creationId xmlns:a16="http://schemas.microsoft.com/office/drawing/2014/main" xmlns="" id="{7980DCA6-8EA1-8E44-A63C-D97CA782578D}"/>
              </a:ext>
            </a:extLst>
          </p:cNvPr>
          <p:cNvSpPr>
            <a:spLocks noGrp="1"/>
          </p:cNvSpPr>
          <p:nvPr>
            <p:ph type="subTitle" idx="1"/>
          </p:nvPr>
        </p:nvSpPr>
        <p:spPr>
          <a:xfrm>
            <a:off x="1531720" y="3965719"/>
            <a:ext cx="9144000" cy="2009053"/>
          </a:xfrm>
        </p:spPr>
        <p:txBody>
          <a:bodyPr>
            <a:normAutofit fontScale="92500" lnSpcReduction="10000"/>
          </a:bodyPr>
          <a:lstStyle/>
          <a:p>
            <a:r>
              <a:rPr lang="fr-FR" smtClean="0"/>
              <a:t>14 </a:t>
            </a:r>
            <a:r>
              <a:rPr lang="fr-FR" dirty="0" smtClean="0"/>
              <a:t>Janvier </a:t>
            </a:r>
            <a:r>
              <a:rPr lang="fr-FR" dirty="0" smtClean="0"/>
              <a:t>2025</a:t>
            </a:r>
            <a:endParaRPr lang="fr-FR" dirty="0" smtClean="0"/>
          </a:p>
          <a:p>
            <a:r>
              <a:rPr lang="fr-FR" dirty="0" smtClean="0"/>
              <a:t>DU médiation en santé</a:t>
            </a:r>
            <a:endParaRPr lang="fr-FR" dirty="0"/>
          </a:p>
          <a:p>
            <a:endParaRPr lang="fr-FR" dirty="0"/>
          </a:p>
          <a:p>
            <a:r>
              <a:rPr lang="fr-FR" dirty="0"/>
              <a:t>Johann </a:t>
            </a:r>
            <a:r>
              <a:rPr lang="fr-FR" dirty="0" err="1"/>
              <a:t>Cailhol</a:t>
            </a:r>
            <a:r>
              <a:rPr lang="fr-FR" dirty="0"/>
              <a:t>, département de santé publique, GHUPSSD</a:t>
            </a:r>
          </a:p>
          <a:p>
            <a:r>
              <a:rPr lang="fr-FR" dirty="0"/>
              <a:t>Laboratoire Educations et Promotion de la santé, USPN</a:t>
            </a:r>
          </a:p>
          <a:p>
            <a:endParaRPr lang="fr-FR" dirty="0"/>
          </a:p>
        </p:txBody>
      </p:sp>
      <p:pic>
        <p:nvPicPr>
          <p:cNvPr id="4" name="Image 3">
            <a:extLst>
              <a:ext uri="{FF2B5EF4-FFF2-40B4-BE49-F238E27FC236}">
                <a16:creationId xmlns:a16="http://schemas.microsoft.com/office/drawing/2014/main" xmlns="" id="{D1F1B68B-4FC0-A746-B670-8067DB3A2F71}"/>
              </a:ext>
            </a:extLst>
          </p:cNvPr>
          <p:cNvPicPr>
            <a:picLocks noChangeAspect="1"/>
          </p:cNvPicPr>
          <p:nvPr/>
        </p:nvPicPr>
        <p:blipFill>
          <a:blip r:embed="rId2"/>
          <a:stretch>
            <a:fillRect/>
          </a:stretch>
        </p:blipFill>
        <p:spPr>
          <a:xfrm>
            <a:off x="9046722" y="390962"/>
            <a:ext cx="2403078" cy="810026"/>
          </a:xfrm>
          <a:prstGeom prst="rect">
            <a:avLst/>
          </a:prstGeom>
        </p:spPr>
      </p:pic>
      <p:pic>
        <p:nvPicPr>
          <p:cNvPr id="5" name="Google Shape;129;p1">
            <a:extLst>
              <a:ext uri="{FF2B5EF4-FFF2-40B4-BE49-F238E27FC236}">
                <a16:creationId xmlns:a16="http://schemas.microsoft.com/office/drawing/2014/main" xmlns="" id="{3F8FCF46-B70A-7248-AB00-9396E92DE38D}"/>
              </a:ext>
            </a:extLst>
          </p:cNvPr>
          <p:cNvPicPr preferRelativeResize="0"/>
          <p:nvPr/>
        </p:nvPicPr>
        <p:blipFill rotWithShape="1">
          <a:blip r:embed="rId3">
            <a:alphaModFix/>
          </a:blip>
          <a:srcRect/>
          <a:stretch/>
        </p:blipFill>
        <p:spPr>
          <a:xfrm>
            <a:off x="4968442" y="390962"/>
            <a:ext cx="2270557" cy="913297"/>
          </a:xfrm>
          <a:prstGeom prst="rect">
            <a:avLst/>
          </a:prstGeom>
          <a:noFill/>
          <a:ln>
            <a:noFill/>
          </a:ln>
        </p:spPr>
      </p:pic>
      <p:pic>
        <p:nvPicPr>
          <p:cNvPr id="6" name="Image 5">
            <a:extLst>
              <a:ext uri="{FF2B5EF4-FFF2-40B4-BE49-F238E27FC236}">
                <a16:creationId xmlns:a16="http://schemas.microsoft.com/office/drawing/2014/main" xmlns="" id="{78941A68-2F17-6A4E-AAA3-21619C2DB1F4}"/>
              </a:ext>
            </a:extLst>
          </p:cNvPr>
          <p:cNvPicPr>
            <a:picLocks noChangeAspect="1"/>
          </p:cNvPicPr>
          <p:nvPr/>
        </p:nvPicPr>
        <p:blipFill>
          <a:blip r:embed="rId4"/>
          <a:stretch>
            <a:fillRect/>
          </a:stretch>
        </p:blipFill>
        <p:spPr>
          <a:xfrm>
            <a:off x="355600" y="186659"/>
            <a:ext cx="3657600" cy="1282700"/>
          </a:xfrm>
          <a:prstGeom prst="rect">
            <a:avLst/>
          </a:prstGeom>
        </p:spPr>
      </p:pic>
    </p:spTree>
    <p:extLst>
      <p:ext uri="{BB962C8B-B14F-4D97-AF65-F5344CB8AC3E}">
        <p14:creationId xmlns:p14="http://schemas.microsoft.com/office/powerpoint/2010/main" val="26377835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fr-FR" dirty="0"/>
          </a:p>
        </p:txBody>
      </p:sp>
      <p:sp>
        <p:nvSpPr>
          <p:cNvPr id="3" name="Content Placeholder 2"/>
          <p:cNvSpPr>
            <a:spLocks noGrp="1"/>
          </p:cNvSpPr>
          <p:nvPr>
            <p:ph idx="1"/>
          </p:nvPr>
        </p:nvSpPr>
        <p:spPr>
          <a:xfrm>
            <a:off x="1981200" y="3140969"/>
            <a:ext cx="8229600" cy="2985195"/>
          </a:xfrm>
        </p:spPr>
        <p:txBody>
          <a:bodyPr>
            <a:normAutofit/>
          </a:bodyPr>
          <a:lstStyle/>
          <a:p>
            <a:r>
              <a:rPr lang="fr-FR" dirty="0"/>
              <a:t>Protocole</a:t>
            </a:r>
          </a:p>
          <a:p>
            <a:r>
              <a:rPr lang="fr-FR" dirty="0"/>
              <a:t>Intervention = navigateur santé </a:t>
            </a:r>
          </a:p>
          <a:p>
            <a:r>
              <a:rPr lang="fr-FR" dirty="0"/>
              <a:t>Déterminants non adhérence cascade dépistage cancer sein</a:t>
            </a:r>
          </a:p>
          <a:p>
            <a:r>
              <a:rPr lang="fr-FR" dirty="0"/>
              <a:t>Mesures délais de mammographie / délai de dg post-mammographie si anomalie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1" y="260649"/>
            <a:ext cx="6938225"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90352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C041998-2321-9246-845F-1A906EA4E3B9}"/>
              </a:ext>
            </a:extLst>
          </p:cNvPr>
          <p:cNvSpPr>
            <a:spLocks noGrp="1"/>
          </p:cNvSpPr>
          <p:nvPr>
            <p:ph type="title"/>
          </p:nvPr>
        </p:nvSpPr>
        <p:spPr>
          <a:xfrm>
            <a:off x="699655" y="415987"/>
            <a:ext cx="10515600" cy="872485"/>
          </a:xfrm>
        </p:spPr>
        <p:txBody>
          <a:bodyPr/>
          <a:lstStyle/>
          <a:p>
            <a:r>
              <a:rPr lang="fr-FR" dirty="0"/>
              <a:t>Focus soins de santé primaires USA</a:t>
            </a:r>
          </a:p>
        </p:txBody>
      </p:sp>
      <p:sp>
        <p:nvSpPr>
          <p:cNvPr id="3" name="Espace réservé du contenu 2">
            <a:extLst>
              <a:ext uri="{FF2B5EF4-FFF2-40B4-BE49-F238E27FC236}">
                <a16:creationId xmlns:a16="http://schemas.microsoft.com/office/drawing/2014/main" xmlns="" id="{D8387205-5989-BE49-BDD8-135D2ED49E39}"/>
              </a:ext>
            </a:extLst>
          </p:cNvPr>
          <p:cNvSpPr>
            <a:spLocks noGrp="1"/>
          </p:cNvSpPr>
          <p:nvPr>
            <p:ph idx="1"/>
          </p:nvPr>
        </p:nvSpPr>
        <p:spPr>
          <a:xfrm>
            <a:off x="353291" y="1521411"/>
            <a:ext cx="10515600" cy="4667251"/>
          </a:xfrm>
        </p:spPr>
        <p:txBody>
          <a:bodyPr>
            <a:normAutofit/>
          </a:bodyPr>
          <a:lstStyle/>
          <a:p>
            <a:r>
              <a:rPr lang="fr-FR" dirty="0"/>
              <a:t>Revue de littérature: 30 études, USA, 1973-2015</a:t>
            </a:r>
          </a:p>
          <a:p>
            <a:r>
              <a:rPr lang="fr-FR" dirty="0"/>
              <a:t>Définition « </a:t>
            </a:r>
            <a:r>
              <a:rPr lang="fr-FR" dirty="0" err="1"/>
              <a:t>community</a:t>
            </a:r>
            <a:r>
              <a:rPr lang="fr-FR" dirty="0"/>
              <a:t> </a:t>
            </a:r>
            <a:r>
              <a:rPr lang="fr-FR" dirty="0" err="1"/>
              <a:t>health</a:t>
            </a:r>
            <a:r>
              <a:rPr lang="fr-FR" dirty="0"/>
              <a:t> </a:t>
            </a:r>
            <a:r>
              <a:rPr lang="fr-FR" dirty="0" err="1"/>
              <a:t>workers</a:t>
            </a:r>
            <a:r>
              <a:rPr lang="fr-FR" dirty="0"/>
              <a:t> »: personnes sans éducation médicale formelle avec une formation, qui fournissent des services et un accompagnement aux patients </a:t>
            </a:r>
          </a:p>
          <a:p>
            <a:r>
              <a:rPr lang="fr-FR" dirty="0"/>
              <a:t>Services centrés patients, tenant compte des déterminants sociaux de santé, promouvant accès aux soins et engagement du patient</a:t>
            </a:r>
          </a:p>
          <a:p>
            <a:r>
              <a:rPr lang="fr-FR" dirty="0"/>
              <a:t>3 rôles prédominants: aspects cliniques, </a:t>
            </a:r>
            <a:r>
              <a:rPr lang="fr-FR" dirty="0" err="1"/>
              <a:t>connection</a:t>
            </a:r>
            <a:r>
              <a:rPr lang="fr-FR" dirty="0"/>
              <a:t> avec des ressources, éducation à la santé/coaching</a:t>
            </a:r>
          </a:p>
          <a:p>
            <a:r>
              <a:rPr lang="fr-FR" dirty="0"/>
              <a:t>12 fonctions: coordination, éducation, coaching, </a:t>
            </a:r>
            <a:r>
              <a:rPr lang="fr-FR" dirty="0" err="1"/>
              <a:t>littéracie</a:t>
            </a:r>
            <a:r>
              <a:rPr lang="fr-FR" dirty="0"/>
              <a:t> santé ….</a:t>
            </a:r>
          </a:p>
          <a:p>
            <a:endParaRPr lang="fr-FR" dirty="0"/>
          </a:p>
          <a:p>
            <a:endParaRPr lang="fr-FR" dirty="0"/>
          </a:p>
        </p:txBody>
      </p:sp>
      <p:sp>
        <p:nvSpPr>
          <p:cNvPr id="4" name="ZoneTexte 3">
            <a:extLst>
              <a:ext uri="{FF2B5EF4-FFF2-40B4-BE49-F238E27FC236}">
                <a16:creationId xmlns:a16="http://schemas.microsoft.com/office/drawing/2014/main" xmlns="" id="{31F3E2B4-85A8-3E47-AC8C-84176F0AD7C2}"/>
              </a:ext>
            </a:extLst>
          </p:cNvPr>
          <p:cNvSpPr txBox="1"/>
          <p:nvPr/>
        </p:nvSpPr>
        <p:spPr>
          <a:xfrm>
            <a:off x="4463552" y="5850108"/>
            <a:ext cx="8975835" cy="307777"/>
          </a:xfrm>
          <a:prstGeom prst="rect">
            <a:avLst/>
          </a:prstGeom>
          <a:noFill/>
        </p:spPr>
        <p:txBody>
          <a:bodyPr wrap="square" rtlCol="0">
            <a:spAutoFit/>
          </a:bodyPr>
          <a:lstStyle/>
          <a:p>
            <a:r>
              <a:rPr lang="fr-FR" sz="1400" dirty="0" err="1"/>
              <a:t>Hartzler</a:t>
            </a:r>
            <a:r>
              <a:rPr lang="fr-FR" sz="1400" dirty="0"/>
              <a:t> et al, </a:t>
            </a:r>
            <a:r>
              <a:rPr lang="fr-FR" sz="1400" dirty="0" err="1"/>
              <a:t>Roles</a:t>
            </a:r>
            <a:r>
              <a:rPr lang="fr-FR" sz="1400" dirty="0"/>
              <a:t> and </a:t>
            </a:r>
            <a:r>
              <a:rPr lang="fr-FR" sz="1400" dirty="0" err="1"/>
              <a:t>Functions</a:t>
            </a:r>
            <a:r>
              <a:rPr lang="fr-FR" sz="1400" dirty="0"/>
              <a:t> of </a:t>
            </a:r>
            <a:r>
              <a:rPr lang="fr-FR" sz="1400" dirty="0" err="1"/>
              <a:t>Community</a:t>
            </a:r>
            <a:r>
              <a:rPr lang="fr-FR" sz="1400" dirty="0"/>
              <a:t> </a:t>
            </a:r>
            <a:r>
              <a:rPr lang="fr-FR" sz="1400" dirty="0" err="1"/>
              <a:t>Health</a:t>
            </a:r>
            <a:r>
              <a:rPr lang="fr-FR" sz="1400" dirty="0"/>
              <a:t> </a:t>
            </a:r>
            <a:r>
              <a:rPr lang="fr-FR" sz="1400" dirty="0" err="1"/>
              <a:t>Workers</a:t>
            </a:r>
            <a:r>
              <a:rPr lang="fr-FR" sz="1400" dirty="0"/>
              <a:t> in </a:t>
            </a:r>
            <a:r>
              <a:rPr lang="fr-FR" sz="1400" dirty="0" err="1"/>
              <a:t>Primary</a:t>
            </a:r>
            <a:r>
              <a:rPr lang="fr-FR" sz="1400" dirty="0"/>
              <a:t> Care, 2008 </a:t>
            </a:r>
          </a:p>
        </p:txBody>
      </p:sp>
    </p:spTree>
    <p:extLst>
      <p:ext uri="{BB962C8B-B14F-4D97-AF65-F5344CB8AC3E}">
        <p14:creationId xmlns:p14="http://schemas.microsoft.com/office/powerpoint/2010/main" val="13009153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4DFF6AA-9BE7-4442-8125-B9C0213C3AF3}"/>
              </a:ext>
            </a:extLst>
          </p:cNvPr>
          <p:cNvSpPr>
            <a:spLocks noGrp="1"/>
          </p:cNvSpPr>
          <p:nvPr>
            <p:ph type="title"/>
          </p:nvPr>
        </p:nvSpPr>
        <p:spPr>
          <a:xfrm>
            <a:off x="415600" y="417446"/>
            <a:ext cx="11360800" cy="763600"/>
          </a:xfrm>
        </p:spPr>
        <p:txBody>
          <a:bodyPr>
            <a:normAutofit fontScale="90000"/>
          </a:bodyPr>
          <a:lstStyle/>
          <a:p>
            <a:r>
              <a:rPr lang="fr-FR" dirty="0"/>
              <a:t>Evaluation de l’action de médiation en santé ou agents santé communautaires (hors activités cliniques pures)</a:t>
            </a:r>
          </a:p>
        </p:txBody>
      </p:sp>
      <p:sp>
        <p:nvSpPr>
          <p:cNvPr id="3" name="Espace réservé du contenu 2">
            <a:extLst>
              <a:ext uri="{FF2B5EF4-FFF2-40B4-BE49-F238E27FC236}">
                <a16:creationId xmlns:a16="http://schemas.microsoft.com/office/drawing/2014/main" xmlns="" id="{7CF81AD2-0400-0B4D-ABC0-F53D64BF94FB}"/>
              </a:ext>
            </a:extLst>
          </p:cNvPr>
          <p:cNvSpPr>
            <a:spLocks noGrp="1"/>
          </p:cNvSpPr>
          <p:nvPr>
            <p:ph idx="1"/>
          </p:nvPr>
        </p:nvSpPr>
        <p:spPr>
          <a:xfrm>
            <a:off x="415600" y="1729255"/>
            <a:ext cx="11360800" cy="4555200"/>
          </a:xfrm>
        </p:spPr>
        <p:txBody>
          <a:bodyPr>
            <a:normAutofit lnSpcReduction="10000"/>
          </a:bodyPr>
          <a:lstStyle/>
          <a:p>
            <a:r>
              <a:rPr lang="fr-FR" dirty="0"/>
              <a:t>Intervention complexe en santé</a:t>
            </a:r>
          </a:p>
          <a:p>
            <a:r>
              <a:rPr lang="fr-FR" dirty="0"/>
              <a:t>Pas de standardisation de l’action</a:t>
            </a:r>
          </a:p>
          <a:p>
            <a:r>
              <a:rPr lang="fr-FR" dirty="0" err="1"/>
              <a:t>Agentivité</a:t>
            </a:r>
            <a:r>
              <a:rPr lang="fr-FR" dirty="0"/>
              <a:t> humaine au centre du dispositif</a:t>
            </a:r>
          </a:p>
          <a:p>
            <a:r>
              <a:rPr lang="fr-FR" dirty="0"/>
              <a:t>Importance du contexte </a:t>
            </a:r>
          </a:p>
          <a:p>
            <a:r>
              <a:rPr lang="fr-FR" dirty="0"/>
              <a:t>Evaluations sur tâches très monomorphes (couverture vaccinales, mortalité maternelle/infantile…) avec indicateurs précis</a:t>
            </a:r>
          </a:p>
          <a:p>
            <a:r>
              <a:rPr lang="fr-FR" dirty="0"/>
              <a:t>Objectif d’augmentation de l’autonomie en santé difficile à mesurer à long terme </a:t>
            </a:r>
          </a:p>
          <a:p>
            <a:r>
              <a:rPr lang="fr-FR" dirty="0"/>
              <a:t>Pistes: évaluation réaliste avec évaluation du processus et contexte +++ en plus des effets </a:t>
            </a:r>
          </a:p>
        </p:txBody>
      </p:sp>
    </p:spTree>
    <p:extLst>
      <p:ext uri="{BB962C8B-B14F-4D97-AF65-F5344CB8AC3E}">
        <p14:creationId xmlns:p14="http://schemas.microsoft.com/office/powerpoint/2010/main" val="32060625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8532" y="330131"/>
            <a:ext cx="11537832" cy="763600"/>
          </a:xfrm>
        </p:spPr>
        <p:txBody>
          <a:bodyPr>
            <a:normAutofit fontScale="90000"/>
          </a:bodyPr>
          <a:lstStyle/>
          <a:p>
            <a:r>
              <a:rPr lang="fr-FR" sz="3200" dirty="0"/>
              <a:t>Le capital social comme médiateur de santé dans la médiation en santé ?</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27145" y="1610704"/>
            <a:ext cx="5865788" cy="3334712"/>
          </a:xfrm>
        </p:spPr>
      </p:pic>
      <p:sp>
        <p:nvSpPr>
          <p:cNvPr id="5" name="Rectangle 4"/>
          <p:cNvSpPr/>
          <p:nvPr/>
        </p:nvSpPr>
        <p:spPr>
          <a:xfrm>
            <a:off x="5327144" y="5220554"/>
            <a:ext cx="8174181" cy="297454"/>
          </a:xfrm>
          <a:prstGeom prst="rect">
            <a:avLst/>
          </a:prstGeom>
        </p:spPr>
        <p:txBody>
          <a:bodyPr wrap="square">
            <a:spAutoFit/>
          </a:bodyPr>
          <a:lstStyle/>
          <a:p>
            <a:r>
              <a:rPr lang="fr-FR" sz="1333" dirty="0"/>
              <a:t>Denis </a:t>
            </a:r>
            <a:r>
              <a:rPr lang="fr-FR" sz="1333" dirty="0" err="1"/>
              <a:t>Sibony</a:t>
            </a:r>
            <a:r>
              <a:rPr lang="fr-FR" sz="1333" dirty="0"/>
              <a:t>, Capital social : les dimensions d’un concept pertinent</a:t>
            </a:r>
          </a:p>
        </p:txBody>
      </p:sp>
      <p:sp>
        <p:nvSpPr>
          <p:cNvPr id="6" name="Rectangle 5"/>
          <p:cNvSpPr/>
          <p:nvPr/>
        </p:nvSpPr>
        <p:spPr>
          <a:xfrm>
            <a:off x="416048" y="2384825"/>
            <a:ext cx="4668981" cy="3785652"/>
          </a:xfrm>
          <a:prstGeom prst="rect">
            <a:avLst/>
          </a:prstGeom>
        </p:spPr>
        <p:txBody>
          <a:bodyPr wrap="square">
            <a:spAutoFit/>
          </a:bodyPr>
          <a:lstStyle/>
          <a:p>
            <a:r>
              <a:rPr lang="en-US" sz="2400" dirty="0">
                <a:latin typeface="Times New Roman" panose="02020603050405020304" pitchFamily="18" charset="0"/>
              </a:rPr>
              <a:t>Concept de “</a:t>
            </a:r>
            <a:r>
              <a:rPr lang="en-US" sz="2400" dirty="0" err="1">
                <a:latin typeface="Times New Roman" panose="02020603050405020304" pitchFamily="18" charset="0"/>
              </a:rPr>
              <a:t>l’accompagnement</a:t>
            </a:r>
            <a:r>
              <a:rPr lang="en-US" sz="2400" dirty="0">
                <a:latin typeface="Times New Roman" panose="02020603050405020304" pitchFamily="18" charset="0"/>
              </a:rPr>
              <a:t> social </a:t>
            </a:r>
            <a:r>
              <a:rPr lang="en-US" sz="2400" dirty="0" err="1">
                <a:latin typeface="Times New Roman" panose="02020603050405020304" pitchFamily="18" charset="0"/>
              </a:rPr>
              <a:t>synthétique</a:t>
            </a:r>
            <a:r>
              <a:rPr lang="en-US" sz="2400" dirty="0">
                <a:latin typeface="Times New Roman" panose="02020603050405020304" pitchFamily="18" charset="0"/>
              </a:rPr>
              <a:t>” de la </a:t>
            </a:r>
            <a:r>
              <a:rPr lang="en-US" sz="2400" dirty="0" err="1">
                <a:latin typeface="Times New Roman" panose="02020603050405020304" pitchFamily="18" charset="0"/>
              </a:rPr>
              <a:t>médiation</a:t>
            </a:r>
            <a:r>
              <a:rPr lang="en-US" sz="2400" dirty="0">
                <a:latin typeface="Times New Roman" panose="02020603050405020304" pitchFamily="18" charset="0"/>
              </a:rPr>
              <a:t> </a:t>
            </a:r>
            <a:r>
              <a:rPr lang="en-US" sz="2400" dirty="0" err="1">
                <a:latin typeface="Times New Roman" panose="02020603050405020304" pitchFamily="18" charset="0"/>
              </a:rPr>
              <a:t>en</a:t>
            </a:r>
            <a:r>
              <a:rPr lang="en-US" sz="2400" dirty="0">
                <a:latin typeface="Times New Roman" panose="02020603050405020304" pitchFamily="18" charset="0"/>
              </a:rPr>
              <a:t> santé : </a:t>
            </a:r>
          </a:p>
          <a:p>
            <a:r>
              <a:rPr lang="en-US" sz="2400" dirty="0">
                <a:latin typeface="Times New Roman" panose="02020603050405020304" pitchFamily="18" charset="0"/>
              </a:rPr>
              <a:t>-     non-</a:t>
            </a:r>
            <a:r>
              <a:rPr lang="en-US" sz="2400" dirty="0" err="1">
                <a:latin typeface="Times New Roman" panose="02020603050405020304" pitchFamily="18" charset="0"/>
              </a:rPr>
              <a:t>réciproque</a:t>
            </a:r>
            <a:endParaRPr lang="en-US" sz="2400" dirty="0">
              <a:latin typeface="Times New Roman" panose="02020603050405020304" pitchFamily="18" charset="0"/>
            </a:endParaRPr>
          </a:p>
          <a:p>
            <a:pPr marL="380990" indent="-380990">
              <a:buFontTx/>
              <a:buChar char="-"/>
            </a:pPr>
            <a:r>
              <a:rPr lang="en-US" sz="2400" dirty="0" err="1">
                <a:latin typeface="Times New Roman" panose="02020603050405020304" pitchFamily="18" charset="0"/>
              </a:rPr>
              <a:t>limité</a:t>
            </a:r>
            <a:r>
              <a:rPr lang="en-US" sz="2400" dirty="0">
                <a:latin typeface="Times New Roman" panose="02020603050405020304" pitchFamily="18" charset="0"/>
              </a:rPr>
              <a:t> </a:t>
            </a:r>
            <a:r>
              <a:rPr lang="en-US" sz="2400" dirty="0" err="1">
                <a:latin typeface="Times New Roman" panose="02020603050405020304" pitchFamily="18" charset="0"/>
              </a:rPr>
              <a:t>dans</a:t>
            </a:r>
            <a:r>
              <a:rPr lang="en-US" sz="2400" dirty="0">
                <a:latin typeface="Times New Roman" panose="02020603050405020304" pitchFamily="18" charset="0"/>
              </a:rPr>
              <a:t> le temps</a:t>
            </a:r>
          </a:p>
          <a:p>
            <a:pPr marL="380990" indent="-380990">
              <a:buFontTx/>
              <a:buChar char="-"/>
            </a:pPr>
            <a:r>
              <a:rPr lang="en-US" sz="2400" dirty="0" err="1">
                <a:latin typeface="Times New Roman" panose="02020603050405020304" pitchFamily="18" charset="0"/>
              </a:rPr>
              <a:t>médiateurs</a:t>
            </a:r>
            <a:r>
              <a:rPr lang="en-US" sz="2400" dirty="0">
                <a:latin typeface="Times New Roman" panose="02020603050405020304" pitchFamily="18" charset="0"/>
              </a:rPr>
              <a:t> de santé </a:t>
            </a:r>
            <a:r>
              <a:rPr lang="en-US" sz="2400" dirty="0" err="1">
                <a:latin typeface="Times New Roman" panose="02020603050405020304" pitchFamily="18" charset="0"/>
              </a:rPr>
              <a:t>responsables</a:t>
            </a:r>
            <a:r>
              <a:rPr lang="en-US" sz="2400" dirty="0">
                <a:latin typeface="Times New Roman" panose="02020603050405020304" pitchFamily="18" charset="0"/>
              </a:rPr>
              <a:t> </a:t>
            </a:r>
            <a:r>
              <a:rPr lang="en-US" sz="2400" dirty="0" err="1">
                <a:latin typeface="Times New Roman" panose="02020603050405020304" pitchFamily="18" charset="0"/>
              </a:rPr>
              <a:t>dans</a:t>
            </a:r>
            <a:r>
              <a:rPr lang="en-US" sz="2400" dirty="0">
                <a:latin typeface="Times New Roman" panose="02020603050405020304" pitchFamily="18" charset="0"/>
              </a:rPr>
              <a:t> </a:t>
            </a:r>
            <a:r>
              <a:rPr lang="en-US" sz="2400" dirty="0" err="1">
                <a:latin typeface="Times New Roman" panose="02020603050405020304" pitchFamily="18" charset="0"/>
              </a:rPr>
              <a:t>leurs</a:t>
            </a:r>
            <a:r>
              <a:rPr lang="en-US" sz="2400" dirty="0">
                <a:latin typeface="Times New Roman" panose="02020603050405020304" pitchFamily="18" charset="0"/>
              </a:rPr>
              <a:t> relations</a:t>
            </a:r>
            <a:endParaRPr lang="en-US" sz="2400" dirty="0"/>
          </a:p>
          <a:p>
            <a:pPr marL="380990" indent="-380990">
              <a:buFontTx/>
              <a:buChar char="-"/>
            </a:pPr>
            <a:r>
              <a:rPr lang="en-US" sz="2400" dirty="0" err="1">
                <a:latin typeface="Times New Roman" panose="02020603050405020304" pitchFamily="18" charset="0"/>
              </a:rPr>
              <a:t>réseaux</a:t>
            </a:r>
            <a:r>
              <a:rPr lang="en-US" sz="2400" dirty="0">
                <a:latin typeface="Times New Roman" panose="02020603050405020304" pitchFamily="18" charset="0"/>
              </a:rPr>
              <a:t> </a:t>
            </a:r>
            <a:r>
              <a:rPr lang="en-US" sz="2400" dirty="0" err="1">
                <a:latin typeface="Times New Roman" panose="02020603050405020304" pitchFamily="18" charset="0"/>
              </a:rPr>
              <a:t>sociaux</a:t>
            </a:r>
            <a:r>
              <a:rPr lang="en-US" sz="2400" dirty="0">
                <a:latin typeface="Times New Roman" panose="02020603050405020304" pitchFamily="18" charset="0"/>
              </a:rPr>
              <a:t> </a:t>
            </a:r>
            <a:r>
              <a:rPr lang="en-US" sz="2400" dirty="0" err="1">
                <a:latin typeface="Times New Roman" panose="02020603050405020304" pitchFamily="18" charset="0"/>
              </a:rPr>
              <a:t>résultants</a:t>
            </a:r>
            <a:r>
              <a:rPr lang="en-US" sz="2400" dirty="0">
                <a:latin typeface="Times New Roman" panose="02020603050405020304" pitchFamily="18" charset="0"/>
              </a:rPr>
              <a:t> </a:t>
            </a:r>
            <a:r>
              <a:rPr lang="en-US" sz="2400" dirty="0" err="1">
                <a:latin typeface="Times New Roman" panose="02020603050405020304" pitchFamily="18" charset="0"/>
              </a:rPr>
              <a:t>ciblés</a:t>
            </a:r>
            <a:endParaRPr lang="en-US" sz="2400" dirty="0">
              <a:latin typeface="Times New Roman" panose="02020603050405020304" pitchFamily="18" charset="0"/>
            </a:endParaRPr>
          </a:p>
          <a:p>
            <a:pPr marL="380990" indent="-380990">
              <a:buFontTx/>
              <a:buChar char="-"/>
            </a:pPr>
            <a:endParaRPr lang="en-US" sz="2400" dirty="0">
              <a:latin typeface="Times New Roman" panose="02020603050405020304" pitchFamily="18" charset="0"/>
            </a:endParaRPr>
          </a:p>
          <a:p>
            <a:r>
              <a:rPr lang="en-US" sz="2400" dirty="0">
                <a:latin typeface="Times New Roman" panose="02020603050405020304" pitchFamily="18" charset="0"/>
              </a:rPr>
              <a:t>Gale et al, SSM, 2018</a:t>
            </a:r>
            <a:endParaRPr lang="fr-FR" sz="2400" dirty="0"/>
          </a:p>
        </p:txBody>
      </p:sp>
      <p:sp>
        <p:nvSpPr>
          <p:cNvPr id="7" name="ZoneTexte 6"/>
          <p:cNvSpPr txBox="1"/>
          <p:nvPr/>
        </p:nvSpPr>
        <p:spPr>
          <a:xfrm>
            <a:off x="416049" y="1610705"/>
            <a:ext cx="4211324" cy="830997"/>
          </a:xfrm>
          <a:prstGeom prst="rect">
            <a:avLst/>
          </a:prstGeom>
          <a:noFill/>
        </p:spPr>
        <p:txBody>
          <a:bodyPr wrap="square" rtlCol="0">
            <a:spAutoFit/>
          </a:bodyPr>
          <a:lstStyle/>
          <a:p>
            <a:r>
              <a:rPr lang="fr-FR" sz="2400" dirty="0"/>
              <a:t>Capital social reconnu déterminant de santé</a:t>
            </a:r>
          </a:p>
        </p:txBody>
      </p:sp>
    </p:spTree>
    <p:extLst>
      <p:ext uri="{BB962C8B-B14F-4D97-AF65-F5344CB8AC3E}">
        <p14:creationId xmlns:p14="http://schemas.microsoft.com/office/powerpoint/2010/main" val="38527436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4421" y="2635360"/>
            <a:ext cx="10515600" cy="1325563"/>
          </a:xfrm>
        </p:spPr>
        <p:txBody>
          <a:bodyPr/>
          <a:lstStyle/>
          <a:p>
            <a:pPr algn="ctr"/>
            <a:r>
              <a:rPr lang="fr-FR" dirty="0"/>
              <a:t>Et en France? </a:t>
            </a:r>
          </a:p>
        </p:txBody>
      </p:sp>
    </p:spTree>
    <p:extLst>
      <p:ext uri="{BB962C8B-B14F-4D97-AF65-F5344CB8AC3E}">
        <p14:creationId xmlns:p14="http://schemas.microsoft.com/office/powerpoint/2010/main" val="12314882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médiation: historique</a:t>
            </a:r>
          </a:p>
        </p:txBody>
      </p:sp>
      <p:sp>
        <p:nvSpPr>
          <p:cNvPr id="3" name="Espace réservé du contenu 2"/>
          <p:cNvSpPr>
            <a:spLocks noGrp="1"/>
          </p:cNvSpPr>
          <p:nvPr>
            <p:ph idx="1"/>
          </p:nvPr>
        </p:nvSpPr>
        <p:spPr/>
        <p:txBody>
          <a:bodyPr/>
          <a:lstStyle/>
          <a:p>
            <a:r>
              <a:rPr lang="fr-FR" dirty="0"/>
              <a:t>Judiciaire</a:t>
            </a:r>
          </a:p>
          <a:p>
            <a:r>
              <a:rPr lang="fr-FR" dirty="0"/>
              <a:t>Culturelle</a:t>
            </a:r>
          </a:p>
          <a:p>
            <a:r>
              <a:rPr lang="fr-FR" dirty="0"/>
              <a:t>Sociale</a:t>
            </a:r>
          </a:p>
          <a:p>
            <a:r>
              <a:rPr lang="fr-FR" dirty="0"/>
              <a:t>Sanitaire plus récemment</a:t>
            </a:r>
          </a:p>
          <a:p>
            <a:endParaRPr lang="fr-FR" dirty="0"/>
          </a:p>
          <a:p>
            <a:r>
              <a:rPr lang="fr-FR" dirty="0"/>
              <a:t>Premières expériences notamment pour accompagner les PVVIH (Guyane, puis plus tardivement Métropole)</a:t>
            </a:r>
          </a:p>
        </p:txBody>
      </p:sp>
    </p:spTree>
    <p:extLst>
      <p:ext uri="{BB962C8B-B14F-4D97-AF65-F5344CB8AC3E}">
        <p14:creationId xmlns:p14="http://schemas.microsoft.com/office/powerpoint/2010/main" val="345623082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31504" y="274638"/>
            <a:ext cx="8928992" cy="1426170"/>
          </a:xfrm>
        </p:spPr>
        <p:txBody>
          <a:bodyPr>
            <a:normAutofit/>
          </a:bodyPr>
          <a:lstStyle/>
          <a:p>
            <a:pPr algn="l"/>
            <a:r>
              <a:rPr lang="fr-FR" sz="3600" dirty="0"/>
              <a:t>Article D. 1110-5  du  CSP, issu  du  décret  n°  2017-816  du  5  mai  2017</a:t>
            </a:r>
          </a:p>
        </p:txBody>
      </p:sp>
      <p:sp>
        <p:nvSpPr>
          <p:cNvPr id="3" name="Espace réservé du contenu 2"/>
          <p:cNvSpPr>
            <a:spLocks noGrp="1"/>
          </p:cNvSpPr>
          <p:nvPr>
            <p:ph idx="1"/>
          </p:nvPr>
        </p:nvSpPr>
        <p:spPr>
          <a:xfrm>
            <a:off x="1981200" y="2149625"/>
            <a:ext cx="8229600" cy="4525963"/>
          </a:xfrm>
        </p:spPr>
        <p:txBody>
          <a:bodyPr>
            <a:normAutofit/>
          </a:bodyPr>
          <a:lstStyle/>
          <a:p>
            <a:pPr marL="0" indent="0">
              <a:buNone/>
            </a:pPr>
            <a:r>
              <a:rPr lang="fr-FR" dirty="0"/>
              <a:t>« La médiation sanitaire, ou médiation en santé, désigne la fonction d'</a:t>
            </a:r>
            <a:r>
              <a:rPr lang="fr-FR" b="1" dirty="0">
                <a:solidFill>
                  <a:srgbClr val="FF0000"/>
                </a:solidFill>
              </a:rPr>
              <a:t>interface</a:t>
            </a:r>
            <a:r>
              <a:rPr lang="fr-FR" dirty="0"/>
              <a:t> assurée entre les personnes vulnérables éloignées du système de santé et les professionnels intervenant dans leur parcours de santé, dans le but de faciliter l'accès de ces personnes aux droits prévus au présent titre, à la prévention et aux soins. Elle vise à favoriser leur autonomie dans le parcours de santé en prenant en compte leurs spécificités.» </a:t>
            </a:r>
          </a:p>
        </p:txBody>
      </p:sp>
    </p:spTree>
    <p:extLst>
      <p:ext uri="{BB962C8B-B14F-4D97-AF65-F5344CB8AC3E}">
        <p14:creationId xmlns:p14="http://schemas.microsoft.com/office/powerpoint/2010/main" val="393833701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55835" y="579642"/>
            <a:ext cx="9036495" cy="1143000"/>
          </a:xfrm>
        </p:spPr>
        <p:txBody>
          <a:bodyPr>
            <a:normAutofit fontScale="90000"/>
          </a:bodyPr>
          <a:lstStyle/>
          <a:p>
            <a:pPr algn="ctr"/>
            <a:r>
              <a:rPr lang="fr-FR" sz="2700" dirty="0"/>
              <a:t/>
            </a:r>
            <a:br>
              <a:rPr lang="fr-FR" sz="2700" dirty="0"/>
            </a:br>
            <a:r>
              <a:rPr lang="fr-FR" sz="3600" dirty="0"/>
              <a:t>Définition (Haute </a:t>
            </a:r>
            <a:r>
              <a:rPr lang="fr-FR" sz="3600" dirty="0" err="1"/>
              <a:t>Autorite</a:t>
            </a:r>
            <a:r>
              <a:rPr lang="fr-FR" sz="3600" dirty="0"/>
              <a:t>́ en santé - HAS)</a:t>
            </a:r>
            <a:r>
              <a:rPr lang="fr-FR" dirty="0"/>
              <a:t/>
            </a:r>
            <a:br>
              <a:rPr lang="fr-FR" dirty="0"/>
            </a:br>
            <a:endParaRPr lang="fr-FR" dirty="0"/>
          </a:p>
        </p:txBody>
      </p:sp>
      <p:sp>
        <p:nvSpPr>
          <p:cNvPr id="3" name="Espace réservé du contenu 2"/>
          <p:cNvSpPr>
            <a:spLocks noGrp="1"/>
          </p:cNvSpPr>
          <p:nvPr>
            <p:ph idx="1"/>
          </p:nvPr>
        </p:nvSpPr>
        <p:spPr>
          <a:xfrm>
            <a:off x="1355835" y="2023501"/>
            <a:ext cx="9546918" cy="4525963"/>
          </a:xfrm>
        </p:spPr>
        <p:txBody>
          <a:bodyPr>
            <a:normAutofit lnSpcReduction="10000"/>
          </a:bodyPr>
          <a:lstStyle/>
          <a:p>
            <a:pPr marL="0" indent="0">
              <a:buNone/>
            </a:pPr>
            <a:r>
              <a:rPr lang="fr-FR" dirty="0"/>
              <a:t>« la </a:t>
            </a:r>
            <a:r>
              <a:rPr lang="fr-FR" dirty="0" err="1"/>
              <a:t>médiation</a:t>
            </a:r>
            <a:r>
              <a:rPr lang="fr-FR" dirty="0"/>
              <a:t> est un processus </a:t>
            </a:r>
            <a:r>
              <a:rPr lang="fr-FR" b="1" dirty="0">
                <a:solidFill>
                  <a:srgbClr val="FF0000"/>
                </a:solidFill>
              </a:rPr>
              <a:t>temporaire</a:t>
            </a:r>
            <a:r>
              <a:rPr lang="fr-FR" dirty="0"/>
              <a:t> de </a:t>
            </a:r>
          </a:p>
          <a:p>
            <a:pPr marL="0" indent="0">
              <a:buNone/>
            </a:pPr>
            <a:r>
              <a:rPr lang="fr-FR" dirty="0"/>
              <a:t>« </a:t>
            </a:r>
            <a:r>
              <a:rPr lang="fr-FR" i="1" dirty="0"/>
              <a:t>l’aller vers </a:t>
            </a:r>
            <a:r>
              <a:rPr lang="fr-FR" dirty="0"/>
              <a:t>» et du « </a:t>
            </a:r>
            <a:r>
              <a:rPr lang="fr-FR" i="1" dirty="0"/>
              <a:t>faire avec </a:t>
            </a:r>
            <a:r>
              <a:rPr lang="fr-FR" dirty="0"/>
              <a:t>» pour renforcer l’</a:t>
            </a:r>
            <a:r>
              <a:rPr lang="fr-FR" dirty="0" err="1"/>
              <a:t>équite</a:t>
            </a:r>
            <a:r>
              <a:rPr lang="fr-FR" dirty="0"/>
              <a:t>́ en santé, participer à un changement des </a:t>
            </a:r>
            <a:r>
              <a:rPr lang="fr-FR" dirty="0" err="1"/>
              <a:t>représentations</a:t>
            </a:r>
            <a:r>
              <a:rPr lang="fr-FR" dirty="0"/>
              <a:t> et des pratiques, tout en ayant une connaissance fine du territoire d’intervention et des acteurs, ce qui </a:t>
            </a:r>
            <a:r>
              <a:rPr lang="fr-FR" dirty="0" err="1"/>
              <a:t>nécessite</a:t>
            </a:r>
            <a:r>
              <a:rPr lang="fr-FR" dirty="0"/>
              <a:t> de participer à un diagnostic initial »</a:t>
            </a:r>
          </a:p>
          <a:p>
            <a:pPr marL="0" indent="0">
              <a:buNone/>
            </a:pPr>
            <a:endParaRPr lang="fr-FR" dirty="0"/>
          </a:p>
          <a:p>
            <a:pPr marL="0" indent="0">
              <a:buNone/>
            </a:pPr>
            <a:endParaRPr lang="fr-FR" dirty="0"/>
          </a:p>
          <a:p>
            <a:pPr marL="0" indent="0">
              <a:buNone/>
            </a:pPr>
            <a:r>
              <a:rPr lang="fr-FR" sz="2200" i="1" dirty="0"/>
              <a:t>Référentiel de compétences, formation et bonnes pratiques. </a:t>
            </a:r>
            <a:br>
              <a:rPr lang="fr-FR" sz="2200" i="1" dirty="0"/>
            </a:br>
            <a:r>
              <a:rPr lang="fr-FR" sz="2200" i="1" dirty="0"/>
              <a:t>La </a:t>
            </a:r>
            <a:r>
              <a:rPr lang="fr-FR" sz="2200" i="1" dirty="0" err="1"/>
              <a:t>médiation</a:t>
            </a:r>
            <a:r>
              <a:rPr lang="fr-FR" sz="2200" i="1" dirty="0"/>
              <a:t> en santé pour les personnes </a:t>
            </a:r>
            <a:r>
              <a:rPr lang="fr-FR" sz="2200" i="1" dirty="0" err="1"/>
              <a:t>éloignées</a:t>
            </a:r>
            <a:r>
              <a:rPr lang="fr-FR" sz="2200" i="1" dirty="0"/>
              <a:t> des </a:t>
            </a:r>
            <a:r>
              <a:rPr lang="fr-FR" sz="2200" i="1" dirty="0" err="1"/>
              <a:t>systèmes</a:t>
            </a:r>
            <a:r>
              <a:rPr lang="fr-FR" sz="2200" i="1" dirty="0"/>
              <a:t> de </a:t>
            </a:r>
            <a:r>
              <a:rPr lang="fr-FR" sz="2200" i="1" dirty="0" err="1"/>
              <a:t>prévention</a:t>
            </a:r>
            <a:r>
              <a:rPr lang="fr-FR" sz="2200" i="1" dirty="0"/>
              <a:t> et du soin, Octobre 2017, HAS</a:t>
            </a:r>
            <a:endParaRPr lang="fr-FR" sz="2200" dirty="0"/>
          </a:p>
        </p:txBody>
      </p:sp>
    </p:spTree>
    <p:extLst>
      <p:ext uri="{BB962C8B-B14F-4D97-AF65-F5344CB8AC3E}">
        <p14:creationId xmlns:p14="http://schemas.microsoft.com/office/powerpoint/2010/main" val="12499006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Axes d’intervention (référentiel HAS) </a:t>
            </a:r>
          </a:p>
        </p:txBody>
      </p:sp>
      <p:sp>
        <p:nvSpPr>
          <p:cNvPr id="3" name="Espace réservé du contenu 2"/>
          <p:cNvSpPr>
            <a:spLocks noGrp="1"/>
          </p:cNvSpPr>
          <p:nvPr>
            <p:ph idx="1"/>
          </p:nvPr>
        </p:nvSpPr>
        <p:spPr/>
        <p:txBody>
          <a:bodyPr>
            <a:normAutofit fontScale="85000" lnSpcReduction="10000"/>
          </a:bodyPr>
          <a:lstStyle/>
          <a:p>
            <a:r>
              <a:rPr lang="fr-FR" dirty="0"/>
              <a:t>(</a:t>
            </a:r>
            <a:r>
              <a:rPr lang="fr-FR" dirty="0" err="1"/>
              <a:t>re</a:t>
            </a:r>
            <a:r>
              <a:rPr lang="fr-FR" dirty="0"/>
              <a:t>)</a:t>
            </a:r>
            <a:r>
              <a:rPr lang="fr-FR" dirty="0" err="1"/>
              <a:t>créer</a:t>
            </a:r>
            <a:r>
              <a:rPr lang="fr-FR" dirty="0"/>
              <a:t> la </a:t>
            </a:r>
            <a:r>
              <a:rPr lang="fr-FR" dirty="0">
                <a:solidFill>
                  <a:srgbClr val="FF0000"/>
                </a:solidFill>
              </a:rPr>
              <a:t>rencontre</a:t>
            </a:r>
            <a:r>
              <a:rPr lang="fr-FR" dirty="0"/>
              <a:t> avec les populations </a:t>
            </a:r>
            <a:r>
              <a:rPr lang="fr-FR" dirty="0" err="1"/>
              <a:t>concernées</a:t>
            </a:r>
            <a:r>
              <a:rPr lang="fr-FR" dirty="0"/>
              <a:t> (populations </a:t>
            </a:r>
            <a:r>
              <a:rPr lang="fr-FR" dirty="0" err="1"/>
              <a:t>vulnérables</a:t>
            </a:r>
            <a:r>
              <a:rPr lang="fr-FR" dirty="0"/>
              <a:t> et professionnels – institutions) à travers le </a:t>
            </a:r>
            <a:r>
              <a:rPr lang="fr-FR" dirty="0" err="1"/>
              <a:t>repérage</a:t>
            </a:r>
            <a:r>
              <a:rPr lang="fr-FR" dirty="0"/>
              <a:t>, « l’aller vers » et une </a:t>
            </a:r>
            <a:r>
              <a:rPr lang="fr-FR" dirty="0" err="1"/>
              <a:t>présence</a:t>
            </a:r>
            <a:r>
              <a:rPr lang="fr-FR" dirty="0"/>
              <a:t> de </a:t>
            </a:r>
            <a:r>
              <a:rPr lang="fr-FR" dirty="0" err="1"/>
              <a:t>proximite</a:t>
            </a:r>
            <a:r>
              <a:rPr lang="fr-FR" dirty="0"/>
              <a:t>́ ; </a:t>
            </a:r>
          </a:p>
          <a:p>
            <a:r>
              <a:rPr lang="fr-FR" dirty="0"/>
              <a:t>faciliter la </a:t>
            </a:r>
            <a:r>
              <a:rPr lang="fr-FR" dirty="0">
                <a:solidFill>
                  <a:srgbClr val="FF0000"/>
                </a:solidFill>
              </a:rPr>
              <a:t>coordination</a:t>
            </a:r>
            <a:r>
              <a:rPr lang="fr-FR" dirty="0"/>
              <a:t> du parcours de santé en informant et en orientant, en ouvrant – si besoin – les droits en santé et, de </a:t>
            </a:r>
            <a:r>
              <a:rPr lang="fr-FR" dirty="0" err="1"/>
              <a:t>façon</a:t>
            </a:r>
            <a:r>
              <a:rPr lang="fr-FR" dirty="0"/>
              <a:t> plus </a:t>
            </a:r>
            <a:r>
              <a:rPr lang="fr-FR" dirty="0" err="1"/>
              <a:t>générale</a:t>
            </a:r>
            <a:r>
              <a:rPr lang="fr-FR" dirty="0"/>
              <a:t>, en favorisant les relations entre le public et les professionnels de santé </a:t>
            </a:r>
          </a:p>
          <a:p>
            <a:r>
              <a:rPr lang="fr-FR" dirty="0"/>
              <a:t>favoriser les </a:t>
            </a:r>
            <a:r>
              <a:rPr lang="fr-FR" dirty="0">
                <a:solidFill>
                  <a:srgbClr val="FF0000"/>
                </a:solidFill>
              </a:rPr>
              <a:t>actions collectives de promotion de la santé</a:t>
            </a:r>
            <a:r>
              <a:rPr lang="fr-FR" dirty="0"/>
              <a:t>, toujours en direction des populations </a:t>
            </a:r>
            <a:r>
              <a:rPr lang="fr-FR" dirty="0" err="1"/>
              <a:t>vulnérables</a:t>
            </a:r>
            <a:r>
              <a:rPr lang="fr-FR" dirty="0"/>
              <a:t> et des professionnels du soin et de la </a:t>
            </a:r>
            <a:r>
              <a:rPr lang="fr-FR" dirty="0" err="1"/>
              <a:t>prévention</a:t>
            </a:r>
            <a:r>
              <a:rPr lang="fr-FR" dirty="0"/>
              <a:t> ; </a:t>
            </a:r>
          </a:p>
          <a:p>
            <a:r>
              <a:rPr lang="fr-FR" dirty="0"/>
              <a:t>assurer un </a:t>
            </a:r>
            <a:r>
              <a:rPr lang="fr-FR" dirty="0">
                <a:solidFill>
                  <a:srgbClr val="FF0000"/>
                </a:solidFill>
              </a:rPr>
              <a:t>retour d’information </a:t>
            </a:r>
            <a:r>
              <a:rPr lang="fr-FR" dirty="0"/>
              <a:t>sur l’</a:t>
            </a:r>
            <a:r>
              <a:rPr lang="fr-FR" dirty="0" err="1"/>
              <a:t>état</a:t>
            </a:r>
            <a:r>
              <a:rPr lang="fr-FR" dirty="0"/>
              <a:t> de santé, les attentes, </a:t>
            </a:r>
            <a:r>
              <a:rPr lang="fr-FR" dirty="0" err="1"/>
              <a:t>représentations</a:t>
            </a:r>
            <a:r>
              <a:rPr lang="fr-FR" dirty="0"/>
              <a:t> et comportements des « publics </a:t>
            </a:r>
            <a:r>
              <a:rPr lang="fr-FR" dirty="0" err="1"/>
              <a:t>spécifiques</a:t>
            </a:r>
            <a:r>
              <a:rPr lang="fr-FR" dirty="0"/>
              <a:t> » vers les professionnels locaux ou à l’</a:t>
            </a:r>
            <a:r>
              <a:rPr lang="fr-FR" dirty="0" err="1"/>
              <a:t>échelle</a:t>
            </a:r>
            <a:r>
              <a:rPr lang="fr-FR" dirty="0"/>
              <a:t> nationale et alerter les </a:t>
            </a:r>
            <a:r>
              <a:rPr lang="fr-FR" dirty="0" err="1"/>
              <a:t>autorités</a:t>
            </a:r>
            <a:r>
              <a:rPr lang="fr-FR" dirty="0"/>
              <a:t> </a:t>
            </a:r>
            <a:r>
              <a:rPr lang="fr-FR" dirty="0" err="1"/>
              <a:t>compétentes</a:t>
            </a:r>
            <a:r>
              <a:rPr lang="fr-FR" dirty="0"/>
              <a:t> sur les dysfonctionnements dans la prise en charge et les risques pour la santé. </a:t>
            </a:r>
          </a:p>
          <a:p>
            <a:endParaRPr lang="fr-FR" dirty="0"/>
          </a:p>
        </p:txBody>
      </p:sp>
    </p:spTree>
    <p:extLst>
      <p:ext uri="{BB962C8B-B14F-4D97-AF65-F5344CB8AC3E}">
        <p14:creationId xmlns:p14="http://schemas.microsoft.com/office/powerpoint/2010/main" val="390175398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Programme régional accès prévention soins 2018-2022 (PRAPS, </a:t>
            </a:r>
            <a:r>
              <a:rPr lang="fr-FR" dirty="0" err="1"/>
              <a:t>IdF</a:t>
            </a:r>
            <a:r>
              <a:rPr lang="fr-FR" dirty="0"/>
              <a:t>): mars 2018 </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9487" y="1986989"/>
            <a:ext cx="2948840"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307" y="1974849"/>
            <a:ext cx="4981575"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contenu 2"/>
          <p:cNvSpPr txBox="1">
            <a:spLocks/>
          </p:cNvSpPr>
          <p:nvPr/>
        </p:nvSpPr>
        <p:spPr>
          <a:xfrm>
            <a:off x="5672418" y="3944471"/>
            <a:ext cx="3536576" cy="2554940"/>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fr-FR"/>
              <a:t> </a:t>
            </a:r>
          </a:p>
          <a:p>
            <a:pPr marL="0" indent="0">
              <a:buFont typeface="Arial"/>
              <a:buNone/>
            </a:pPr>
            <a:r>
              <a:rPr lang="fr-FR" b="1" u="sng"/>
              <a:t>La structuration du PRAPS :</a:t>
            </a:r>
            <a:endParaRPr lang="fr-FR"/>
          </a:p>
          <a:p>
            <a:pPr marL="0" indent="0">
              <a:buFont typeface="Arial"/>
              <a:buNone/>
            </a:pPr>
            <a:r>
              <a:rPr lang="fr-FR"/>
              <a:t> </a:t>
            </a:r>
          </a:p>
          <a:p>
            <a:pPr marL="0" indent="0">
              <a:buFont typeface="Arial"/>
              <a:buNone/>
            </a:pPr>
            <a:r>
              <a:rPr lang="fr-FR"/>
              <a:t>3 axes transversaux :	</a:t>
            </a:r>
          </a:p>
          <a:p>
            <a:pPr marL="457200" lvl="1" indent="0">
              <a:buFont typeface="Arial"/>
              <a:buNone/>
            </a:pPr>
            <a:r>
              <a:rPr lang="fr-FR"/>
              <a:t>- L’accompagnement personnalisé</a:t>
            </a:r>
          </a:p>
          <a:p>
            <a:pPr marL="457200" lvl="1" indent="0">
              <a:buFont typeface="Arial"/>
              <a:buNone/>
            </a:pPr>
            <a:r>
              <a:rPr lang="fr-FR"/>
              <a:t>- L’accès au parcours de santé</a:t>
            </a:r>
          </a:p>
          <a:p>
            <a:pPr marL="457200" lvl="1" indent="0">
              <a:buFont typeface="Arial"/>
              <a:buNone/>
            </a:pPr>
            <a:r>
              <a:rPr lang="fr-FR"/>
              <a:t>- Le parcours de santé</a:t>
            </a:r>
          </a:p>
          <a:p>
            <a:pPr marL="0" indent="0">
              <a:buFont typeface="Arial"/>
              <a:buNone/>
            </a:pPr>
            <a:r>
              <a:rPr lang="fr-FR"/>
              <a:t> </a:t>
            </a:r>
          </a:p>
          <a:p>
            <a:pPr marL="0" indent="0">
              <a:buFont typeface="Arial"/>
              <a:buNone/>
            </a:pPr>
            <a:r>
              <a:rPr lang="fr-FR"/>
              <a:t>3 axes spécifiques :		</a:t>
            </a:r>
          </a:p>
          <a:p>
            <a:pPr marL="457200" lvl="1" indent="0">
              <a:buFont typeface="Arial"/>
              <a:buNone/>
            </a:pPr>
            <a:r>
              <a:rPr lang="fr-FR"/>
              <a:t>- La santé mentale et les troubles psychiques</a:t>
            </a:r>
          </a:p>
          <a:p>
            <a:pPr marL="457200" lvl="1" indent="0">
              <a:buFont typeface="Arial"/>
              <a:buNone/>
            </a:pPr>
            <a:r>
              <a:rPr lang="fr-FR"/>
              <a:t>- Les conduites addictives </a:t>
            </a:r>
          </a:p>
          <a:p>
            <a:pPr marL="457200" lvl="1" indent="0">
              <a:buFont typeface="Arial"/>
              <a:buNone/>
            </a:pPr>
            <a:r>
              <a:rPr lang="fr-FR"/>
              <a:t>- La situation des personnes en perte d’autonomie</a:t>
            </a:r>
          </a:p>
          <a:p>
            <a:pPr marL="0" indent="0">
              <a:buFont typeface="Arial"/>
              <a:buNone/>
            </a:pPr>
            <a:r>
              <a:rPr lang="fr-FR"/>
              <a:t> </a:t>
            </a:r>
          </a:p>
          <a:p>
            <a:endParaRPr lang="fr-FR" dirty="0"/>
          </a:p>
        </p:txBody>
      </p:sp>
    </p:spTree>
    <p:extLst>
      <p:ext uri="{BB962C8B-B14F-4D97-AF65-F5344CB8AC3E}">
        <p14:creationId xmlns:p14="http://schemas.microsoft.com/office/powerpoint/2010/main" val="289657362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7800" y="158467"/>
            <a:ext cx="11776400" cy="1122400"/>
          </a:xfrm>
        </p:spPr>
        <p:txBody>
          <a:bodyPr>
            <a:noAutofit/>
          </a:bodyPr>
          <a:lstStyle/>
          <a:p>
            <a:r>
              <a:rPr lang="fr-FR" sz="3200" dirty="0"/>
              <a:t>Une « armée » de (non)-professionnels de santé </a:t>
            </a:r>
            <a:br>
              <a:rPr lang="fr-FR" sz="3200" dirty="0"/>
            </a:br>
            <a:r>
              <a:rPr lang="fr-FR" sz="3200" dirty="0"/>
              <a:t>aux côtés des ‘professionnels’</a:t>
            </a:r>
          </a:p>
        </p:txBody>
      </p:sp>
      <p:graphicFrame>
        <p:nvGraphicFramePr>
          <p:cNvPr id="3" name="Diagramme 2"/>
          <p:cNvGraphicFramePr/>
          <p:nvPr>
            <p:extLst/>
          </p:nvPr>
        </p:nvGraphicFramePr>
        <p:xfrm>
          <a:off x="2032000" y="1454726"/>
          <a:ext cx="7624619" cy="4919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487003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La médiation en santé </a:t>
            </a:r>
            <a:r>
              <a:rPr lang="fr-FR" sz="2800" dirty="0"/>
              <a:t>(extrait PRAPS, page 9)</a:t>
            </a:r>
          </a:p>
        </p:txBody>
      </p:sp>
      <p:sp>
        <p:nvSpPr>
          <p:cNvPr id="3" name="Espace réservé du contenu 2"/>
          <p:cNvSpPr>
            <a:spLocks noGrp="1"/>
          </p:cNvSpPr>
          <p:nvPr>
            <p:ph idx="1"/>
          </p:nvPr>
        </p:nvSpPr>
        <p:spPr>
          <a:xfrm>
            <a:off x="1058918" y="1907319"/>
            <a:ext cx="9740152" cy="3962400"/>
          </a:xfrm>
        </p:spPr>
        <p:txBody>
          <a:bodyPr>
            <a:normAutofit fontScale="85000" lnSpcReduction="20000"/>
          </a:bodyPr>
          <a:lstStyle/>
          <a:p>
            <a:r>
              <a:rPr lang="fr-FR" sz="3000" dirty="0"/>
              <a:t>« La médiation s’appuie sur l'intervention d'un tiers pour faciliter la circulation d'informations, éclaircir ou rétablir des relations avec le système de santé ».</a:t>
            </a:r>
          </a:p>
          <a:p>
            <a:r>
              <a:rPr lang="fr-FR" sz="3000" dirty="0"/>
              <a:t>« Le médiateur est donc un </a:t>
            </a:r>
            <a:r>
              <a:rPr lang="fr-FR" sz="3000" dirty="0">
                <a:solidFill>
                  <a:srgbClr val="FF0000"/>
                </a:solidFill>
              </a:rPr>
              <a:t>tiers facilitateur, neutre et indépendant</a:t>
            </a:r>
            <a:r>
              <a:rPr lang="fr-FR" sz="3000" dirty="0"/>
              <a:t>. Il intervient en apportant de l’information sur l’accès aux soins, en accompagnant individuellement les personnes dans leur parcours de santé, en les soutenant dans leurs démarches administratives, en proposant des actions d’approches communautaires sur les questions de santé. Il peut aussi intervenir dans la résolution des conflits en cas de relation tendue avec un professionnel du soin ou du social, ou face à certaines </a:t>
            </a:r>
            <a:r>
              <a:rPr lang="fr-FR" sz="3000" dirty="0">
                <a:solidFill>
                  <a:srgbClr val="FF0000"/>
                </a:solidFill>
              </a:rPr>
              <a:t>représentations du soin et de la maladie</a:t>
            </a:r>
            <a:r>
              <a:rPr lang="fr-FR" sz="3000" dirty="0"/>
              <a:t>. Mais l’essence même de son action est d’aider la personne à devenir plus </a:t>
            </a:r>
            <a:r>
              <a:rPr lang="fr-FR" sz="3000" dirty="0">
                <a:solidFill>
                  <a:srgbClr val="FF0000"/>
                </a:solidFill>
              </a:rPr>
              <a:t>autonome</a:t>
            </a:r>
            <a:r>
              <a:rPr lang="fr-FR" sz="3000" dirty="0"/>
              <a:t> dans son parcours de santé ».</a:t>
            </a:r>
          </a:p>
          <a:p>
            <a:endParaRPr lang="fr-FR" dirty="0"/>
          </a:p>
        </p:txBody>
      </p:sp>
    </p:spTree>
    <p:extLst>
      <p:ext uri="{BB962C8B-B14F-4D97-AF65-F5344CB8AC3E}">
        <p14:creationId xmlns:p14="http://schemas.microsoft.com/office/powerpoint/2010/main" val="341624514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2050"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1149312" y="636495"/>
            <a:ext cx="4305376" cy="548967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768075" y="466166"/>
            <a:ext cx="4321973" cy="5472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125728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6AE0CF5-8920-244A-AEC2-577474C78871}"/>
              </a:ext>
            </a:extLst>
          </p:cNvPr>
          <p:cNvSpPr>
            <a:spLocks noGrp="1"/>
          </p:cNvSpPr>
          <p:nvPr>
            <p:ph type="title"/>
          </p:nvPr>
        </p:nvSpPr>
        <p:spPr/>
        <p:txBody>
          <a:bodyPr/>
          <a:lstStyle/>
          <a:p>
            <a:r>
              <a:rPr lang="fr-FR" dirty="0"/>
              <a:t>Apparition de la prescription sociale </a:t>
            </a:r>
          </a:p>
        </p:txBody>
      </p:sp>
    </p:spTree>
    <p:extLst>
      <p:ext uri="{BB962C8B-B14F-4D97-AF65-F5344CB8AC3E}">
        <p14:creationId xmlns:p14="http://schemas.microsoft.com/office/powerpoint/2010/main" val="180601612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D013896-D01C-7245-88FB-22F79EBD654E}"/>
              </a:ext>
            </a:extLst>
          </p:cNvPr>
          <p:cNvSpPr>
            <a:spLocks noGrp="1"/>
          </p:cNvSpPr>
          <p:nvPr>
            <p:ph type="title"/>
          </p:nvPr>
        </p:nvSpPr>
        <p:spPr/>
        <p:txBody>
          <a:bodyPr/>
          <a:lstStyle/>
          <a:p>
            <a:r>
              <a:rPr lang="fr-FR" dirty="0"/>
              <a:t>Définitions prescription sociale </a:t>
            </a:r>
            <a:br>
              <a:rPr lang="fr-FR" dirty="0"/>
            </a:br>
            <a:endParaRPr lang="fr-FR" dirty="0"/>
          </a:p>
        </p:txBody>
      </p:sp>
      <p:sp>
        <p:nvSpPr>
          <p:cNvPr id="8" name="Rectangle 7">
            <a:extLst>
              <a:ext uri="{FF2B5EF4-FFF2-40B4-BE49-F238E27FC236}">
                <a16:creationId xmlns:a16="http://schemas.microsoft.com/office/drawing/2014/main" xmlns="" id="{2D946BCF-6D9F-6344-AE98-08FA12748664}"/>
              </a:ext>
            </a:extLst>
          </p:cNvPr>
          <p:cNvSpPr/>
          <p:nvPr/>
        </p:nvSpPr>
        <p:spPr>
          <a:xfrm>
            <a:off x="838200" y="2154634"/>
            <a:ext cx="10415155" cy="3416320"/>
          </a:xfrm>
          <a:prstGeom prst="rect">
            <a:avLst/>
          </a:prstGeom>
        </p:spPr>
        <p:txBody>
          <a:bodyPr wrap="square">
            <a:spAutoFit/>
          </a:bodyPr>
          <a:lstStyle/>
          <a:p>
            <a:r>
              <a:rPr lang="fr-FR" dirty="0"/>
              <a:t>« permet aux professionnels de santé d'orienter les patients vers un travailleur de liaison, afin de </a:t>
            </a:r>
            <a:r>
              <a:rPr lang="fr-FR" dirty="0" err="1"/>
              <a:t>co</a:t>
            </a:r>
            <a:r>
              <a:rPr lang="fr-FR" dirty="0"/>
              <a:t>-concevoir une prescription sociale non clinique visant à améliorer leur </a:t>
            </a:r>
            <a:r>
              <a:rPr lang="fr-FR" b="1" dirty="0"/>
              <a:t>santé et leur bien-être</a:t>
            </a:r>
            <a:r>
              <a:rPr lang="fr-FR" dirty="0"/>
              <a:t> » (Social </a:t>
            </a:r>
            <a:r>
              <a:rPr lang="fr-FR" dirty="0" err="1"/>
              <a:t>Prescribing</a:t>
            </a:r>
            <a:r>
              <a:rPr lang="fr-FR" dirty="0"/>
              <a:t> Network)</a:t>
            </a:r>
          </a:p>
          <a:p>
            <a:r>
              <a:rPr lang="fr-FR" dirty="0"/>
              <a:t>« mécanisme permettant aux professionnels des soins primaires d'orienter les patients vers des services non cliniques au niveau local ». (</a:t>
            </a:r>
            <a:r>
              <a:rPr lang="fr-FR" dirty="0" err="1"/>
              <a:t>King's</a:t>
            </a:r>
            <a:r>
              <a:rPr lang="fr-FR" dirty="0"/>
              <a:t> </a:t>
            </a:r>
            <a:r>
              <a:rPr lang="fr-FR" dirty="0" err="1"/>
              <a:t>Fund</a:t>
            </a:r>
            <a:r>
              <a:rPr lang="fr-FR" dirty="0"/>
              <a:t>) </a:t>
            </a:r>
          </a:p>
          <a:p>
            <a:r>
              <a:rPr lang="fr-FR" dirty="0"/>
              <a:t>« mécanisme de mise en relation des patients avec les services sociaux, quelles que soient les sources d'orientation »(Centre Forum Commission sur la santé mentale)</a:t>
            </a:r>
          </a:p>
          <a:p>
            <a:endParaRPr lang="fr-FR" dirty="0"/>
          </a:p>
          <a:p>
            <a:r>
              <a:rPr lang="fr-FR" dirty="0">
                <a:sym typeface="Wingdings" pitchFamily="2" charset="2"/>
              </a:rPr>
              <a:t> </a:t>
            </a:r>
            <a:r>
              <a:rPr lang="fr-FR" dirty="0"/>
              <a:t>une option d'orientation non médicale pour les médecins généralistes, pour d'autres professionnels médicaux et certains professionnels non médicaux, ainsi que pour l'auto-orientation vers les sources de soutien.</a:t>
            </a:r>
          </a:p>
          <a:p>
            <a:endParaRPr lang="fr-FR" dirty="0"/>
          </a:p>
        </p:txBody>
      </p:sp>
    </p:spTree>
    <p:extLst>
      <p:ext uri="{BB962C8B-B14F-4D97-AF65-F5344CB8AC3E}">
        <p14:creationId xmlns:p14="http://schemas.microsoft.com/office/powerpoint/2010/main" val="39764775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713C224-EB91-1146-9CFE-6E732DC874B7}"/>
              </a:ext>
            </a:extLst>
          </p:cNvPr>
          <p:cNvSpPr>
            <a:spLocks noGrp="1"/>
          </p:cNvSpPr>
          <p:nvPr>
            <p:ph type="title"/>
          </p:nvPr>
        </p:nvSpPr>
        <p:spPr/>
        <p:txBody>
          <a:bodyPr/>
          <a:lstStyle/>
          <a:p>
            <a:r>
              <a:rPr lang="fr-FR" dirty="0"/>
              <a:t>Focus pédiatrie </a:t>
            </a:r>
          </a:p>
        </p:txBody>
      </p:sp>
      <p:pic>
        <p:nvPicPr>
          <p:cNvPr id="5" name="Espace réservé du contenu 4">
            <a:extLst>
              <a:ext uri="{FF2B5EF4-FFF2-40B4-BE49-F238E27FC236}">
                <a16:creationId xmlns:a16="http://schemas.microsoft.com/office/drawing/2014/main" xmlns="" id="{F84CD3C0-083F-F24F-8245-35932021F383}"/>
              </a:ext>
            </a:extLst>
          </p:cNvPr>
          <p:cNvPicPr>
            <a:picLocks noGrp="1" noChangeAspect="1"/>
          </p:cNvPicPr>
          <p:nvPr>
            <p:ph idx="1"/>
          </p:nvPr>
        </p:nvPicPr>
        <p:blipFill>
          <a:blip r:embed="rId2"/>
          <a:stretch>
            <a:fillRect/>
          </a:stretch>
        </p:blipFill>
        <p:spPr>
          <a:xfrm>
            <a:off x="5533159" y="558079"/>
            <a:ext cx="6527023" cy="2841697"/>
          </a:xfrm>
        </p:spPr>
      </p:pic>
      <p:pic>
        <p:nvPicPr>
          <p:cNvPr id="7" name="Image 6">
            <a:extLst>
              <a:ext uri="{FF2B5EF4-FFF2-40B4-BE49-F238E27FC236}">
                <a16:creationId xmlns:a16="http://schemas.microsoft.com/office/drawing/2014/main" xmlns="" id="{946E3B6D-A1F6-2047-9C53-6F1F27373BEE}"/>
              </a:ext>
            </a:extLst>
          </p:cNvPr>
          <p:cNvPicPr>
            <a:picLocks noChangeAspect="1"/>
          </p:cNvPicPr>
          <p:nvPr/>
        </p:nvPicPr>
        <p:blipFill>
          <a:blip r:embed="rId3"/>
          <a:stretch>
            <a:fillRect/>
          </a:stretch>
        </p:blipFill>
        <p:spPr>
          <a:xfrm>
            <a:off x="3896591" y="3592730"/>
            <a:ext cx="7644414" cy="2770154"/>
          </a:xfrm>
          <a:prstGeom prst="rect">
            <a:avLst/>
          </a:prstGeom>
        </p:spPr>
      </p:pic>
    </p:spTree>
    <p:extLst>
      <p:ext uri="{BB962C8B-B14F-4D97-AF65-F5344CB8AC3E}">
        <p14:creationId xmlns:p14="http://schemas.microsoft.com/office/powerpoint/2010/main" val="40142621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Constats généraux des autres expériences</a:t>
            </a:r>
            <a:endParaRPr lang="fr-FR" dirty="0"/>
          </a:p>
        </p:txBody>
      </p:sp>
      <p:sp>
        <p:nvSpPr>
          <p:cNvPr id="3" name="Espace réservé du contenu 2"/>
          <p:cNvSpPr>
            <a:spLocks noGrp="1"/>
          </p:cNvSpPr>
          <p:nvPr>
            <p:ph idx="1"/>
          </p:nvPr>
        </p:nvSpPr>
        <p:spPr/>
        <p:txBody>
          <a:bodyPr/>
          <a:lstStyle/>
          <a:p>
            <a:r>
              <a:rPr lang="fr-FR" dirty="0" smtClean="0"/>
              <a:t>Par pathologie: VIH, diabète, addictions</a:t>
            </a:r>
            <a:r>
              <a:rPr lang="mr-IN" dirty="0" smtClean="0"/>
              <a:t>…</a:t>
            </a:r>
            <a:endParaRPr lang="fr-FR" dirty="0" smtClean="0"/>
          </a:p>
          <a:p>
            <a:r>
              <a:rPr lang="fr-FR" dirty="0" smtClean="0"/>
              <a:t>Par territoire ou catégories de populations/risques: </a:t>
            </a:r>
            <a:r>
              <a:rPr lang="fr-FR" dirty="0" err="1" smtClean="0"/>
              <a:t>Roms</a:t>
            </a:r>
            <a:r>
              <a:rPr lang="fr-FR" dirty="0" smtClean="0"/>
              <a:t>, bidonvilles, transgenres, </a:t>
            </a:r>
            <a:r>
              <a:rPr lang="fr-FR" dirty="0" err="1" smtClean="0"/>
              <a:t>travailleur-s</a:t>
            </a:r>
            <a:r>
              <a:rPr lang="fr-FR" dirty="0" smtClean="0"/>
              <a:t>/-ses du sexe</a:t>
            </a:r>
          </a:p>
          <a:p>
            <a:r>
              <a:rPr lang="fr-FR" dirty="0" smtClean="0"/>
              <a:t>Besoin de cadres, mais danger de ces derniers car contraignantes sur les actions créatives et individualisées</a:t>
            </a:r>
          </a:p>
          <a:p>
            <a:r>
              <a:rPr lang="fr-FR" dirty="0" smtClean="0"/>
              <a:t>Médiateur : un métier mais non une profession </a:t>
            </a:r>
          </a:p>
          <a:p>
            <a:r>
              <a:rPr lang="fr-FR" dirty="0"/>
              <a:t>Objectif général reste réduction des </a:t>
            </a:r>
            <a:r>
              <a:rPr lang="fr-FR" dirty="0" smtClean="0"/>
              <a:t>inégalités</a:t>
            </a:r>
          </a:p>
          <a:p>
            <a:r>
              <a:rPr lang="fr-FR" dirty="0" smtClean="0"/>
              <a:t>Promotion de la santé insuffisante</a:t>
            </a:r>
            <a:endParaRPr lang="fr-FR" dirty="0"/>
          </a:p>
          <a:p>
            <a:endParaRPr lang="fr-FR" dirty="0" smtClean="0"/>
          </a:p>
          <a:p>
            <a:endParaRPr lang="fr-FR" dirty="0" smtClean="0"/>
          </a:p>
          <a:p>
            <a:endParaRPr lang="fr-FR" dirty="0"/>
          </a:p>
        </p:txBody>
      </p:sp>
    </p:spTree>
    <p:extLst>
      <p:ext uri="{BB962C8B-B14F-4D97-AF65-F5344CB8AC3E}">
        <p14:creationId xmlns:p14="http://schemas.microsoft.com/office/powerpoint/2010/main" val="185669820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2009: collectif des médiateurs en santé publique, constats</a:t>
            </a:r>
            <a:endParaRPr lang="fr-FR" dirty="0"/>
          </a:p>
        </p:txBody>
      </p:sp>
      <p:sp>
        <p:nvSpPr>
          <p:cNvPr id="3" name="Espace réservé du contenu 2"/>
          <p:cNvSpPr>
            <a:spLocks noGrp="1"/>
          </p:cNvSpPr>
          <p:nvPr>
            <p:ph idx="1"/>
          </p:nvPr>
        </p:nvSpPr>
        <p:spPr/>
        <p:txBody>
          <a:bodyPr>
            <a:normAutofit/>
          </a:bodyPr>
          <a:lstStyle/>
          <a:p>
            <a:r>
              <a:rPr lang="fr-FR" dirty="0" smtClean="0"/>
              <a:t>Besoin urgent de définition claire des buts et </a:t>
            </a:r>
            <a:r>
              <a:rPr lang="fr-FR" dirty="0"/>
              <a:t>limites de cette profession </a:t>
            </a:r>
          </a:p>
          <a:p>
            <a:r>
              <a:rPr lang="fr-FR" dirty="0" smtClean="0"/>
              <a:t>Besoin de promotion et d’information sur ce métier </a:t>
            </a:r>
            <a:r>
              <a:rPr lang="fr-FR" dirty="0"/>
              <a:t>face aux </a:t>
            </a:r>
            <a:r>
              <a:rPr lang="fr-FR" dirty="0" smtClean="0"/>
              <a:t>«fausses </a:t>
            </a:r>
            <a:r>
              <a:rPr lang="fr-FR" dirty="0" err="1" smtClean="0"/>
              <a:t>rivalités</a:t>
            </a:r>
            <a:r>
              <a:rPr lang="fr-FR" dirty="0" smtClean="0"/>
              <a:t>» </a:t>
            </a:r>
            <a:endParaRPr lang="fr-FR" dirty="0"/>
          </a:p>
          <a:p>
            <a:r>
              <a:rPr lang="fr-FR" dirty="0" smtClean="0"/>
              <a:t>Les nombreuses formations diplômantes</a:t>
            </a:r>
            <a:r>
              <a:rPr lang="fr-FR" dirty="0"/>
              <a:t/>
            </a:r>
            <a:br>
              <a:rPr lang="fr-FR" dirty="0"/>
            </a:br>
            <a:r>
              <a:rPr lang="fr-FR" dirty="0" smtClean="0"/>
              <a:t>non </a:t>
            </a:r>
            <a:r>
              <a:rPr lang="fr-FR" dirty="0"/>
              <a:t>encore reconnues </a:t>
            </a:r>
            <a:r>
              <a:rPr lang="fr-FR" dirty="0" smtClean="0"/>
              <a:t>officiellement, </a:t>
            </a:r>
            <a:r>
              <a:rPr lang="fr-FR" dirty="0" err="1" smtClean="0"/>
              <a:t>chères</a:t>
            </a:r>
            <a:r>
              <a:rPr lang="fr-FR" dirty="0" smtClean="0"/>
              <a:t> et difficiles à financer </a:t>
            </a:r>
            <a:endParaRPr lang="fr-FR" dirty="0"/>
          </a:p>
          <a:p>
            <a:r>
              <a:rPr lang="fr-FR" dirty="0" smtClean="0"/>
              <a:t>Les financeurs n’osent pas assumer le titre de </a:t>
            </a:r>
            <a:r>
              <a:rPr lang="fr-FR" dirty="0" err="1"/>
              <a:t>médiateur</a:t>
            </a:r>
            <a:r>
              <a:rPr lang="fr-FR" dirty="0"/>
              <a:t> en santé et ne trouvent pas de ligne de </a:t>
            </a:r>
            <a:r>
              <a:rPr lang="fr-FR" dirty="0" err="1"/>
              <a:t>crédits</a:t>
            </a:r>
            <a:r>
              <a:rPr lang="fr-FR" dirty="0"/>
              <a:t> </a:t>
            </a:r>
            <a:r>
              <a:rPr lang="fr-FR" i="1" dirty="0"/>
              <a:t>ad-hoc</a:t>
            </a:r>
            <a:r>
              <a:rPr lang="fr-FR" dirty="0"/>
              <a:t> </a:t>
            </a:r>
          </a:p>
          <a:p>
            <a:r>
              <a:rPr lang="fr-FR" dirty="0" smtClean="0"/>
              <a:t>Risque fort de «</a:t>
            </a:r>
            <a:r>
              <a:rPr lang="fr-FR" dirty="0" err="1" smtClean="0"/>
              <a:t>burn-out</a:t>
            </a:r>
            <a:r>
              <a:rPr lang="fr-FR" dirty="0" smtClean="0"/>
              <a:t>» par la </a:t>
            </a:r>
            <a:r>
              <a:rPr lang="fr-FR" dirty="0" err="1" smtClean="0"/>
              <a:t>précarite</a:t>
            </a:r>
            <a:r>
              <a:rPr lang="fr-FR" dirty="0" smtClean="0"/>
              <a:t>́ des </a:t>
            </a:r>
            <a:r>
              <a:rPr lang="fr-FR" dirty="0"/>
              <a:t>contrats </a:t>
            </a:r>
          </a:p>
          <a:p>
            <a:endParaRPr lang="fr-FR" dirty="0"/>
          </a:p>
        </p:txBody>
      </p:sp>
    </p:spTree>
    <p:extLst>
      <p:ext uri="{BB962C8B-B14F-4D97-AF65-F5344CB8AC3E}">
        <p14:creationId xmlns:p14="http://schemas.microsoft.com/office/powerpoint/2010/main" val="263509949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Evaluation programme national médiateurs de santé (2016)</a:t>
            </a:r>
            <a:endParaRPr lang="fr-FR" dirty="0"/>
          </a:p>
        </p:txBody>
      </p:sp>
      <p:sp>
        <p:nvSpPr>
          <p:cNvPr id="3" name="Espace réservé du contenu 2"/>
          <p:cNvSpPr>
            <a:spLocks noGrp="1"/>
          </p:cNvSpPr>
          <p:nvPr>
            <p:ph idx="1"/>
          </p:nvPr>
        </p:nvSpPr>
        <p:spPr>
          <a:xfrm>
            <a:off x="838200" y="2197765"/>
            <a:ext cx="10515600" cy="4351338"/>
          </a:xfrm>
        </p:spPr>
        <p:txBody>
          <a:bodyPr/>
          <a:lstStyle/>
          <a:p>
            <a:r>
              <a:rPr lang="fr-FR" dirty="0" smtClean="0"/>
              <a:t>Bidonvilles, </a:t>
            </a:r>
            <a:r>
              <a:rPr lang="fr-FR" dirty="0" err="1" smtClean="0"/>
              <a:t>squatts</a:t>
            </a:r>
            <a:r>
              <a:rPr lang="fr-FR" dirty="0" smtClean="0"/>
              <a:t> (« voyageurs »)</a:t>
            </a:r>
          </a:p>
          <a:p>
            <a:r>
              <a:rPr lang="fr-FR" dirty="0" smtClean="0"/>
              <a:t>Tuberculose, éducation thérapeutique, jeunes enfants (PMI)</a:t>
            </a:r>
            <a:r>
              <a:rPr lang="mr-IN" dirty="0" smtClean="0"/>
              <a:t>…</a:t>
            </a:r>
            <a:endParaRPr lang="fr-FR" dirty="0" smtClean="0"/>
          </a:p>
          <a:p>
            <a:r>
              <a:rPr lang="fr-FR" dirty="0" smtClean="0"/>
              <a:t>Freins: turn-over important des médiateurs, soutien institutionnel local et national insuffisant et financement non pérenne</a:t>
            </a:r>
          </a:p>
          <a:p>
            <a:r>
              <a:rPr lang="fr-FR" dirty="0" smtClean="0"/>
              <a:t>Causes turn</a:t>
            </a:r>
            <a:r>
              <a:rPr lang="fr-FR" dirty="0"/>
              <a:t>-</a:t>
            </a:r>
            <a:r>
              <a:rPr lang="fr-FR" dirty="0" smtClean="0"/>
              <a:t>over: ampleur taches, absence perspectives, épuisement, urgences vs. long terme</a:t>
            </a:r>
            <a:r>
              <a:rPr lang="mr-IN" dirty="0" smtClean="0"/>
              <a:t>…</a:t>
            </a:r>
            <a:r>
              <a:rPr lang="fr-FR" dirty="0" smtClean="0"/>
              <a:t>.</a:t>
            </a:r>
          </a:p>
          <a:p>
            <a:r>
              <a:rPr lang="fr-FR" dirty="0" smtClean="0"/>
              <a:t>De plus, polyvalence soutenue demandée aux médiateurs</a:t>
            </a:r>
          </a:p>
          <a:p>
            <a:r>
              <a:rPr lang="fr-FR" dirty="0" smtClean="0"/>
              <a:t>Rôle du supérieur hiérarchique à définir</a:t>
            </a:r>
          </a:p>
          <a:p>
            <a:r>
              <a:rPr lang="fr-FR" dirty="0" smtClean="0"/>
              <a:t>Analyse des pratiques </a:t>
            </a:r>
            <a:endParaRPr lang="fr-FR" dirty="0"/>
          </a:p>
        </p:txBody>
      </p:sp>
    </p:spTree>
    <p:extLst>
      <p:ext uri="{BB962C8B-B14F-4D97-AF65-F5344CB8AC3E}">
        <p14:creationId xmlns:p14="http://schemas.microsoft.com/office/powerpoint/2010/main" val="76737104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Colloque régional: la médiation en santé un outil pour réduire les inégalités  </a:t>
            </a:r>
            <a:r>
              <a:rPr lang="fr-FR" sz="2700" dirty="0" smtClean="0"/>
              <a:t>(Montpellier, 2019) </a:t>
            </a:r>
            <a:endParaRPr lang="fr-FR" sz="2700" dirty="0"/>
          </a:p>
        </p:txBody>
      </p:sp>
      <p:sp>
        <p:nvSpPr>
          <p:cNvPr id="3" name="Espace réservé du contenu 2"/>
          <p:cNvSpPr>
            <a:spLocks noGrp="1"/>
          </p:cNvSpPr>
          <p:nvPr>
            <p:ph idx="1"/>
          </p:nvPr>
        </p:nvSpPr>
        <p:spPr/>
        <p:txBody>
          <a:bodyPr/>
          <a:lstStyle/>
          <a:p>
            <a:r>
              <a:rPr lang="fr-FR" dirty="0" err="1" smtClean="0"/>
              <a:t>Commonalité</a:t>
            </a:r>
            <a:r>
              <a:rPr lang="fr-FR" dirty="0" smtClean="0"/>
              <a:t> = diversité </a:t>
            </a:r>
          </a:p>
          <a:p>
            <a:r>
              <a:rPr lang="fr-FR" dirty="0" smtClean="0"/>
              <a:t>Posture (vs. </a:t>
            </a:r>
            <a:r>
              <a:rPr lang="fr-FR" dirty="0"/>
              <a:t>a</a:t>
            </a:r>
            <a:r>
              <a:rPr lang="fr-FR" dirty="0" smtClean="0"/>
              <a:t>ttentes et représentations): médiateur/soignant, soignant/médiateur, médiateur/soigné</a:t>
            </a:r>
          </a:p>
          <a:p>
            <a:r>
              <a:rPr lang="fr-FR" dirty="0" smtClean="0"/>
              <a:t>Légitimité / formation</a:t>
            </a:r>
          </a:p>
          <a:p>
            <a:r>
              <a:rPr lang="fr-FR" dirty="0" smtClean="0"/>
              <a:t>Statut / souvent précaire</a:t>
            </a:r>
          </a:p>
          <a:p>
            <a:r>
              <a:rPr lang="fr-FR" dirty="0" smtClean="0"/>
              <a:t>Environnement </a:t>
            </a:r>
            <a:r>
              <a:rPr lang="fr-FR" dirty="0" err="1" smtClean="0"/>
              <a:t>capacitant</a:t>
            </a:r>
            <a:r>
              <a:rPr lang="fr-FR" dirty="0" smtClean="0"/>
              <a:t> </a:t>
            </a:r>
          </a:p>
          <a:p>
            <a:r>
              <a:rPr lang="fr-FR" dirty="0"/>
              <a:t>D</a:t>
            </a:r>
            <a:r>
              <a:rPr lang="fr-FR" dirty="0" smtClean="0"/>
              <a:t>éfaut </a:t>
            </a:r>
            <a:r>
              <a:rPr lang="fr-FR" dirty="0"/>
              <a:t>d’</a:t>
            </a:r>
            <a:r>
              <a:rPr lang="fr-FR" dirty="0" err="1"/>
              <a:t>intersectorialité</a:t>
            </a:r>
            <a:r>
              <a:rPr lang="fr-FR" dirty="0"/>
              <a:t> entre les mondes de la santé et du travail social</a:t>
            </a:r>
            <a:endParaRPr lang="fr-FR" dirty="0" smtClean="0"/>
          </a:p>
          <a:p>
            <a:endParaRPr lang="fr-FR" dirty="0"/>
          </a:p>
        </p:txBody>
      </p:sp>
    </p:spTree>
    <p:extLst>
      <p:ext uri="{BB962C8B-B14F-4D97-AF65-F5344CB8AC3E}">
        <p14:creationId xmlns:p14="http://schemas.microsoft.com/office/powerpoint/2010/main" val="183117564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Quid de la formation?  </a:t>
            </a:r>
            <a:r>
              <a:rPr lang="fr-FR" sz="3200" dirty="0" smtClean="0"/>
              <a:t>(AAPRIS, N. </a:t>
            </a:r>
            <a:r>
              <a:rPr lang="fr-FR" sz="3200" dirty="0" err="1" smtClean="0"/>
              <a:t>Haschar</a:t>
            </a:r>
            <a:r>
              <a:rPr lang="fr-FR" sz="3200" dirty="0" smtClean="0"/>
              <a:t>-Noé, 2016)</a:t>
            </a:r>
            <a:endParaRPr lang="fr-FR" sz="3200" dirty="0"/>
          </a:p>
        </p:txBody>
      </p:sp>
      <p:sp>
        <p:nvSpPr>
          <p:cNvPr id="3" name="Espace réservé du contenu 2"/>
          <p:cNvSpPr>
            <a:spLocks noGrp="1"/>
          </p:cNvSpPr>
          <p:nvPr>
            <p:ph idx="1"/>
          </p:nvPr>
        </p:nvSpPr>
        <p:spPr/>
        <p:txBody>
          <a:bodyPr/>
          <a:lstStyle/>
          <a:p>
            <a:r>
              <a:rPr lang="fr-FR" dirty="0" smtClean="0"/>
              <a:t>Référentiel de compétences et activités</a:t>
            </a:r>
          </a:p>
          <a:p>
            <a:r>
              <a:rPr lang="fr-FR" dirty="0" smtClean="0"/>
              <a:t>Formations actuelles insuffisamment orientées vers promotion santé</a:t>
            </a:r>
          </a:p>
          <a:p>
            <a:r>
              <a:rPr lang="fr-FR" dirty="0" smtClean="0"/>
              <a:t>Formation « soit/soit » à remplacer par « et »: médiation sociale et sanitaire se recoupent largement, fonctionnement en binôme idéal</a:t>
            </a:r>
          </a:p>
          <a:p>
            <a:r>
              <a:rPr lang="fr-FR" dirty="0" smtClean="0"/>
              <a:t>Malgré utilisé sociale reconnue, professionnalisation lente (des personnes et des structures) </a:t>
            </a:r>
          </a:p>
          <a:p>
            <a:r>
              <a:rPr lang="fr-FR" dirty="0" smtClean="0"/>
              <a:t>Institutionnaliser le métier</a:t>
            </a:r>
          </a:p>
          <a:p>
            <a:endParaRPr lang="fr-FR" dirty="0" smtClean="0"/>
          </a:p>
          <a:p>
            <a:endParaRPr lang="fr-FR" dirty="0"/>
          </a:p>
        </p:txBody>
      </p:sp>
    </p:spTree>
    <p:extLst>
      <p:ext uri="{BB962C8B-B14F-4D97-AF65-F5344CB8AC3E}">
        <p14:creationId xmlns:p14="http://schemas.microsoft.com/office/powerpoint/2010/main" val="36087058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F34E1C5-4F8C-364E-B900-57CF1A99CD0A}"/>
              </a:ext>
            </a:extLst>
          </p:cNvPr>
          <p:cNvSpPr>
            <a:spLocks noGrp="1"/>
          </p:cNvSpPr>
          <p:nvPr>
            <p:ph type="title"/>
          </p:nvPr>
        </p:nvSpPr>
        <p:spPr/>
        <p:txBody>
          <a:bodyPr>
            <a:normAutofit/>
          </a:bodyPr>
          <a:lstStyle/>
          <a:p>
            <a:r>
              <a:rPr lang="fr-FR" dirty="0"/>
              <a:t>Catégorisations multiples</a:t>
            </a:r>
          </a:p>
        </p:txBody>
      </p:sp>
      <p:sp>
        <p:nvSpPr>
          <p:cNvPr id="3" name="Espace réservé du contenu 2">
            <a:extLst>
              <a:ext uri="{FF2B5EF4-FFF2-40B4-BE49-F238E27FC236}">
                <a16:creationId xmlns:a16="http://schemas.microsoft.com/office/drawing/2014/main" xmlns="" id="{DA657D29-0785-BC4A-9FE4-9E9A06F30752}"/>
              </a:ext>
            </a:extLst>
          </p:cNvPr>
          <p:cNvSpPr>
            <a:spLocks noGrp="1"/>
          </p:cNvSpPr>
          <p:nvPr>
            <p:ph idx="1"/>
          </p:nvPr>
        </p:nvSpPr>
        <p:spPr/>
        <p:txBody>
          <a:bodyPr>
            <a:normAutofit/>
          </a:bodyPr>
          <a:lstStyle/>
          <a:p>
            <a:r>
              <a:rPr lang="fr-FR" dirty="0"/>
              <a:t>par lieu d’exercice (urbain, rural…), </a:t>
            </a:r>
          </a:p>
          <a:p>
            <a:r>
              <a:rPr lang="fr-FR" dirty="0"/>
              <a:t>par pathologie (HIV, santé mentale…), </a:t>
            </a:r>
          </a:p>
          <a:p>
            <a:r>
              <a:rPr lang="fr-FR" dirty="0"/>
              <a:t>par catégorie de population (LGBTQI+, gens du voyage…), </a:t>
            </a:r>
          </a:p>
          <a:p>
            <a:r>
              <a:rPr lang="fr-FR" dirty="0"/>
              <a:t>par structure d’exercice (hôpital, communauté, ONG…), </a:t>
            </a:r>
          </a:p>
          <a:p>
            <a:r>
              <a:rPr lang="fr-FR" dirty="0"/>
              <a:t>par similarité expérientielle (pairs) </a:t>
            </a:r>
          </a:p>
          <a:p>
            <a:r>
              <a:rPr lang="fr-FR" dirty="0"/>
              <a:t>…….</a:t>
            </a:r>
          </a:p>
        </p:txBody>
      </p:sp>
    </p:spTree>
    <p:extLst>
      <p:ext uri="{BB962C8B-B14F-4D97-AF65-F5344CB8AC3E}">
        <p14:creationId xmlns:p14="http://schemas.microsoft.com/office/powerpoint/2010/main" val="328362180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Le pouvoir, encore et toujours</a:t>
            </a:r>
            <a:endParaRPr lang="fr-FR" dirty="0"/>
          </a:p>
        </p:txBody>
      </p:sp>
      <p:sp>
        <p:nvSpPr>
          <p:cNvPr id="3" name="Espace réservé du contenu 2"/>
          <p:cNvSpPr>
            <a:spLocks noGrp="1"/>
          </p:cNvSpPr>
          <p:nvPr>
            <p:ph idx="1"/>
          </p:nvPr>
        </p:nvSpPr>
        <p:spPr/>
        <p:txBody>
          <a:bodyPr/>
          <a:lstStyle/>
          <a:p>
            <a:pPr marL="0" indent="0">
              <a:buNone/>
            </a:pPr>
            <a:r>
              <a:rPr lang="fr-FR" i="1" dirty="0" smtClean="0"/>
              <a:t>« Finalement, la question que pose la médiation est aussi et d’abord celle de l’émergence de sujets politiques en lieu et place d’objets de gestion humanitaire ou de santé publique. Chaque intervenant devrait se poser cette question essentielle pour ne pas abonder une réponse reproductrice d’une assignation des rôles sociaux prédéterminés ». </a:t>
            </a:r>
          </a:p>
          <a:p>
            <a:pPr marL="0" indent="0">
              <a:buNone/>
            </a:pPr>
            <a:endParaRPr lang="fr-FR" dirty="0"/>
          </a:p>
          <a:p>
            <a:pPr marL="0" indent="0">
              <a:buNone/>
            </a:pPr>
            <a:r>
              <a:rPr lang="fr-FR" sz="1600" dirty="0" smtClean="0"/>
              <a:t>In « Pascal </a:t>
            </a:r>
            <a:r>
              <a:rPr lang="fr-FR" sz="1600" dirty="0" err="1" smtClean="0"/>
              <a:t>Revault</a:t>
            </a:r>
            <a:r>
              <a:rPr lang="fr-FR" sz="1600" dirty="0" smtClean="0"/>
              <a:t>, éditorial des Actes du colloque promouvoir la médiation en santé, association pour l’accueil des voyageurs »</a:t>
            </a:r>
            <a:endParaRPr lang="fr-FR" sz="1600" dirty="0"/>
          </a:p>
        </p:txBody>
      </p:sp>
    </p:spTree>
    <p:extLst>
      <p:ext uri="{BB962C8B-B14F-4D97-AF65-F5344CB8AC3E}">
        <p14:creationId xmlns:p14="http://schemas.microsoft.com/office/powerpoint/2010/main" val="301886312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58D16E5-37A3-3F4F-9DE7-FF2B6A7B6995}"/>
              </a:ext>
            </a:extLst>
          </p:cNvPr>
          <p:cNvSpPr>
            <a:spLocks noGrp="1"/>
          </p:cNvSpPr>
          <p:nvPr>
            <p:ph type="title"/>
          </p:nvPr>
        </p:nvSpPr>
        <p:spPr/>
        <p:txBody>
          <a:bodyPr>
            <a:normAutofit/>
          </a:bodyPr>
          <a:lstStyle/>
          <a:p>
            <a:r>
              <a:rPr lang="fr-FR" dirty="0"/>
              <a:t>Conclusions</a:t>
            </a:r>
          </a:p>
        </p:txBody>
      </p:sp>
      <p:sp>
        <p:nvSpPr>
          <p:cNvPr id="3" name="Espace réservé du contenu 2">
            <a:extLst>
              <a:ext uri="{FF2B5EF4-FFF2-40B4-BE49-F238E27FC236}">
                <a16:creationId xmlns:a16="http://schemas.microsoft.com/office/drawing/2014/main" xmlns="" id="{C52946DE-40DA-E440-8BB0-63AA1CE6F001}"/>
              </a:ext>
            </a:extLst>
          </p:cNvPr>
          <p:cNvSpPr>
            <a:spLocks noGrp="1"/>
          </p:cNvSpPr>
          <p:nvPr>
            <p:ph idx="1"/>
          </p:nvPr>
        </p:nvSpPr>
        <p:spPr>
          <a:xfrm>
            <a:off x="415600" y="1931422"/>
            <a:ext cx="11360800" cy="4240778"/>
          </a:xfrm>
        </p:spPr>
        <p:txBody>
          <a:bodyPr>
            <a:normAutofit fontScale="92500" lnSpcReduction="10000"/>
          </a:bodyPr>
          <a:lstStyle/>
          <a:p>
            <a:r>
              <a:rPr lang="fr-FR" dirty="0"/>
              <a:t>Médiation en santé très ancienne, innovation inverse </a:t>
            </a:r>
          </a:p>
          <a:p>
            <a:r>
              <a:rPr lang="fr-FR" dirty="0"/>
              <a:t>Contenu des tâches variable en fonction du contexte</a:t>
            </a:r>
          </a:p>
          <a:p>
            <a:r>
              <a:rPr lang="fr-FR" dirty="0"/>
              <a:t>Relation de proximité et de confiance, multiforme</a:t>
            </a:r>
          </a:p>
          <a:p>
            <a:r>
              <a:rPr lang="fr-FR" dirty="0"/>
              <a:t>Toujours ‘pairs’ d’une identité parmi identités multiples de chacun</a:t>
            </a:r>
          </a:p>
          <a:p>
            <a:r>
              <a:rPr lang="fr-FR" dirty="0"/>
              <a:t>Levier de la démocratie sanitaire et de l’équité en santé, vers un </a:t>
            </a:r>
            <a:r>
              <a:rPr lang="fr-FR" dirty="0" err="1"/>
              <a:t>empowerment</a:t>
            </a:r>
            <a:r>
              <a:rPr lang="fr-FR" dirty="0"/>
              <a:t> communautaire</a:t>
            </a:r>
          </a:p>
          <a:p>
            <a:r>
              <a:rPr lang="fr-FR" dirty="0"/>
              <a:t>Naissance du mouvement pour rapprocher les bénéficiaires du système de soins mais attention au grand écart : nécessité de transformer le système en parallèle </a:t>
            </a:r>
          </a:p>
          <a:p>
            <a:r>
              <a:rPr lang="fr-FR" dirty="0"/>
              <a:t>Développement de la prescription sociale dans les pays à haut revenus, depuis UK, dans une volonté systématique de contrer les déterminants sociaux </a:t>
            </a:r>
            <a:r>
              <a:rPr lang="fr-FR"/>
              <a:t>de santé </a:t>
            </a:r>
            <a:endParaRPr lang="fr-FR" dirty="0"/>
          </a:p>
        </p:txBody>
      </p:sp>
    </p:spTree>
    <p:extLst>
      <p:ext uri="{BB962C8B-B14F-4D97-AF65-F5344CB8AC3E}">
        <p14:creationId xmlns:p14="http://schemas.microsoft.com/office/powerpoint/2010/main" val="111814863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1491119-457A-6044-B7AA-0890E10A1015}"/>
              </a:ext>
            </a:extLst>
          </p:cNvPr>
          <p:cNvSpPr>
            <a:spLocks noGrp="1"/>
          </p:cNvSpPr>
          <p:nvPr>
            <p:ph type="title"/>
          </p:nvPr>
        </p:nvSpPr>
        <p:spPr/>
        <p:txBody>
          <a:bodyPr/>
          <a:lstStyle/>
          <a:p>
            <a:r>
              <a:rPr lang="fr-FR" dirty="0"/>
              <a:t>Quelques références </a:t>
            </a:r>
          </a:p>
        </p:txBody>
      </p:sp>
      <p:sp>
        <p:nvSpPr>
          <p:cNvPr id="3" name="Espace réservé du contenu 2">
            <a:extLst>
              <a:ext uri="{FF2B5EF4-FFF2-40B4-BE49-F238E27FC236}">
                <a16:creationId xmlns:a16="http://schemas.microsoft.com/office/drawing/2014/main" xmlns="" id="{436044E2-3E0E-4C41-A092-99B69FED977A}"/>
              </a:ext>
            </a:extLst>
          </p:cNvPr>
          <p:cNvSpPr>
            <a:spLocks noGrp="1"/>
          </p:cNvSpPr>
          <p:nvPr>
            <p:ph idx="1"/>
          </p:nvPr>
        </p:nvSpPr>
        <p:spPr/>
        <p:txBody>
          <a:bodyPr/>
          <a:lstStyle/>
          <a:p>
            <a:r>
              <a:rPr lang="fr-FR" dirty="0">
                <a:hlinkClick r:id="rId2"/>
              </a:rPr>
              <a:t>https://www.aha.org/system/files/media/file/2019/09/screening-for-social-needs-tool-value-initiative-rev-9-26-2019.pdf</a:t>
            </a:r>
            <a:endParaRPr lang="fr-FR" dirty="0"/>
          </a:p>
          <a:p>
            <a:r>
              <a:rPr lang="fr-FR" dirty="0">
                <a:hlinkClick r:id="rId3"/>
              </a:rPr>
              <a:t>https://www.socialprescribingnetwork.com/sp-day</a:t>
            </a:r>
            <a:endParaRPr lang="fr-FR" dirty="0"/>
          </a:p>
          <a:p>
            <a:r>
              <a:rPr lang="fr-FR" dirty="0">
                <a:hlinkClick r:id="rId4"/>
              </a:rPr>
              <a:t>https://socialprescribingacademy.org.uk/</a:t>
            </a:r>
            <a:endParaRPr lang="fr-FR" dirty="0"/>
          </a:p>
          <a:p>
            <a:r>
              <a:rPr lang="fr-FR" dirty="0">
                <a:hlinkClick r:id="rId5"/>
              </a:rPr>
              <a:t>https://journals.sagepub.com/doi/epub/10.1177/21501319231171519</a:t>
            </a:r>
            <a:endParaRPr lang="fr-FR" dirty="0"/>
          </a:p>
          <a:p>
            <a:r>
              <a:rPr lang="fr-FR" dirty="0">
                <a:hlinkClick r:id="rId6"/>
              </a:rPr>
              <a:t>https://www.ncbi.nlm.nih.gov/pmc/articles/PMC6996928/</a:t>
            </a:r>
            <a:endParaRPr lang="fr-FR" dirty="0"/>
          </a:p>
          <a:p>
            <a:endParaRPr lang="fr-FR" dirty="0"/>
          </a:p>
        </p:txBody>
      </p:sp>
    </p:spTree>
    <p:extLst>
      <p:ext uri="{BB962C8B-B14F-4D97-AF65-F5344CB8AC3E}">
        <p14:creationId xmlns:p14="http://schemas.microsoft.com/office/powerpoint/2010/main" val="31993328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9C269E8-0899-D9D1-75CA-C93363629865}"/>
              </a:ext>
            </a:extLst>
          </p:cNvPr>
          <p:cNvSpPr>
            <a:spLocks noGrp="1"/>
          </p:cNvSpPr>
          <p:nvPr>
            <p:ph type="title"/>
          </p:nvPr>
        </p:nvSpPr>
        <p:spPr>
          <a:xfrm>
            <a:off x="264076" y="91241"/>
            <a:ext cx="10515600" cy="1325563"/>
          </a:xfrm>
        </p:spPr>
        <p:txBody>
          <a:bodyPr>
            <a:normAutofit/>
          </a:bodyPr>
          <a:lstStyle/>
          <a:p>
            <a:r>
              <a:rPr lang="fr-FR" dirty="0"/>
              <a:t>Perspectives historico-idéologiques</a:t>
            </a:r>
          </a:p>
        </p:txBody>
      </p:sp>
      <p:sp>
        <p:nvSpPr>
          <p:cNvPr id="22" name="Flèche : droite 21">
            <a:extLst>
              <a:ext uri="{FF2B5EF4-FFF2-40B4-BE49-F238E27FC236}">
                <a16:creationId xmlns:a16="http://schemas.microsoft.com/office/drawing/2014/main" xmlns="" id="{C9F2E95C-C690-C2F9-5FF0-88298D9E267D}"/>
              </a:ext>
            </a:extLst>
          </p:cNvPr>
          <p:cNvSpPr/>
          <p:nvPr/>
        </p:nvSpPr>
        <p:spPr>
          <a:xfrm>
            <a:off x="440774" y="2705786"/>
            <a:ext cx="11594133" cy="23386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solidFill>
                <a:schemeClr val="bg1"/>
              </a:solidFill>
            </a:endParaRPr>
          </a:p>
        </p:txBody>
      </p:sp>
      <p:grpSp>
        <p:nvGrpSpPr>
          <p:cNvPr id="5" name="Grouper 4"/>
          <p:cNvGrpSpPr/>
          <p:nvPr/>
        </p:nvGrpSpPr>
        <p:grpSpPr>
          <a:xfrm>
            <a:off x="638167" y="987030"/>
            <a:ext cx="10434848" cy="4893251"/>
            <a:chOff x="510290" y="712758"/>
            <a:chExt cx="7826136" cy="3669938"/>
          </a:xfrm>
        </p:grpSpPr>
        <p:cxnSp>
          <p:nvCxnSpPr>
            <p:cNvPr id="23" name="Connecteur droit 22">
              <a:extLst>
                <a:ext uri="{FF2B5EF4-FFF2-40B4-BE49-F238E27FC236}">
                  <a16:creationId xmlns:a16="http://schemas.microsoft.com/office/drawing/2014/main" xmlns="" id="{DF44FBE0-D2CC-D1DE-EA68-0DE24147204C}"/>
                </a:ext>
              </a:extLst>
            </p:cNvPr>
            <p:cNvCxnSpPr>
              <a:cxnSpLocks/>
            </p:cNvCxnSpPr>
            <p:nvPr/>
          </p:nvCxnSpPr>
          <p:spPr>
            <a:xfrm>
              <a:off x="1600128" y="2327217"/>
              <a:ext cx="0" cy="1138562"/>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4" name="Connecteur droit 23">
              <a:extLst>
                <a:ext uri="{FF2B5EF4-FFF2-40B4-BE49-F238E27FC236}">
                  <a16:creationId xmlns:a16="http://schemas.microsoft.com/office/drawing/2014/main" xmlns="" id="{3AA5CBC2-55E5-4984-AD47-FCC68BF231CD}"/>
                </a:ext>
              </a:extLst>
            </p:cNvPr>
            <p:cNvCxnSpPr>
              <a:cxnSpLocks/>
            </p:cNvCxnSpPr>
            <p:nvPr/>
          </p:nvCxnSpPr>
          <p:spPr>
            <a:xfrm>
              <a:off x="2945330" y="2355573"/>
              <a:ext cx="0" cy="1138562"/>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5" name="Connecteur droit 24">
              <a:extLst>
                <a:ext uri="{FF2B5EF4-FFF2-40B4-BE49-F238E27FC236}">
                  <a16:creationId xmlns:a16="http://schemas.microsoft.com/office/drawing/2014/main" xmlns="" id="{E3AA2D26-6117-65A7-CA7C-72FFA3301684}"/>
                </a:ext>
              </a:extLst>
            </p:cNvPr>
            <p:cNvCxnSpPr>
              <a:cxnSpLocks/>
            </p:cNvCxnSpPr>
            <p:nvPr/>
          </p:nvCxnSpPr>
          <p:spPr>
            <a:xfrm>
              <a:off x="4242966" y="2345929"/>
              <a:ext cx="0" cy="1138562"/>
            </a:xfrm>
            <a:prstGeom prst="line">
              <a:avLst/>
            </a:prstGeom>
            <a:ln w="76200"/>
          </p:spPr>
          <p:style>
            <a:lnRef idx="1">
              <a:schemeClr val="accent2"/>
            </a:lnRef>
            <a:fillRef idx="0">
              <a:schemeClr val="accent2"/>
            </a:fillRef>
            <a:effectRef idx="0">
              <a:schemeClr val="accent2"/>
            </a:effectRef>
            <a:fontRef idx="minor">
              <a:schemeClr val="tx1"/>
            </a:fontRef>
          </p:style>
        </p:cxnSp>
        <p:sp>
          <p:nvSpPr>
            <p:cNvPr id="29" name="ZoneTexte 28">
              <a:extLst>
                <a:ext uri="{FF2B5EF4-FFF2-40B4-BE49-F238E27FC236}">
                  <a16:creationId xmlns:a16="http://schemas.microsoft.com/office/drawing/2014/main" xmlns="" id="{D8773081-7741-C09E-AC5D-1091E9C8F821}"/>
                </a:ext>
              </a:extLst>
            </p:cNvPr>
            <p:cNvSpPr txBox="1"/>
            <p:nvPr/>
          </p:nvSpPr>
          <p:spPr>
            <a:xfrm>
              <a:off x="520384" y="2414540"/>
              <a:ext cx="1079744" cy="1038746"/>
            </a:xfrm>
            <a:prstGeom prst="rect">
              <a:avLst/>
            </a:prstGeom>
            <a:noFill/>
          </p:spPr>
          <p:txBody>
            <a:bodyPr wrap="square" rtlCol="0">
              <a:spAutoFit/>
            </a:bodyPr>
            <a:lstStyle/>
            <a:p>
              <a:r>
                <a:rPr lang="fr-FR" sz="1200" dirty="0">
                  <a:solidFill>
                    <a:schemeClr val="bg1"/>
                  </a:solidFill>
                </a:rPr>
                <a:t>1920-1960</a:t>
              </a:r>
            </a:p>
            <a:p>
              <a:r>
                <a:rPr lang="fr-FR" sz="1200" dirty="0">
                  <a:solidFill>
                    <a:schemeClr val="bg1"/>
                  </a:solidFill>
                </a:rPr>
                <a:t>Chine </a:t>
              </a:r>
            </a:p>
            <a:p>
              <a:r>
                <a:rPr lang="fr-FR" sz="1200" dirty="0">
                  <a:solidFill>
                    <a:schemeClr val="bg1"/>
                  </a:solidFill>
                  <a:sym typeface="Wingdings" pitchFamily="2" charset="2"/>
                </a:rPr>
                <a:t>Paysans enseignants  </a:t>
              </a:r>
              <a:r>
                <a:rPr lang="fr-FR" sz="1200" dirty="0">
                  <a:solidFill>
                    <a:schemeClr val="bg1"/>
                  </a:solidFill>
                </a:rPr>
                <a:t>Docteurs aux pieds nus</a:t>
              </a:r>
            </a:p>
            <a:p>
              <a:endParaRPr lang="fr-FR" sz="1200" dirty="0">
                <a:solidFill>
                  <a:schemeClr val="bg1"/>
                </a:solidFill>
              </a:endParaRPr>
            </a:p>
          </p:txBody>
        </p:sp>
        <p:sp>
          <p:nvSpPr>
            <p:cNvPr id="30" name="Ellipse 29">
              <a:extLst>
                <a:ext uri="{FF2B5EF4-FFF2-40B4-BE49-F238E27FC236}">
                  <a16:creationId xmlns:a16="http://schemas.microsoft.com/office/drawing/2014/main" xmlns="" id="{9F3E20CF-157A-9EA5-8AC5-53C8144FF0BA}"/>
                </a:ext>
              </a:extLst>
            </p:cNvPr>
            <p:cNvSpPr/>
            <p:nvPr/>
          </p:nvSpPr>
          <p:spPr>
            <a:xfrm>
              <a:off x="510290" y="3465779"/>
              <a:ext cx="1177235" cy="91691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Offre de soins ET agents du changement</a:t>
              </a:r>
            </a:p>
          </p:txBody>
        </p:sp>
        <p:sp>
          <p:nvSpPr>
            <p:cNvPr id="31" name="ZoneTexte 30">
              <a:extLst>
                <a:ext uri="{FF2B5EF4-FFF2-40B4-BE49-F238E27FC236}">
                  <a16:creationId xmlns:a16="http://schemas.microsoft.com/office/drawing/2014/main" xmlns="" id="{B138F6A6-CFEC-BBDE-E292-4EED25C00E6C}"/>
                </a:ext>
              </a:extLst>
            </p:cNvPr>
            <p:cNvSpPr txBox="1"/>
            <p:nvPr/>
          </p:nvSpPr>
          <p:spPr>
            <a:xfrm>
              <a:off x="1665913" y="2424604"/>
              <a:ext cx="1155037" cy="900247"/>
            </a:xfrm>
            <a:prstGeom prst="rect">
              <a:avLst/>
            </a:prstGeom>
            <a:noFill/>
          </p:spPr>
          <p:txBody>
            <a:bodyPr wrap="square" rtlCol="0">
              <a:spAutoFit/>
            </a:bodyPr>
            <a:lstStyle/>
            <a:p>
              <a:r>
                <a:rPr lang="fr-FR" sz="1200" dirty="0">
                  <a:solidFill>
                    <a:schemeClr val="bg1"/>
                  </a:solidFill>
                </a:rPr>
                <a:t>1960-1970</a:t>
              </a:r>
            </a:p>
            <a:p>
              <a:r>
                <a:rPr lang="fr-FR" sz="1200" dirty="0">
                  <a:solidFill>
                    <a:schemeClr val="bg1"/>
                  </a:solidFill>
                </a:rPr>
                <a:t>Afrique (TZN) et Asie Sud Est/ Sud post coloniaux</a:t>
              </a:r>
            </a:p>
            <a:p>
              <a:r>
                <a:rPr lang="fr-FR" sz="1200" dirty="0">
                  <a:solidFill>
                    <a:schemeClr val="bg1"/>
                  </a:solidFill>
                </a:rPr>
                <a:t>et Amérique latine (VEN) </a:t>
              </a:r>
            </a:p>
          </p:txBody>
        </p:sp>
        <p:sp>
          <p:nvSpPr>
            <p:cNvPr id="32" name="Ellipse 31">
              <a:extLst>
                <a:ext uri="{FF2B5EF4-FFF2-40B4-BE49-F238E27FC236}">
                  <a16:creationId xmlns:a16="http://schemas.microsoft.com/office/drawing/2014/main" xmlns="" id="{47DA14F3-62FE-04AE-638A-E5ACA763F52B}"/>
                </a:ext>
              </a:extLst>
            </p:cNvPr>
            <p:cNvSpPr/>
            <p:nvPr/>
          </p:nvSpPr>
          <p:spPr>
            <a:xfrm>
              <a:off x="1489638" y="820142"/>
              <a:ext cx="1399870" cy="153543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Expansion des Docteurs aux pieds nus, en réaction à l’échec de la médecine moderne dans les zones rurales</a:t>
              </a:r>
            </a:p>
          </p:txBody>
        </p:sp>
        <p:sp>
          <p:nvSpPr>
            <p:cNvPr id="33" name="ZoneTexte 32">
              <a:extLst>
                <a:ext uri="{FF2B5EF4-FFF2-40B4-BE49-F238E27FC236}">
                  <a16:creationId xmlns:a16="http://schemas.microsoft.com/office/drawing/2014/main" xmlns="" id="{43CF06E8-7FF1-F380-8528-4E53C5566704}"/>
                </a:ext>
              </a:extLst>
            </p:cNvPr>
            <p:cNvSpPr txBox="1"/>
            <p:nvPr/>
          </p:nvSpPr>
          <p:spPr>
            <a:xfrm>
              <a:off x="2967614" y="2439384"/>
              <a:ext cx="1185157" cy="761747"/>
            </a:xfrm>
            <a:prstGeom prst="rect">
              <a:avLst/>
            </a:prstGeom>
            <a:noFill/>
          </p:spPr>
          <p:txBody>
            <a:bodyPr wrap="square" rtlCol="0">
              <a:spAutoFit/>
            </a:bodyPr>
            <a:lstStyle/>
            <a:p>
              <a:r>
                <a:rPr lang="fr-FR" sz="1200" dirty="0">
                  <a:solidFill>
                    <a:schemeClr val="bg1"/>
                  </a:solidFill>
                </a:rPr>
                <a:t>1970-1980</a:t>
              </a:r>
            </a:p>
            <a:p>
              <a:r>
                <a:rPr lang="fr-FR" sz="1200" dirty="0">
                  <a:solidFill>
                    <a:schemeClr val="bg1"/>
                  </a:solidFill>
                </a:rPr>
                <a:t>Expansion des programmes d’ASC (gouvernementaux et ONG)</a:t>
              </a:r>
            </a:p>
          </p:txBody>
        </p:sp>
        <p:sp>
          <p:nvSpPr>
            <p:cNvPr id="34" name="Ellipse 33">
              <a:extLst>
                <a:ext uri="{FF2B5EF4-FFF2-40B4-BE49-F238E27FC236}">
                  <a16:creationId xmlns:a16="http://schemas.microsoft.com/office/drawing/2014/main" xmlns="" id="{8EB9FCEC-128B-8275-3983-3FC493BE903E}"/>
                </a:ext>
              </a:extLst>
            </p:cNvPr>
            <p:cNvSpPr/>
            <p:nvPr/>
          </p:nvSpPr>
          <p:spPr>
            <a:xfrm>
              <a:off x="2902101" y="3513622"/>
              <a:ext cx="1348664" cy="73779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Offres de soins ET transformation sociétale </a:t>
              </a:r>
            </a:p>
          </p:txBody>
        </p:sp>
        <p:sp>
          <p:nvSpPr>
            <p:cNvPr id="35" name="ZoneTexte 34">
              <a:extLst>
                <a:ext uri="{FF2B5EF4-FFF2-40B4-BE49-F238E27FC236}">
                  <a16:creationId xmlns:a16="http://schemas.microsoft.com/office/drawing/2014/main" xmlns="" id="{EAABB9F7-F5E0-2A34-DED2-F227F0453DFA}"/>
                </a:ext>
              </a:extLst>
            </p:cNvPr>
            <p:cNvSpPr txBox="1"/>
            <p:nvPr/>
          </p:nvSpPr>
          <p:spPr>
            <a:xfrm>
              <a:off x="4314498" y="2461605"/>
              <a:ext cx="1275686" cy="623248"/>
            </a:xfrm>
            <a:prstGeom prst="rect">
              <a:avLst/>
            </a:prstGeom>
            <a:noFill/>
          </p:spPr>
          <p:txBody>
            <a:bodyPr wrap="square" rtlCol="0">
              <a:spAutoFit/>
            </a:bodyPr>
            <a:lstStyle/>
            <a:p>
              <a:r>
                <a:rPr lang="fr-FR" sz="1200" dirty="0">
                  <a:solidFill>
                    <a:schemeClr val="bg1"/>
                  </a:solidFill>
                </a:rPr>
                <a:t>1980-1990</a:t>
              </a:r>
            </a:p>
            <a:p>
              <a:r>
                <a:rPr lang="fr-FR" sz="1200" dirty="0">
                  <a:solidFill>
                    <a:schemeClr val="bg1"/>
                  </a:solidFill>
                </a:rPr>
                <a:t>Programmes ASC non reconduits, sauf quelques pays (BRA)</a:t>
              </a:r>
            </a:p>
          </p:txBody>
        </p:sp>
        <p:sp>
          <p:nvSpPr>
            <p:cNvPr id="36" name="Ellipse 35">
              <a:extLst>
                <a:ext uri="{FF2B5EF4-FFF2-40B4-BE49-F238E27FC236}">
                  <a16:creationId xmlns:a16="http://schemas.microsoft.com/office/drawing/2014/main" xmlns="" id="{C1DB6412-4FA2-D28B-7E21-46B6AFA0C084}"/>
                </a:ext>
              </a:extLst>
            </p:cNvPr>
            <p:cNvSpPr/>
            <p:nvPr/>
          </p:nvSpPr>
          <p:spPr>
            <a:xfrm>
              <a:off x="4262207" y="1369715"/>
              <a:ext cx="1252217" cy="87983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Proéminence programmes verticaux, coupes budgétaires</a:t>
              </a:r>
            </a:p>
          </p:txBody>
        </p:sp>
        <p:cxnSp>
          <p:nvCxnSpPr>
            <p:cNvPr id="37" name="Connecteur droit 36">
              <a:extLst>
                <a:ext uri="{FF2B5EF4-FFF2-40B4-BE49-F238E27FC236}">
                  <a16:creationId xmlns:a16="http://schemas.microsoft.com/office/drawing/2014/main" xmlns="" id="{104E9F08-015B-1AB0-D8D2-18906145BCF2}"/>
                </a:ext>
              </a:extLst>
            </p:cNvPr>
            <p:cNvCxnSpPr>
              <a:cxnSpLocks/>
            </p:cNvCxnSpPr>
            <p:nvPr/>
          </p:nvCxnSpPr>
          <p:spPr>
            <a:xfrm>
              <a:off x="5693630" y="2355573"/>
              <a:ext cx="0" cy="1138562"/>
            </a:xfrm>
            <a:prstGeom prst="line">
              <a:avLst/>
            </a:prstGeom>
            <a:ln w="76200"/>
          </p:spPr>
          <p:style>
            <a:lnRef idx="1">
              <a:schemeClr val="accent2"/>
            </a:lnRef>
            <a:fillRef idx="0">
              <a:schemeClr val="accent2"/>
            </a:fillRef>
            <a:effectRef idx="0">
              <a:schemeClr val="accent2"/>
            </a:effectRef>
            <a:fontRef idx="minor">
              <a:schemeClr val="tx1"/>
            </a:fontRef>
          </p:style>
        </p:cxnSp>
        <p:sp>
          <p:nvSpPr>
            <p:cNvPr id="38" name="ZoneTexte 37">
              <a:extLst>
                <a:ext uri="{FF2B5EF4-FFF2-40B4-BE49-F238E27FC236}">
                  <a16:creationId xmlns:a16="http://schemas.microsoft.com/office/drawing/2014/main" xmlns="" id="{062CD553-8B42-9950-BB26-5534062430F3}"/>
                </a:ext>
              </a:extLst>
            </p:cNvPr>
            <p:cNvSpPr txBox="1"/>
            <p:nvPr/>
          </p:nvSpPr>
          <p:spPr>
            <a:xfrm>
              <a:off x="5700799" y="2406655"/>
              <a:ext cx="1248942" cy="761747"/>
            </a:xfrm>
            <a:prstGeom prst="rect">
              <a:avLst/>
            </a:prstGeom>
            <a:noFill/>
          </p:spPr>
          <p:txBody>
            <a:bodyPr wrap="square" rtlCol="0">
              <a:spAutoFit/>
            </a:bodyPr>
            <a:lstStyle/>
            <a:p>
              <a:r>
                <a:rPr lang="fr-FR" sz="1200" dirty="0">
                  <a:solidFill>
                    <a:schemeClr val="bg1"/>
                  </a:solidFill>
                </a:rPr>
                <a:t>1990-2000’</a:t>
              </a:r>
            </a:p>
            <a:p>
              <a:r>
                <a:rPr lang="fr-FR" sz="1200" dirty="0">
                  <a:solidFill>
                    <a:schemeClr val="bg1"/>
                  </a:solidFill>
                </a:rPr>
                <a:t>Renaissance des ASC via programmes verticaux, en Afrique Sub-Saharienne </a:t>
              </a:r>
            </a:p>
          </p:txBody>
        </p:sp>
        <p:cxnSp>
          <p:nvCxnSpPr>
            <p:cNvPr id="39" name="Connecteur droit 38">
              <a:extLst>
                <a:ext uri="{FF2B5EF4-FFF2-40B4-BE49-F238E27FC236}">
                  <a16:creationId xmlns:a16="http://schemas.microsoft.com/office/drawing/2014/main" xmlns="" id="{B7639C58-CC24-8E5D-1338-0874995D54FC}"/>
                </a:ext>
              </a:extLst>
            </p:cNvPr>
            <p:cNvCxnSpPr>
              <a:cxnSpLocks/>
            </p:cNvCxnSpPr>
            <p:nvPr/>
          </p:nvCxnSpPr>
          <p:spPr>
            <a:xfrm>
              <a:off x="7049672" y="2345929"/>
              <a:ext cx="0" cy="1138562"/>
            </a:xfrm>
            <a:prstGeom prst="line">
              <a:avLst/>
            </a:prstGeom>
            <a:ln w="76200"/>
          </p:spPr>
          <p:style>
            <a:lnRef idx="1">
              <a:schemeClr val="accent2"/>
            </a:lnRef>
            <a:fillRef idx="0">
              <a:schemeClr val="accent2"/>
            </a:fillRef>
            <a:effectRef idx="0">
              <a:schemeClr val="accent2"/>
            </a:effectRef>
            <a:fontRef idx="minor">
              <a:schemeClr val="tx1"/>
            </a:fontRef>
          </p:style>
        </p:cxnSp>
        <p:sp>
          <p:nvSpPr>
            <p:cNvPr id="40" name="ZoneTexte 39">
              <a:extLst>
                <a:ext uri="{FF2B5EF4-FFF2-40B4-BE49-F238E27FC236}">
                  <a16:creationId xmlns:a16="http://schemas.microsoft.com/office/drawing/2014/main" xmlns="" id="{3E0B5B96-77E6-E8E0-F8C3-82897205A9ED}"/>
                </a:ext>
              </a:extLst>
            </p:cNvPr>
            <p:cNvSpPr txBox="1"/>
            <p:nvPr/>
          </p:nvSpPr>
          <p:spPr>
            <a:xfrm>
              <a:off x="7064757" y="2422217"/>
              <a:ext cx="1156655" cy="761747"/>
            </a:xfrm>
            <a:prstGeom prst="rect">
              <a:avLst/>
            </a:prstGeom>
            <a:noFill/>
          </p:spPr>
          <p:txBody>
            <a:bodyPr wrap="square" rtlCol="0">
              <a:spAutoFit/>
            </a:bodyPr>
            <a:lstStyle/>
            <a:p>
              <a:r>
                <a:rPr lang="fr-FR" sz="1200" dirty="0">
                  <a:solidFill>
                    <a:schemeClr val="bg1"/>
                  </a:solidFill>
                </a:rPr>
                <a:t>2000-actuel</a:t>
              </a:r>
            </a:p>
            <a:p>
              <a:r>
                <a:rPr lang="fr-FR" sz="1200" dirty="0">
                  <a:solidFill>
                    <a:schemeClr val="bg1"/>
                  </a:solidFill>
                </a:rPr>
                <a:t>Pays du Nord: expansion ASC avec différentes dénominations</a:t>
              </a:r>
            </a:p>
          </p:txBody>
        </p:sp>
        <p:sp>
          <p:nvSpPr>
            <p:cNvPr id="42" name="Ellipse 41">
              <a:extLst>
                <a:ext uri="{FF2B5EF4-FFF2-40B4-BE49-F238E27FC236}">
                  <a16:creationId xmlns:a16="http://schemas.microsoft.com/office/drawing/2014/main" xmlns="" id="{3B611CD6-9B6B-244B-AE53-435C9468F9D4}"/>
                </a:ext>
              </a:extLst>
            </p:cNvPr>
            <p:cNvSpPr/>
            <p:nvPr/>
          </p:nvSpPr>
          <p:spPr>
            <a:xfrm>
              <a:off x="5867188" y="3494135"/>
              <a:ext cx="1343237" cy="888561"/>
            </a:xfrm>
            <a:prstGeom prst="ellipse">
              <a:avLst/>
            </a:prstGeom>
            <a:ln>
              <a:solidFill>
                <a:schemeClr val="accent5">
                  <a:alpha val="2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fr-FR" sz="1200" dirty="0">
                  <a:solidFill>
                    <a:schemeClr val="bg1"/>
                  </a:solidFill>
                </a:rPr>
                <a:t>Revival of</a:t>
              </a:r>
              <a:endParaRPr lang="fr-FR" sz="1200" dirty="0">
                <a:solidFill>
                  <a:schemeClr val="tx1"/>
                </a:solidFill>
              </a:endParaRPr>
            </a:p>
          </p:txBody>
        </p:sp>
        <p:sp>
          <p:nvSpPr>
            <p:cNvPr id="3" name="ZoneTexte 2">
              <a:extLst>
                <a:ext uri="{FF2B5EF4-FFF2-40B4-BE49-F238E27FC236}">
                  <a16:creationId xmlns:a16="http://schemas.microsoft.com/office/drawing/2014/main" xmlns="" id="{73D3F371-1894-184A-AD51-116FB6CA17DD}"/>
                </a:ext>
              </a:extLst>
            </p:cNvPr>
            <p:cNvSpPr txBox="1"/>
            <p:nvPr/>
          </p:nvSpPr>
          <p:spPr>
            <a:xfrm>
              <a:off x="2939702" y="712758"/>
              <a:ext cx="1266825" cy="715580"/>
            </a:xfrm>
            <a:prstGeom prst="rect">
              <a:avLst/>
            </a:prstGeom>
            <a:noFill/>
            <a:ln w="19050">
              <a:solidFill>
                <a:schemeClr val="accent6"/>
              </a:solidFill>
            </a:ln>
          </p:spPr>
          <p:txBody>
            <a:bodyPr wrap="square" rtlCol="0">
              <a:spAutoFit/>
            </a:bodyPr>
            <a:lstStyle/>
            <a:p>
              <a:pPr algn="ctr"/>
              <a:r>
                <a:rPr lang="fr-FR" sz="1400" dirty="0">
                  <a:solidFill>
                    <a:srgbClr val="FF0000"/>
                  </a:solidFill>
                </a:rPr>
                <a:t>1978 déclaration</a:t>
              </a:r>
            </a:p>
            <a:p>
              <a:pPr algn="ctr"/>
              <a:r>
                <a:rPr lang="fr-FR" sz="1400" dirty="0">
                  <a:solidFill>
                    <a:srgbClr val="FF0000"/>
                  </a:solidFill>
                </a:rPr>
                <a:t>Alma Ata « Santé pour tous » d’ici 2000</a:t>
              </a:r>
            </a:p>
          </p:txBody>
        </p:sp>
        <p:sp>
          <p:nvSpPr>
            <p:cNvPr id="4" name="Flèche vers le haut 3">
              <a:extLst>
                <a:ext uri="{FF2B5EF4-FFF2-40B4-BE49-F238E27FC236}">
                  <a16:creationId xmlns:a16="http://schemas.microsoft.com/office/drawing/2014/main" xmlns="" id="{A92A5DDC-2F50-8D4F-B2B3-62FA6BEC6B7D}"/>
                </a:ext>
              </a:extLst>
            </p:cNvPr>
            <p:cNvSpPr/>
            <p:nvPr/>
          </p:nvSpPr>
          <p:spPr>
            <a:xfrm rot="10800000">
              <a:off x="3432717" y="1500994"/>
              <a:ext cx="254953" cy="75648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rgbClr val="FF0000"/>
                </a:solidFill>
              </a:endParaRPr>
            </a:p>
          </p:txBody>
        </p:sp>
        <p:sp>
          <p:nvSpPr>
            <p:cNvPr id="26" name="Ellipse 25">
              <a:extLst>
                <a:ext uri="{FF2B5EF4-FFF2-40B4-BE49-F238E27FC236}">
                  <a16:creationId xmlns:a16="http://schemas.microsoft.com/office/drawing/2014/main" xmlns="" id="{4052A3AF-6A86-1640-B2E8-BECC598D5A03}"/>
                </a:ext>
              </a:extLst>
            </p:cNvPr>
            <p:cNvSpPr/>
            <p:nvPr/>
          </p:nvSpPr>
          <p:spPr>
            <a:xfrm>
              <a:off x="6949741" y="820142"/>
              <a:ext cx="1386685" cy="147394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Approche participative, engagement communautaire crise secteur public, privatisation</a:t>
              </a:r>
            </a:p>
          </p:txBody>
        </p:sp>
      </p:grpSp>
      <p:sp>
        <p:nvSpPr>
          <p:cNvPr id="27" name="Ellipse 26">
            <a:extLst>
              <a:ext uri="{FF2B5EF4-FFF2-40B4-BE49-F238E27FC236}">
                <a16:creationId xmlns:a16="http://schemas.microsoft.com/office/drawing/2014/main" xmlns="" id="{E0C6E18A-9D90-C14E-B717-40F8717BBA76}"/>
              </a:ext>
            </a:extLst>
          </p:cNvPr>
          <p:cNvSpPr/>
          <p:nvPr/>
        </p:nvSpPr>
        <p:spPr>
          <a:xfrm>
            <a:off x="7355648" y="4585594"/>
            <a:ext cx="2139625" cy="148675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solidFill>
                  <a:schemeClr val="tx1"/>
                </a:solidFill>
              </a:rPr>
              <a:t>Approche soins de santé primaire renouvelée, soins centrés sur OMD</a:t>
            </a:r>
          </a:p>
          <a:p>
            <a:pPr algn="ctr"/>
            <a:r>
              <a:rPr lang="fr-FR" sz="1200" dirty="0">
                <a:solidFill>
                  <a:schemeClr val="tx1"/>
                </a:solidFill>
              </a:rPr>
              <a:t>(VIH, SMI…) </a:t>
            </a:r>
            <a:endParaRPr lang="fr-FR" sz="1200" dirty="0"/>
          </a:p>
        </p:txBody>
      </p:sp>
      <p:sp>
        <p:nvSpPr>
          <p:cNvPr id="6" name="ZoneTexte 5">
            <a:extLst>
              <a:ext uri="{FF2B5EF4-FFF2-40B4-BE49-F238E27FC236}">
                <a16:creationId xmlns:a16="http://schemas.microsoft.com/office/drawing/2014/main" xmlns="" id="{D1C027F5-59A9-B84E-BB68-06C87EA5C9C1}"/>
              </a:ext>
            </a:extLst>
          </p:cNvPr>
          <p:cNvSpPr txBox="1"/>
          <p:nvPr/>
        </p:nvSpPr>
        <p:spPr>
          <a:xfrm>
            <a:off x="8965887" y="176738"/>
            <a:ext cx="3226113" cy="830997"/>
          </a:xfrm>
          <a:prstGeom prst="rect">
            <a:avLst/>
          </a:prstGeom>
          <a:noFill/>
        </p:spPr>
        <p:txBody>
          <a:bodyPr wrap="square" rtlCol="0">
            <a:spAutoFit/>
          </a:bodyPr>
          <a:lstStyle/>
          <a:p>
            <a:r>
              <a:rPr lang="fr-FR" sz="2400" dirty="0"/>
              <a:t>Agents de santé communautaires: ASC</a:t>
            </a:r>
          </a:p>
        </p:txBody>
      </p:sp>
    </p:spTree>
    <p:extLst>
      <p:ext uri="{BB962C8B-B14F-4D97-AF65-F5344CB8AC3E}">
        <p14:creationId xmlns:p14="http://schemas.microsoft.com/office/powerpoint/2010/main" val="28682513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fr-F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4835" y="15849"/>
            <a:ext cx="9185564" cy="310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1151" y="3020293"/>
            <a:ext cx="7308304" cy="31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101677" y="3117273"/>
            <a:ext cx="4782019" cy="3495579"/>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52396" indent="0">
              <a:buNone/>
            </a:pPr>
            <a:r>
              <a:rPr lang="fr-FR" sz="2400" dirty="0"/>
              <a:t> Rôles multiples </a:t>
            </a:r>
          </a:p>
          <a:p>
            <a:pPr lvl="1"/>
            <a:r>
              <a:rPr lang="fr-FR" sz="1867" dirty="0"/>
              <a:t>Dépistage</a:t>
            </a:r>
          </a:p>
          <a:p>
            <a:pPr lvl="1"/>
            <a:r>
              <a:rPr lang="fr-FR" sz="1867" dirty="0"/>
              <a:t>Éducation à la santé</a:t>
            </a:r>
          </a:p>
          <a:p>
            <a:pPr lvl="1"/>
            <a:r>
              <a:rPr lang="fr-FR" sz="1867" dirty="0"/>
              <a:t>Prévention, promotion santé</a:t>
            </a:r>
          </a:p>
          <a:p>
            <a:pPr lvl="1"/>
            <a:r>
              <a:rPr lang="fr-FR" sz="1867" dirty="0" err="1"/>
              <a:t>Counselling</a:t>
            </a:r>
            <a:r>
              <a:rPr lang="fr-FR" sz="1867" dirty="0"/>
              <a:t> (ETP)</a:t>
            </a:r>
          </a:p>
          <a:p>
            <a:pPr lvl="1"/>
            <a:r>
              <a:rPr lang="fr-FR" sz="1867" dirty="0"/>
              <a:t>Diagnostic, traitement</a:t>
            </a:r>
          </a:p>
          <a:p>
            <a:pPr lvl="1"/>
            <a:r>
              <a:rPr lang="fr-FR" sz="1867" dirty="0"/>
              <a:t>Liens avec structures de santé</a:t>
            </a:r>
          </a:p>
        </p:txBody>
      </p:sp>
    </p:spTree>
    <p:extLst>
      <p:ext uri="{BB962C8B-B14F-4D97-AF65-F5344CB8AC3E}">
        <p14:creationId xmlns:p14="http://schemas.microsoft.com/office/powerpoint/2010/main" val="34489197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Focus Afrique du Sud </a:t>
            </a:r>
            <a:r>
              <a:rPr lang="fr-FR" sz="1733" dirty="0"/>
              <a:t>(Thomas et al, HRH, 2021, Schneider et al, HPP, 2008) </a:t>
            </a:r>
            <a:br>
              <a:rPr lang="fr-FR" sz="1733" dirty="0"/>
            </a:br>
            <a:endParaRPr lang="fr-FR" sz="1733" dirty="0"/>
          </a:p>
        </p:txBody>
      </p:sp>
      <p:sp>
        <p:nvSpPr>
          <p:cNvPr id="3" name="Espace réservé du contenu 2"/>
          <p:cNvSpPr>
            <a:spLocks noGrp="1"/>
          </p:cNvSpPr>
          <p:nvPr>
            <p:ph idx="1"/>
          </p:nvPr>
        </p:nvSpPr>
        <p:spPr/>
        <p:txBody>
          <a:bodyPr>
            <a:normAutofit fontScale="92500"/>
          </a:bodyPr>
          <a:lstStyle/>
          <a:p>
            <a:r>
              <a:rPr lang="fr-FR" dirty="0"/>
              <a:t>Contexte post Apartheid, ONG œuvrant contre VIH (employeurs / superviseurs)</a:t>
            </a:r>
          </a:p>
          <a:p>
            <a:r>
              <a:rPr lang="fr-FR" dirty="0"/>
              <a:t>Puis via fonds multilatéraux verticaux (GFATM, PEPFAR</a:t>
            </a:r>
            <a:r>
              <a:rPr lang="mr-IN" dirty="0"/>
              <a:t>…</a:t>
            </a:r>
            <a:r>
              <a:rPr lang="fr-FR" dirty="0"/>
              <a:t>) ou non (CE), toujours ciblant VIH </a:t>
            </a:r>
          </a:p>
          <a:p>
            <a:r>
              <a:rPr lang="fr-FR" dirty="0"/>
              <a:t>Cadre législatif ASC 2004 avec action intersectorielle : au moins 7 secteurs en plus de santé </a:t>
            </a:r>
          </a:p>
          <a:p>
            <a:r>
              <a:rPr lang="fr-FR" dirty="0"/>
              <a:t>2011: intégration dans les soins de santé primaires (influence Brésilienne) </a:t>
            </a:r>
          </a:p>
          <a:p>
            <a:r>
              <a:rPr lang="fr-FR" dirty="0"/>
              <a:t>2017: 70,000 ASC, double pour rencontrer l’objectif fixé (généralistes et spécialistes)</a:t>
            </a:r>
          </a:p>
          <a:p>
            <a:r>
              <a:rPr lang="fr-FR" dirty="0"/>
              <a:t>Plupart sont des femmes</a:t>
            </a:r>
          </a:p>
        </p:txBody>
      </p:sp>
    </p:spTree>
    <p:extLst>
      <p:ext uri="{BB962C8B-B14F-4D97-AF65-F5344CB8AC3E}">
        <p14:creationId xmlns:p14="http://schemas.microsoft.com/office/powerpoint/2010/main" val="20715413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2735" y="290929"/>
            <a:ext cx="11360800" cy="763600"/>
          </a:xfrm>
        </p:spPr>
        <p:txBody>
          <a:bodyPr>
            <a:normAutofit fontScale="90000"/>
          </a:bodyPr>
          <a:lstStyle/>
          <a:p>
            <a:r>
              <a:rPr lang="fr-FR" dirty="0"/>
              <a:t>Exemples d’accompagnement psycho-social </a:t>
            </a:r>
            <a:r>
              <a:rPr lang="fr-FR" sz="1733" dirty="0"/>
              <a:t>(Thomas et al, HRH, 2021)</a:t>
            </a:r>
          </a:p>
        </p:txBody>
      </p:sp>
      <p:pic>
        <p:nvPicPr>
          <p:cNvPr id="4" name="Espace réservé du contenu 3"/>
          <p:cNvPicPr>
            <a:picLocks noGrp="1" noChangeAspect="1"/>
          </p:cNvPicPr>
          <p:nvPr>
            <p:ph idx="1"/>
          </p:nvPr>
        </p:nvPicPr>
        <p:blipFill>
          <a:blip r:embed="rId2"/>
          <a:srcRect t="12462" b="12462"/>
          <a:stretch>
            <a:fillRect/>
          </a:stretch>
        </p:blipFill>
        <p:spPr/>
      </p:pic>
    </p:spTree>
    <p:extLst>
      <p:ext uri="{BB962C8B-B14F-4D97-AF65-F5344CB8AC3E}">
        <p14:creationId xmlns:p14="http://schemas.microsoft.com/office/powerpoint/2010/main" val="27348399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Focus pays ressources élevées </a:t>
            </a:r>
          </a:p>
        </p:txBody>
      </p:sp>
      <p:sp>
        <p:nvSpPr>
          <p:cNvPr id="3" name="Content Placeholder 2"/>
          <p:cNvSpPr>
            <a:spLocks noGrp="1"/>
          </p:cNvSpPr>
          <p:nvPr>
            <p:ph idx="1"/>
          </p:nvPr>
        </p:nvSpPr>
        <p:spPr>
          <a:xfrm>
            <a:off x="623392" y="1916833"/>
            <a:ext cx="10972800" cy="4525963"/>
          </a:xfrm>
        </p:spPr>
        <p:txBody>
          <a:bodyPr/>
          <a:lstStyle/>
          <a:p>
            <a:r>
              <a:rPr lang="fr-FR" dirty="0"/>
              <a:t>Depuis les années 90-2000</a:t>
            </a:r>
          </a:p>
          <a:p>
            <a:r>
              <a:rPr lang="fr-FR" dirty="0"/>
              <a:t>Démographie professionnels qualifiés / population</a:t>
            </a:r>
          </a:p>
          <a:p>
            <a:r>
              <a:rPr lang="fr-FR" dirty="0"/>
              <a:t>Raréfaction des ressources financières</a:t>
            </a:r>
          </a:p>
          <a:p>
            <a:r>
              <a:rPr lang="fr-FR" dirty="0"/>
              <a:t>Augmentation prévalence maladies chroniques</a:t>
            </a:r>
          </a:p>
          <a:p>
            <a:r>
              <a:rPr lang="fr-FR" dirty="0"/>
              <a:t>Coûts et non-innocuité des hospitalisations</a:t>
            </a:r>
          </a:p>
          <a:p>
            <a:r>
              <a:rPr lang="fr-FR" dirty="0"/>
              <a:t>Reconnaissance du savoir expérientiel et de la contribution des patients dans la gestion de leur maladie / santé et de leur autonomie</a:t>
            </a:r>
          </a:p>
          <a:p>
            <a:r>
              <a:rPr lang="fr-FR" dirty="0"/>
              <a:t>Médecine de plus en plus technique et système complexe</a:t>
            </a:r>
          </a:p>
          <a:p>
            <a:endParaRPr lang="fr-FR" dirty="0"/>
          </a:p>
          <a:p>
            <a:endParaRPr lang="fr-FR" dirty="0"/>
          </a:p>
        </p:txBody>
      </p:sp>
    </p:spTree>
    <p:extLst>
      <p:ext uri="{BB962C8B-B14F-4D97-AF65-F5344CB8AC3E}">
        <p14:creationId xmlns:p14="http://schemas.microsoft.com/office/powerpoint/2010/main" val="17925388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Plusieurs mouvements</a:t>
            </a:r>
          </a:p>
        </p:txBody>
      </p:sp>
      <p:sp>
        <p:nvSpPr>
          <p:cNvPr id="4" name="Espace réservé du texte 3"/>
          <p:cNvSpPr>
            <a:spLocks noGrp="1"/>
          </p:cNvSpPr>
          <p:nvPr>
            <p:ph type="body" idx="1"/>
          </p:nvPr>
        </p:nvSpPr>
        <p:spPr/>
        <p:txBody>
          <a:bodyPr/>
          <a:lstStyle/>
          <a:p>
            <a:r>
              <a:rPr lang="fr-FR" dirty="0" err="1"/>
              <a:t>Health</a:t>
            </a:r>
            <a:r>
              <a:rPr lang="fr-FR" dirty="0"/>
              <a:t> </a:t>
            </a:r>
            <a:r>
              <a:rPr lang="fr-FR" dirty="0" err="1"/>
              <a:t>navigators</a:t>
            </a:r>
            <a:r>
              <a:rPr lang="fr-FR" dirty="0"/>
              <a:t> (Am Nord +++)</a:t>
            </a:r>
          </a:p>
          <a:p>
            <a:endParaRPr lang="fr-FR" dirty="0"/>
          </a:p>
          <a:p>
            <a:pPr marL="186262" indent="0">
              <a:buNone/>
            </a:pPr>
            <a:r>
              <a:rPr lang="fr-FR" dirty="0"/>
              <a:t>Freeman, 1989, Harlem </a:t>
            </a:r>
          </a:p>
          <a:p>
            <a:pPr marL="186262" indent="0">
              <a:buNone/>
            </a:pPr>
            <a:r>
              <a:rPr lang="fr-FR" dirty="0"/>
              <a:t>Approche maladie </a:t>
            </a:r>
          </a:p>
          <a:p>
            <a:pPr marL="186262" indent="0">
              <a:buNone/>
            </a:pPr>
            <a:r>
              <a:rPr lang="fr-FR" dirty="0"/>
              <a:t>Déterminants sociaux de santé et cancer: barrières financières, systèmes de santé, culturelles, psychologiques, communication, autres</a:t>
            </a:r>
          </a:p>
          <a:p>
            <a:pPr marL="186262" indent="0">
              <a:buNone/>
            </a:pPr>
            <a:r>
              <a:rPr lang="fr-FR" dirty="0"/>
              <a:t>Objectif: améliorer le parcours cancer</a:t>
            </a:r>
          </a:p>
        </p:txBody>
      </p:sp>
      <p:sp>
        <p:nvSpPr>
          <p:cNvPr id="5" name="Espace réservé du texte 4"/>
          <p:cNvSpPr>
            <a:spLocks noGrp="1"/>
          </p:cNvSpPr>
          <p:nvPr>
            <p:ph type="body" idx="2"/>
          </p:nvPr>
        </p:nvSpPr>
        <p:spPr/>
        <p:txBody>
          <a:bodyPr/>
          <a:lstStyle/>
          <a:p>
            <a:r>
              <a:rPr lang="fr-FR" dirty="0" err="1"/>
              <a:t>Health</a:t>
            </a:r>
            <a:r>
              <a:rPr lang="fr-FR" dirty="0"/>
              <a:t> </a:t>
            </a:r>
            <a:r>
              <a:rPr lang="fr-FR" dirty="0" err="1"/>
              <a:t>mediators</a:t>
            </a:r>
            <a:r>
              <a:rPr lang="fr-FR" dirty="0"/>
              <a:t> (</a:t>
            </a:r>
            <a:r>
              <a:rPr lang="fr-FR"/>
              <a:t>Europe +++) </a:t>
            </a:r>
            <a:endParaRPr lang="fr-FR" dirty="0"/>
          </a:p>
          <a:p>
            <a:pPr marL="186262" indent="0">
              <a:buNone/>
            </a:pPr>
            <a:endParaRPr lang="fr-FR" dirty="0"/>
          </a:p>
          <a:p>
            <a:pPr marL="186262" indent="0">
              <a:buNone/>
            </a:pPr>
            <a:r>
              <a:rPr lang="fr-FR" dirty="0"/>
              <a:t>Terme ‘communautaire’ peu utilisé</a:t>
            </a:r>
          </a:p>
          <a:p>
            <a:pPr marL="186262" indent="0">
              <a:buNone/>
            </a:pPr>
            <a:r>
              <a:rPr lang="fr-FR" dirty="0"/>
              <a:t>Roma Center for Social Intervention and </a:t>
            </a:r>
            <a:r>
              <a:rPr lang="fr-FR" dirty="0" err="1"/>
              <a:t>Studies</a:t>
            </a:r>
            <a:r>
              <a:rPr lang="fr-FR" dirty="0"/>
              <a:t> (CRISS) NGO + CCFD, 1991</a:t>
            </a:r>
          </a:p>
          <a:p>
            <a:pPr marL="186262" indent="0">
              <a:buNone/>
            </a:pPr>
            <a:r>
              <a:rPr lang="fr-FR" dirty="0"/>
              <a:t>Approche catégorie de population</a:t>
            </a:r>
          </a:p>
          <a:p>
            <a:pPr marL="186262" indent="0">
              <a:buNone/>
            </a:pPr>
            <a:r>
              <a:rPr lang="fr-FR" dirty="0"/>
              <a:t>Roma population</a:t>
            </a:r>
          </a:p>
          <a:p>
            <a:pPr marL="186262" indent="0">
              <a:buNone/>
            </a:pPr>
            <a:r>
              <a:rPr lang="fr-FR" dirty="0"/>
              <a:t>2001: inclusion médiateurs de santé dans la stratégie nationale</a:t>
            </a:r>
          </a:p>
          <a:p>
            <a:pPr marL="186262" indent="0">
              <a:buNone/>
            </a:pPr>
            <a:r>
              <a:rPr lang="fr-FR" dirty="0"/>
              <a:t>Améliorer communication +++ et réduire </a:t>
            </a:r>
            <a:r>
              <a:rPr lang="fr-FR" dirty="0" err="1"/>
              <a:t>morbi</a:t>
            </a:r>
            <a:r>
              <a:rPr lang="fr-FR" dirty="0"/>
              <a:t>-mortalité </a:t>
            </a:r>
            <a:r>
              <a:rPr lang="fr-FR" dirty="0" err="1"/>
              <a:t>materno</a:t>
            </a:r>
            <a:r>
              <a:rPr lang="fr-FR" dirty="0"/>
              <a:t>-infantile  </a:t>
            </a:r>
          </a:p>
        </p:txBody>
      </p:sp>
    </p:spTree>
    <p:extLst>
      <p:ext uri="{BB962C8B-B14F-4D97-AF65-F5344CB8AC3E}">
        <p14:creationId xmlns:p14="http://schemas.microsoft.com/office/powerpoint/2010/main" val="284104037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1603</Words>
  <Application>Microsoft Macintosh PowerPoint</Application>
  <PresentationFormat>Personnalisé</PresentationFormat>
  <Paragraphs>218</Paragraphs>
  <Slides>32</Slides>
  <Notes>1</Notes>
  <HiddenSlides>0</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Thème Office</vt:lpstr>
      <vt:lpstr>De la médiation en santé à la prescription sociale</vt:lpstr>
      <vt:lpstr>Une « armée » de (non)-professionnels de santé  aux côtés des ‘professionnels’</vt:lpstr>
      <vt:lpstr>Catégorisations multiples</vt:lpstr>
      <vt:lpstr>Perspectives historico-idéologiques</vt:lpstr>
      <vt:lpstr>Présentation PowerPoint</vt:lpstr>
      <vt:lpstr>Focus Afrique du Sud (Thomas et al, HRH, 2021, Schneider et al, HPP, 2008)  </vt:lpstr>
      <vt:lpstr>Exemples d’accompagnement psycho-social (Thomas et al, HRH, 2021)</vt:lpstr>
      <vt:lpstr>Focus pays ressources élevées </vt:lpstr>
      <vt:lpstr>Plusieurs mouvements</vt:lpstr>
      <vt:lpstr>Présentation PowerPoint</vt:lpstr>
      <vt:lpstr>Focus soins de santé primaires USA</vt:lpstr>
      <vt:lpstr>Evaluation de l’action de médiation en santé ou agents santé communautaires (hors activités cliniques pures)</vt:lpstr>
      <vt:lpstr>Le capital social comme médiateur de santé dans la médiation en santé ?</vt:lpstr>
      <vt:lpstr>Et en France? </vt:lpstr>
      <vt:lpstr>La médiation: historique</vt:lpstr>
      <vt:lpstr>Article D. 1110-5  du  CSP, issu  du  décret  n°  2017-816  du  5  mai  2017</vt:lpstr>
      <vt:lpstr> Définition (Haute Autorité en santé - HAS) </vt:lpstr>
      <vt:lpstr>Axes d’intervention (référentiel HAS) </vt:lpstr>
      <vt:lpstr>Programme régional accès prévention soins 2018-2022 (PRAPS, IdF): mars 2018 </vt:lpstr>
      <vt:lpstr>La médiation en santé (extrait PRAPS, page 9)</vt:lpstr>
      <vt:lpstr>Présentation PowerPoint</vt:lpstr>
      <vt:lpstr>Apparition de la prescription sociale </vt:lpstr>
      <vt:lpstr>Définitions prescription sociale  </vt:lpstr>
      <vt:lpstr>Focus pédiatrie </vt:lpstr>
      <vt:lpstr>Constats généraux des autres expériences</vt:lpstr>
      <vt:lpstr>2009: collectif des médiateurs en santé publique, constats</vt:lpstr>
      <vt:lpstr>Evaluation programme national médiateurs de santé (2016)</vt:lpstr>
      <vt:lpstr>Colloque régional: la médiation en santé un outil pour réduire les inégalités  (Montpellier, 2019) </vt:lpstr>
      <vt:lpstr>Quid de la formation?  (AAPRIS, N. Haschar-Noé, 2016)</vt:lpstr>
      <vt:lpstr>Le pouvoir, encore et toujours</vt:lpstr>
      <vt:lpstr>Conclusions</vt:lpstr>
      <vt:lpstr>Quelques références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médiation en santé :  approche historique et perspectives </dc:title>
  <dc:creator>Microsoft Office User</dc:creator>
  <cp:lastModifiedBy>johann doct</cp:lastModifiedBy>
  <cp:revision>15</cp:revision>
  <dcterms:created xsi:type="dcterms:W3CDTF">2023-06-04T14:13:50Z</dcterms:created>
  <dcterms:modified xsi:type="dcterms:W3CDTF">2025-01-14T12:58:14Z</dcterms:modified>
</cp:coreProperties>
</file>