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2" r:id="rId1"/>
  </p:sldMasterIdLst>
  <p:notesMasterIdLst>
    <p:notesMasterId r:id="rId60"/>
  </p:notesMasterIdLst>
  <p:handoutMasterIdLst>
    <p:handoutMasterId r:id="rId61"/>
  </p:handoutMasterIdLst>
  <p:sldIdLst>
    <p:sldId id="346" r:id="rId2"/>
    <p:sldId id="2145707638" r:id="rId3"/>
    <p:sldId id="2145707639" r:id="rId4"/>
    <p:sldId id="2145707640" r:id="rId5"/>
    <p:sldId id="2145707641" r:id="rId6"/>
    <p:sldId id="2145707642" r:id="rId7"/>
    <p:sldId id="2145707643" r:id="rId8"/>
    <p:sldId id="2145707644" r:id="rId9"/>
    <p:sldId id="643" r:id="rId10"/>
    <p:sldId id="2145707584" r:id="rId11"/>
    <p:sldId id="2145707604" r:id="rId12"/>
    <p:sldId id="404" r:id="rId13"/>
    <p:sldId id="2145707585" r:id="rId14"/>
    <p:sldId id="2145707587" r:id="rId15"/>
    <p:sldId id="2145707603" r:id="rId16"/>
    <p:sldId id="2145707591" r:id="rId17"/>
    <p:sldId id="2145707592" r:id="rId18"/>
    <p:sldId id="2145707593" r:id="rId19"/>
    <p:sldId id="2145707619" r:id="rId20"/>
    <p:sldId id="2145707606" r:id="rId21"/>
    <p:sldId id="2145707613" r:id="rId22"/>
    <p:sldId id="2145707586" r:id="rId23"/>
    <p:sldId id="2145707588" r:id="rId24"/>
    <p:sldId id="2145707589" r:id="rId25"/>
    <p:sldId id="2145707590" r:id="rId26"/>
    <p:sldId id="2145707596" r:id="rId27"/>
    <p:sldId id="2145707595" r:id="rId28"/>
    <p:sldId id="2145707597" r:id="rId29"/>
    <p:sldId id="2145707611" r:id="rId30"/>
    <p:sldId id="2145707610" r:id="rId31"/>
    <p:sldId id="2145707609" r:id="rId32"/>
    <p:sldId id="2145707599" r:id="rId33"/>
    <p:sldId id="2145707600" r:id="rId34"/>
    <p:sldId id="2145707601" r:id="rId35"/>
    <p:sldId id="2145707607" r:id="rId36"/>
    <p:sldId id="2145707608" r:id="rId37"/>
    <p:sldId id="2145707620" r:id="rId38"/>
    <p:sldId id="2145707621" r:id="rId39"/>
    <p:sldId id="2145707622" r:id="rId40"/>
    <p:sldId id="2145707623" r:id="rId41"/>
    <p:sldId id="2145707624" r:id="rId42"/>
    <p:sldId id="2145707625" r:id="rId43"/>
    <p:sldId id="2145707628" r:id="rId44"/>
    <p:sldId id="2145707630" r:id="rId45"/>
    <p:sldId id="2145707631" r:id="rId46"/>
    <p:sldId id="2145707632" r:id="rId47"/>
    <p:sldId id="2145707633" r:id="rId48"/>
    <p:sldId id="2145707629" r:id="rId49"/>
    <p:sldId id="2145707634" r:id="rId50"/>
    <p:sldId id="2145707635" r:id="rId51"/>
    <p:sldId id="2145707627" r:id="rId52"/>
    <p:sldId id="2145707626" r:id="rId53"/>
    <p:sldId id="2145707636" r:id="rId54"/>
    <p:sldId id="2145707614" r:id="rId55"/>
    <p:sldId id="2145707615" r:id="rId56"/>
    <p:sldId id="2145707618" r:id="rId57"/>
    <p:sldId id="2145707637" r:id="rId58"/>
    <p:sldId id="2145707602" r:id="rId59"/>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57" autoAdjust="0"/>
    <p:restoredTop sz="89388" autoAdjust="0"/>
  </p:normalViewPr>
  <p:slideViewPr>
    <p:cSldViewPr snapToGrid="0">
      <p:cViewPr varScale="1">
        <p:scale>
          <a:sx n="46" d="100"/>
          <a:sy n="46" d="100"/>
        </p:scale>
        <p:origin x="124" y="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Users\nicolasvignier\Downloads\20230126-L_admission-au-sejour-par-motifs(1).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nicolasvignier\Downloads\20230126-L_admission-au-sejour-par-motifs(1).xls"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 </a:t>
            </a:r>
            <a:r>
              <a:rPr lang="en-US" dirty="0" err="1"/>
              <a:t>Nombre</a:t>
            </a:r>
            <a:r>
              <a:rPr lang="en-US" baseline="0" dirty="0"/>
              <a:t> de nouveaux </a:t>
            </a:r>
            <a:r>
              <a:rPr lang="en-US" baseline="0" dirty="0" err="1"/>
              <a:t>titres</a:t>
            </a:r>
            <a:r>
              <a:rPr lang="en-US" baseline="0" dirty="0"/>
              <a:t> de séjour é</a:t>
            </a:r>
            <a:r>
              <a:rPr lang="en-US" dirty="0"/>
              <a:t>tranger </a:t>
            </a:r>
            <a:r>
              <a:rPr lang="en-US" dirty="0" err="1"/>
              <a:t>malade</a:t>
            </a:r>
            <a:r>
              <a:rPr lang="en-US" dirty="0"/>
              <a:t>, par </a:t>
            </a:r>
            <a:r>
              <a:rPr lang="en-US" dirty="0" err="1"/>
              <a:t>année</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'admission au séjour par motif'!$B$6</c:f>
              <c:strCache>
                <c:ptCount val="1"/>
                <c:pt idx="0">
                  <c:v> 3 - Etranger malade</c:v>
                </c:pt>
              </c:strCache>
            </c:strRef>
          </c:tx>
          <c:spPr>
            <a:solidFill>
              <a:schemeClr val="accent1"/>
            </a:solidFill>
            <a:ln>
              <a:noFill/>
            </a:ln>
            <a:effectLst/>
          </c:spPr>
          <c:invertIfNegative val="0"/>
          <c:dLbls>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20E-C64B-8BE3-1E583019499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'admission au séjour par motif'!$C$5:$R$5</c:f>
              <c:strCach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 (définitif)</c:v>
                </c:pt>
                <c:pt idx="15">
                  <c:v>2022 (estimé)</c:v>
                </c:pt>
              </c:strCache>
            </c:strRef>
          </c:cat>
          <c:val>
            <c:numRef>
              <c:f>'admission au séjour par motif'!$C$6:$R$6</c:f>
              <c:numCache>
                <c:formatCode>#,##0</c:formatCode>
                <c:ptCount val="16"/>
                <c:pt idx="0">
                  <c:v>5672</c:v>
                </c:pt>
                <c:pt idx="1">
                  <c:v>5733</c:v>
                </c:pt>
                <c:pt idx="2">
                  <c:v>5965</c:v>
                </c:pt>
                <c:pt idx="3">
                  <c:v>6325</c:v>
                </c:pt>
                <c:pt idx="4">
                  <c:v>6122</c:v>
                </c:pt>
                <c:pt idx="5">
                  <c:v>6396</c:v>
                </c:pt>
                <c:pt idx="6">
                  <c:v>5986</c:v>
                </c:pt>
                <c:pt idx="7">
                  <c:v>6912</c:v>
                </c:pt>
                <c:pt idx="8">
                  <c:v>6555</c:v>
                </c:pt>
                <c:pt idx="9">
                  <c:v>6850</c:v>
                </c:pt>
                <c:pt idx="10">
                  <c:v>4227</c:v>
                </c:pt>
                <c:pt idx="11">
                  <c:v>4701</c:v>
                </c:pt>
                <c:pt idx="12">
                  <c:v>4958</c:v>
                </c:pt>
                <c:pt idx="13">
                  <c:v>3713</c:v>
                </c:pt>
                <c:pt idx="14">
                  <c:v>3989</c:v>
                </c:pt>
                <c:pt idx="15">
                  <c:v>3040</c:v>
                </c:pt>
              </c:numCache>
            </c:numRef>
          </c:val>
          <c:extLst>
            <c:ext xmlns:c16="http://schemas.microsoft.com/office/drawing/2014/chart" uri="{C3380CC4-5D6E-409C-BE32-E72D297353CC}">
              <c16:uniqueId val="{00000000-AB62-6D45-965C-1F626A502A09}"/>
            </c:ext>
          </c:extLst>
        </c:ser>
        <c:dLbls>
          <c:showLegendKey val="0"/>
          <c:showVal val="0"/>
          <c:showCatName val="0"/>
          <c:showSerName val="0"/>
          <c:showPercent val="0"/>
          <c:showBubbleSize val="0"/>
        </c:dLbls>
        <c:gapWidth val="219"/>
        <c:overlap val="-27"/>
        <c:axId val="1607458639"/>
        <c:axId val="1608564207"/>
      </c:barChart>
      <c:catAx>
        <c:axId val="1607458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608564207"/>
        <c:crosses val="autoZero"/>
        <c:auto val="1"/>
        <c:lblAlgn val="ctr"/>
        <c:lblOffset val="100"/>
        <c:noMultiLvlLbl val="0"/>
      </c:catAx>
      <c:valAx>
        <c:axId val="16085642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6074586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Proportion de nouveaux titres étrangers</a:t>
            </a:r>
            <a:r>
              <a:rPr lang="en-GB" baseline="0" dirty="0"/>
              <a:t> </a:t>
            </a:r>
            <a:r>
              <a:rPr lang="en-GB" baseline="0" dirty="0" err="1"/>
              <a:t>maladie</a:t>
            </a:r>
            <a:r>
              <a:rPr lang="en-GB" baseline="0" dirty="0"/>
              <a:t> </a:t>
            </a:r>
            <a:r>
              <a:rPr lang="en-GB" baseline="0" dirty="0" err="1"/>
              <a:t>parmi</a:t>
            </a:r>
            <a:r>
              <a:rPr lang="en-GB" baseline="0" dirty="0"/>
              <a:t> les </a:t>
            </a:r>
            <a:r>
              <a:rPr lang="en-GB" baseline="0" dirty="0" err="1"/>
              <a:t>nouveaus</a:t>
            </a:r>
            <a:r>
              <a:rPr lang="en-GB" baseline="0" dirty="0"/>
              <a:t> titres, par </a:t>
            </a:r>
            <a:r>
              <a:rPr lang="en-GB" baseline="0" dirty="0" err="1"/>
              <a:t>année</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'admission au séjour par motif'!$B$5:$R$5</c:f>
              <c:strCache>
                <c:ptCount val="17"/>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 (définitif)</c:v>
                </c:pt>
                <c:pt idx="16">
                  <c:v>2022 (estimé)</c:v>
                </c:pt>
              </c:strCache>
            </c:strRef>
          </c:cat>
          <c:val>
            <c:numRef>
              <c:f>'admission au séjour par motif'!$B$6:$R$6</c:f>
              <c:numCache>
                <c:formatCode>0.0%</c:formatCode>
                <c:ptCount val="17"/>
                <c:pt idx="1">
                  <c:v>3.2994584281035674E-2</c:v>
                </c:pt>
                <c:pt idx="2">
                  <c:v>3.1175738065070447E-2</c:v>
                </c:pt>
                <c:pt idx="3">
                  <c:v>3.0682578056684326E-2</c:v>
                </c:pt>
                <c:pt idx="4">
                  <c:v>3.2182562902282039E-2</c:v>
                </c:pt>
                <c:pt idx="5">
                  <c:v>3.1711334652480654E-2</c:v>
                </c:pt>
                <c:pt idx="6">
                  <c:v>3.3119304059652029E-2</c:v>
                </c:pt>
                <c:pt idx="7">
                  <c:v>2.9144128573028293E-2</c:v>
                </c:pt>
                <c:pt idx="8">
                  <c:v>3.2767611643121267E-2</c:v>
                </c:pt>
                <c:pt idx="9">
                  <c:v>3.0133359076553901E-2</c:v>
                </c:pt>
                <c:pt idx="10">
                  <c:v>2.9736968912929287E-2</c:v>
                </c:pt>
                <c:pt idx="11">
                  <c:v>1.708355056561223E-2</c:v>
                </c:pt>
                <c:pt idx="12">
                  <c:v>1.8155906752560597E-2</c:v>
                </c:pt>
                <c:pt idx="13">
                  <c:v>1.7868856003978865E-2</c:v>
                </c:pt>
                <c:pt idx="14">
                  <c:v>1.6643283294410852E-2</c:v>
                </c:pt>
                <c:pt idx="15">
                  <c:v>1.4592478782557799E-2</c:v>
                </c:pt>
                <c:pt idx="16">
                  <c:v>9.4902132176193296E-3</c:v>
                </c:pt>
              </c:numCache>
            </c:numRef>
          </c:val>
          <c:smooth val="0"/>
          <c:extLst>
            <c:ext xmlns:c16="http://schemas.microsoft.com/office/drawing/2014/chart" uri="{C3380CC4-5D6E-409C-BE32-E72D297353CC}">
              <c16:uniqueId val="{00000000-B6D7-E848-8C57-519DED3CF65B}"/>
            </c:ext>
          </c:extLst>
        </c:ser>
        <c:dLbls>
          <c:showLegendKey val="0"/>
          <c:showVal val="0"/>
          <c:showCatName val="0"/>
          <c:showSerName val="0"/>
          <c:showPercent val="0"/>
          <c:showBubbleSize val="0"/>
        </c:dLbls>
        <c:smooth val="0"/>
        <c:axId val="1579466223"/>
        <c:axId val="1579468223"/>
      </c:lineChart>
      <c:catAx>
        <c:axId val="1579466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579468223"/>
        <c:crosses val="autoZero"/>
        <c:auto val="1"/>
        <c:lblAlgn val="ctr"/>
        <c:lblOffset val="100"/>
        <c:noMultiLvlLbl val="0"/>
      </c:catAx>
      <c:valAx>
        <c:axId val="1579468223"/>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5794662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86E15D3-7615-4CBF-8F08-CF2EAA0E464E}" type="datetimeFigureOut">
              <a:rPr lang="fr-FR" smtClean="0"/>
              <a:t>16/01/2024</a:t>
            </a:fld>
            <a:endParaRPr lang="fr-FR"/>
          </a:p>
        </p:txBody>
      </p:sp>
      <p:sp>
        <p:nvSpPr>
          <p:cNvPr id="4" name="Espace réservé du pied de page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B8ADC22A-7FCF-4275-8A19-FBE3B644B644}" type="slidenum">
              <a:rPr lang="fr-FR" smtClean="0"/>
              <a:t>‹N°›</a:t>
            </a:fld>
            <a:endParaRPr lang="fr-FR"/>
          </a:p>
        </p:txBody>
      </p:sp>
    </p:spTree>
    <p:extLst>
      <p:ext uri="{BB962C8B-B14F-4D97-AF65-F5344CB8AC3E}">
        <p14:creationId xmlns:p14="http://schemas.microsoft.com/office/powerpoint/2010/main" val="487758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40649FD-FEB7-4B06-BB37-534A3BC763FF}" type="datetimeFigureOut">
              <a:rPr lang="fr-FR" smtClean="0"/>
              <a:t>16/01/2024</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10D1D32-9E43-4FFE-9C36-FB6B21BD809B}" type="slidenum">
              <a:rPr lang="fr-FR" smtClean="0"/>
              <a:t>‹N°›</a:t>
            </a:fld>
            <a:endParaRPr lang="fr-FR"/>
          </a:p>
        </p:txBody>
      </p:sp>
    </p:spTree>
    <p:extLst>
      <p:ext uri="{BB962C8B-B14F-4D97-AF65-F5344CB8AC3E}">
        <p14:creationId xmlns:p14="http://schemas.microsoft.com/office/powerpoint/2010/main" val="3182468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oe.int/fr/web/european-social-charter/article-1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710D1D32-9E43-4FFE-9C36-FB6B21BD809B}" type="slidenum">
              <a:rPr lang="fr-FR" smtClean="0"/>
              <a:t>4</a:t>
            </a:fld>
            <a:endParaRPr lang="fr-FR"/>
          </a:p>
        </p:txBody>
      </p:sp>
    </p:spTree>
    <p:extLst>
      <p:ext uri="{BB962C8B-B14F-4D97-AF65-F5344CB8AC3E}">
        <p14:creationId xmlns:p14="http://schemas.microsoft.com/office/powerpoint/2010/main" val="1207542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www.unhcr.org</a:t>
            </a:r>
            <a:r>
              <a:rPr lang="en-GB" dirty="0"/>
              <a:t>/media/convention-and-protocol-relating-status-refugees</a:t>
            </a:r>
          </a:p>
          <a:p>
            <a:r>
              <a:rPr lang="en-GB" dirty="0" err="1"/>
              <a:t>principe</a:t>
            </a:r>
            <a:r>
              <a:rPr lang="en-GB" dirty="0"/>
              <a:t> de non-refoulement (qui </a:t>
            </a:r>
            <a:r>
              <a:rPr lang="en-GB" dirty="0" err="1"/>
              <a:t>protège</a:t>
            </a:r>
            <a:r>
              <a:rPr lang="en-GB" dirty="0"/>
              <a:t> du refoulement </a:t>
            </a:r>
            <a:r>
              <a:rPr lang="en-GB" dirty="0" err="1"/>
              <a:t>toutes</a:t>
            </a:r>
            <a:r>
              <a:rPr lang="en-GB" dirty="0"/>
              <a:t> les </a:t>
            </a:r>
            <a:r>
              <a:rPr lang="en-GB" dirty="0" err="1"/>
              <a:t>personnes</a:t>
            </a:r>
            <a:r>
              <a:rPr lang="en-GB" dirty="0"/>
              <a:t> qui </a:t>
            </a:r>
            <a:r>
              <a:rPr lang="en-GB" dirty="0" err="1"/>
              <a:t>courent</a:t>
            </a:r>
            <a:r>
              <a:rPr lang="en-GB" dirty="0"/>
              <a:t> un </a:t>
            </a:r>
            <a:r>
              <a:rPr lang="en-GB" dirty="0" err="1"/>
              <a:t>risque</a:t>
            </a:r>
            <a:r>
              <a:rPr lang="en-GB" dirty="0"/>
              <a:t> </a:t>
            </a:r>
            <a:r>
              <a:rPr lang="en-GB" dirty="0" err="1"/>
              <a:t>réel</a:t>
            </a:r>
            <a:r>
              <a:rPr lang="en-GB" dirty="0"/>
              <a:t> </a:t>
            </a:r>
            <a:r>
              <a:rPr lang="en-GB" dirty="0" err="1"/>
              <a:t>d'atteinte</a:t>
            </a:r>
            <a:r>
              <a:rPr lang="en-GB" dirty="0"/>
              <a:t> </a:t>
            </a:r>
            <a:r>
              <a:rPr lang="en-GB" dirty="0" err="1"/>
              <a:t>irréparable</a:t>
            </a:r>
            <a:r>
              <a:rPr lang="en-GB" dirty="0"/>
              <a:t> </a:t>
            </a:r>
            <a:r>
              <a:rPr lang="en-GB" dirty="0" err="1"/>
              <a:t>à</a:t>
            </a:r>
            <a:r>
              <a:rPr lang="en-GB" dirty="0"/>
              <a:t> </a:t>
            </a:r>
            <a:r>
              <a:rPr lang="en-GB" dirty="0" err="1"/>
              <a:t>leur</a:t>
            </a:r>
            <a:r>
              <a:rPr lang="en-GB" dirty="0"/>
              <a:t> vie, </a:t>
            </a:r>
            <a:r>
              <a:rPr lang="en-GB" dirty="0" err="1"/>
              <a:t>à</a:t>
            </a:r>
            <a:r>
              <a:rPr lang="en-GB" dirty="0"/>
              <a:t> </a:t>
            </a:r>
            <a:r>
              <a:rPr lang="en-GB" dirty="0" err="1"/>
              <a:t>leur</a:t>
            </a:r>
            <a:r>
              <a:rPr lang="en-GB" dirty="0"/>
              <a:t> </a:t>
            </a:r>
            <a:r>
              <a:rPr lang="en-GB" dirty="0" err="1"/>
              <a:t>intégrité</a:t>
            </a:r>
            <a:r>
              <a:rPr lang="en-GB" dirty="0"/>
              <a:t> </a:t>
            </a:r>
            <a:r>
              <a:rPr lang="en-GB" dirty="0" err="1"/>
              <a:t>corporelle</a:t>
            </a:r>
            <a:r>
              <a:rPr lang="en-GB" dirty="0"/>
              <a:t> </a:t>
            </a:r>
            <a:r>
              <a:rPr lang="en-GB" dirty="0" err="1"/>
              <a:t>ou</a:t>
            </a:r>
            <a:r>
              <a:rPr lang="en-GB" dirty="0"/>
              <a:t> </a:t>
            </a:r>
            <a:r>
              <a:rPr lang="en-GB" dirty="0" err="1"/>
              <a:t>à</a:t>
            </a:r>
            <a:r>
              <a:rPr lang="en-GB" dirty="0"/>
              <a:t> </a:t>
            </a:r>
            <a:r>
              <a:rPr lang="en-GB" dirty="0" err="1"/>
              <a:t>d'autres</a:t>
            </a:r>
            <a:r>
              <a:rPr lang="en-GB" dirty="0"/>
              <a:t> violations graves des droits de </a:t>
            </a:r>
            <a:r>
              <a:rPr lang="en-GB" dirty="0" err="1"/>
              <a:t>l'homme</a:t>
            </a:r>
            <a:r>
              <a:rPr lang="en-GB" dirty="0"/>
              <a:t> </a:t>
            </a:r>
            <a:r>
              <a:rPr lang="en-GB" dirty="0" err="1"/>
              <a:t>si</a:t>
            </a:r>
            <a:r>
              <a:rPr lang="en-GB" dirty="0"/>
              <a:t> </a:t>
            </a:r>
            <a:r>
              <a:rPr lang="en-GB" dirty="0" err="1"/>
              <a:t>elles</a:t>
            </a:r>
            <a:r>
              <a:rPr lang="en-GB" dirty="0"/>
              <a:t> </a:t>
            </a:r>
            <a:r>
              <a:rPr lang="en-GB" dirty="0" err="1"/>
              <a:t>sont</a:t>
            </a:r>
            <a:r>
              <a:rPr lang="en-GB" dirty="0"/>
              <a:t> </a:t>
            </a:r>
            <a:r>
              <a:rPr lang="en-GB" dirty="0" err="1"/>
              <a:t>renvoyées</a:t>
            </a:r>
            <a:r>
              <a:rPr lang="en-GB" dirty="0"/>
              <a:t> dans </a:t>
            </a:r>
            <a:r>
              <a:rPr lang="en-GB" dirty="0" err="1"/>
              <a:t>leur</a:t>
            </a:r>
            <a:r>
              <a:rPr lang="en-GB" dirty="0"/>
              <a:t> pays </a:t>
            </a:r>
            <a:r>
              <a:rPr lang="en-GB" dirty="0" err="1"/>
              <a:t>d'origine</a:t>
            </a:r>
            <a:r>
              <a:rPr lang="en-GB" dirty="0"/>
              <a:t>) a </a:t>
            </a:r>
            <a:r>
              <a:rPr lang="en-GB" dirty="0" err="1"/>
              <a:t>été</a:t>
            </a:r>
            <a:r>
              <a:rPr lang="en-GB" dirty="0"/>
              <a:t> </a:t>
            </a:r>
            <a:r>
              <a:rPr lang="en-GB" dirty="0" err="1"/>
              <a:t>codifié</a:t>
            </a:r>
            <a:r>
              <a:rPr lang="en-GB" dirty="0"/>
              <a:t> dans la Convention relative au </a:t>
            </a:r>
            <a:r>
              <a:rPr lang="en-GB" dirty="0" err="1"/>
              <a:t>statut</a:t>
            </a:r>
            <a:r>
              <a:rPr lang="en-GB" dirty="0"/>
              <a:t> des </a:t>
            </a:r>
            <a:r>
              <a:rPr lang="en-GB" dirty="0" err="1"/>
              <a:t>réfugiés</a:t>
            </a:r>
            <a:r>
              <a:rPr lang="en-GB" dirty="0"/>
              <a:t> et son </a:t>
            </a:r>
            <a:r>
              <a:rPr lang="en-GB" dirty="0" err="1"/>
              <a:t>protocole</a:t>
            </a:r>
            <a:r>
              <a:rPr lang="en-GB" dirty="0"/>
              <a:t>, </a:t>
            </a:r>
            <a:r>
              <a:rPr lang="en-GB" dirty="0" err="1"/>
              <a:t>ainsi</a:t>
            </a:r>
            <a:r>
              <a:rPr lang="en-GB" dirty="0"/>
              <a:t> que dans la Convention </a:t>
            </a:r>
            <a:r>
              <a:rPr lang="en-GB" dirty="0" err="1"/>
              <a:t>contre</a:t>
            </a:r>
            <a:r>
              <a:rPr lang="en-GB" dirty="0"/>
              <a:t> la torture</a:t>
            </a:r>
            <a:endParaRPr lang="en-FR" dirty="0"/>
          </a:p>
        </p:txBody>
      </p:sp>
      <p:sp>
        <p:nvSpPr>
          <p:cNvPr id="4" name="Slide Number Placeholder 3"/>
          <p:cNvSpPr>
            <a:spLocks noGrp="1"/>
          </p:cNvSpPr>
          <p:nvPr>
            <p:ph type="sldNum" sz="quarter" idx="5"/>
          </p:nvPr>
        </p:nvSpPr>
        <p:spPr/>
        <p:txBody>
          <a:bodyPr/>
          <a:lstStyle/>
          <a:p>
            <a:fld id="{710D1D32-9E43-4FFE-9C36-FB6B21BD809B}" type="slidenum">
              <a:rPr lang="fr-FR" smtClean="0"/>
              <a:t>5</a:t>
            </a:fld>
            <a:endParaRPr lang="fr-FR"/>
          </a:p>
        </p:txBody>
      </p:sp>
    </p:spTree>
    <p:extLst>
      <p:ext uri="{BB962C8B-B14F-4D97-AF65-F5344CB8AC3E}">
        <p14:creationId xmlns:p14="http://schemas.microsoft.com/office/powerpoint/2010/main" val="2614557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sng" strike="noStrike" dirty="0">
                <a:solidFill>
                  <a:srgbClr val="1155CC"/>
                </a:solidFill>
                <a:effectLst/>
                <a:latin typeface="Arial" panose="020B0604020202020204" pitchFamily="34" charset="0"/>
                <a:hlinkClick r:id="rId3"/>
              </a:rPr>
              <a:t>https://www.coe.int/fr/web/european-social-charter/article-11</a:t>
            </a:r>
            <a:endParaRPr lang="en-FR" dirty="0"/>
          </a:p>
        </p:txBody>
      </p:sp>
      <p:sp>
        <p:nvSpPr>
          <p:cNvPr id="4" name="Slide Number Placeholder 3"/>
          <p:cNvSpPr>
            <a:spLocks noGrp="1"/>
          </p:cNvSpPr>
          <p:nvPr>
            <p:ph type="sldNum" sz="quarter" idx="5"/>
          </p:nvPr>
        </p:nvSpPr>
        <p:spPr/>
        <p:txBody>
          <a:bodyPr/>
          <a:lstStyle/>
          <a:p>
            <a:fld id="{710D1D32-9E43-4FFE-9C36-FB6B21BD809B}" type="slidenum">
              <a:rPr lang="fr-FR" smtClean="0"/>
              <a:t>7</a:t>
            </a:fld>
            <a:endParaRPr lang="fr-FR"/>
          </a:p>
        </p:txBody>
      </p:sp>
    </p:spTree>
    <p:extLst>
      <p:ext uri="{BB962C8B-B14F-4D97-AF65-F5344CB8AC3E}">
        <p14:creationId xmlns:p14="http://schemas.microsoft.com/office/powerpoint/2010/main" val="822773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olidFill>
                <a:srgbClr val="0070C0"/>
              </a:solidFill>
            </a:endParaRPr>
          </a:p>
        </p:txBody>
      </p:sp>
      <p:sp>
        <p:nvSpPr>
          <p:cNvPr id="4" name="Espace réservé du numéro de diapositive 3"/>
          <p:cNvSpPr>
            <a:spLocks noGrp="1"/>
          </p:cNvSpPr>
          <p:nvPr>
            <p:ph type="sldNum" sz="quarter" idx="5"/>
          </p:nvPr>
        </p:nvSpPr>
        <p:spPr/>
        <p:txBody>
          <a:bodyPr/>
          <a:lstStyle/>
          <a:p>
            <a:fld id="{C1F45846-A30D-4E46-9A0E-35F7D7E656C7}" type="slidenum">
              <a:rPr lang="en-GB" smtClean="0"/>
              <a:t>11</a:t>
            </a:fld>
            <a:endParaRPr lang="en-GB"/>
          </a:p>
        </p:txBody>
      </p:sp>
    </p:spTree>
    <p:extLst>
      <p:ext uri="{BB962C8B-B14F-4D97-AF65-F5344CB8AC3E}">
        <p14:creationId xmlns:p14="http://schemas.microsoft.com/office/powerpoint/2010/main" val="4119261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NB: avant AME et CMU, 4 millions de français étaient à l’Aide médicale, puis on les a mis à la sécu carte vitale au lieu papier de la mairie</a:t>
            </a:r>
          </a:p>
          <a:p>
            <a:r>
              <a:rPr lang="fr-FR" dirty="0"/>
              <a:t>300 000 en dehors du système (étrangers)</a:t>
            </a:r>
          </a:p>
          <a:p>
            <a:r>
              <a:rPr lang="fr-FR" dirty="0"/>
              <a:t>Fin ACS: droit à CMUC avec participation financière pour ceux qui sont au dessus de 35% du plafond CMUC, participation? </a:t>
            </a:r>
            <a:r>
              <a:rPr lang="fr-FR" dirty="0" err="1"/>
              <a:t>Cf</a:t>
            </a:r>
            <a:r>
              <a:rPr lang="fr-FR" dirty="0"/>
              <a:t> arrêté selon âge, droits suspendus si non </a:t>
            </a:r>
            <a:r>
              <a:rPr lang="fr-FR" dirty="0" err="1"/>
              <a:t>paiment</a:t>
            </a:r>
            <a:endParaRPr lang="fr-FR" dirty="0"/>
          </a:p>
        </p:txBody>
      </p:sp>
      <p:sp>
        <p:nvSpPr>
          <p:cNvPr id="4" name="Espace réservé du numéro de diapositive 3"/>
          <p:cNvSpPr>
            <a:spLocks noGrp="1"/>
          </p:cNvSpPr>
          <p:nvPr>
            <p:ph type="sldNum" sz="quarter" idx="5"/>
          </p:nvPr>
        </p:nvSpPr>
        <p:spPr/>
        <p:txBody>
          <a:bodyPr/>
          <a:lstStyle/>
          <a:p>
            <a:fld id="{C1F45846-A30D-4E46-9A0E-35F7D7E656C7}" type="slidenum">
              <a:rPr lang="en-GB" smtClean="0"/>
              <a:t>12</a:t>
            </a:fld>
            <a:endParaRPr lang="en-GB"/>
          </a:p>
        </p:txBody>
      </p:sp>
    </p:spTree>
    <p:extLst>
      <p:ext uri="{BB962C8B-B14F-4D97-AF65-F5344CB8AC3E}">
        <p14:creationId xmlns:p14="http://schemas.microsoft.com/office/powerpoint/2010/main" val="3880402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www.lacimade.org</a:t>
            </a:r>
            <a:r>
              <a:rPr lang="en-GB" dirty="0"/>
              <a:t>/</a:t>
            </a:r>
            <a:r>
              <a:rPr lang="en-GB" dirty="0" err="1"/>
              <a:t>wp</a:t>
            </a:r>
            <a:r>
              <a:rPr lang="en-GB" dirty="0"/>
              <a:t>-content/uploads/2023/03/Decryptage-Cimade-PJL-asile-et-immigration-post-senat-201123.pdf</a:t>
            </a:r>
            <a:endParaRPr lang="en-FR" dirty="0"/>
          </a:p>
        </p:txBody>
      </p:sp>
      <p:sp>
        <p:nvSpPr>
          <p:cNvPr id="4" name="Slide Number Placeholder 3"/>
          <p:cNvSpPr>
            <a:spLocks noGrp="1"/>
          </p:cNvSpPr>
          <p:nvPr>
            <p:ph type="sldNum" sz="quarter" idx="5"/>
          </p:nvPr>
        </p:nvSpPr>
        <p:spPr/>
        <p:txBody>
          <a:bodyPr/>
          <a:lstStyle/>
          <a:p>
            <a:fld id="{710D1D32-9E43-4FFE-9C36-FB6B21BD809B}" type="slidenum">
              <a:rPr lang="fr-FR" smtClean="0"/>
              <a:t>32</a:t>
            </a:fld>
            <a:endParaRPr lang="fr-FR"/>
          </a:p>
        </p:txBody>
      </p:sp>
    </p:spTree>
    <p:extLst>
      <p:ext uri="{BB962C8B-B14F-4D97-AF65-F5344CB8AC3E}">
        <p14:creationId xmlns:p14="http://schemas.microsoft.com/office/powerpoint/2010/main" val="580264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C0A9BAE-5886-4F11-BF5F-95C0F2E3D3DC}" type="datetime1">
              <a:rPr lang="fr-FR" smtClean="0"/>
              <a:t>16/01/2024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C651FF5-2B13-4FF9-870C-67B9625AA38E}" type="slidenum">
              <a:rPr lang="fr-FR" smtClean="0"/>
              <a:t>‹N°›</a:t>
            </a:fld>
            <a:endParaRPr lang="fr-FR"/>
          </a:p>
        </p:txBody>
      </p:sp>
    </p:spTree>
    <p:extLst>
      <p:ext uri="{BB962C8B-B14F-4D97-AF65-F5344CB8AC3E}">
        <p14:creationId xmlns:p14="http://schemas.microsoft.com/office/powerpoint/2010/main" val="1339422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E7F9474-AD32-42B4-9B53-511F56E18F25}" type="datetime1">
              <a:rPr lang="fr-FR" smtClean="0"/>
              <a:t>16/01/2024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C651FF5-2B13-4FF9-870C-67B9625AA38E}" type="slidenum">
              <a:rPr lang="fr-FR" smtClean="0"/>
              <a:t>‹N°›</a:t>
            </a:fld>
            <a:endParaRPr lang="fr-FR"/>
          </a:p>
        </p:txBody>
      </p:sp>
    </p:spTree>
    <p:extLst>
      <p:ext uri="{BB962C8B-B14F-4D97-AF65-F5344CB8AC3E}">
        <p14:creationId xmlns:p14="http://schemas.microsoft.com/office/powerpoint/2010/main" val="3870769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DDAF25E-1BFE-4E79-956C-92A476004D11}" type="datetime1">
              <a:rPr lang="fr-FR" smtClean="0"/>
              <a:t>16/01/2024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C651FF5-2B13-4FF9-870C-67B9625AA38E}" type="slidenum">
              <a:rPr lang="fr-FR" smtClean="0"/>
              <a:t>‹N°›</a:t>
            </a:fld>
            <a:endParaRPr lang="fr-FR"/>
          </a:p>
        </p:txBody>
      </p:sp>
    </p:spTree>
    <p:extLst>
      <p:ext uri="{BB962C8B-B14F-4D97-AF65-F5344CB8AC3E}">
        <p14:creationId xmlns:p14="http://schemas.microsoft.com/office/powerpoint/2010/main" val="2641286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438A60E-8FFA-4509-B1E6-9EB83D9480C0}" type="datetime1">
              <a:rPr lang="fr-FR" smtClean="0"/>
              <a:t>16/01/2024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C651FF5-2B13-4FF9-870C-67B9625AA38E}" type="slidenum">
              <a:rPr lang="fr-FR" smtClean="0"/>
              <a:t>‹N°›</a:t>
            </a:fld>
            <a:endParaRPr lang="fr-FR"/>
          </a:p>
        </p:txBody>
      </p:sp>
    </p:spTree>
    <p:extLst>
      <p:ext uri="{BB962C8B-B14F-4D97-AF65-F5344CB8AC3E}">
        <p14:creationId xmlns:p14="http://schemas.microsoft.com/office/powerpoint/2010/main" val="378844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C4C2A87D-5A83-4C5F-8136-752E2652ED1E}" type="datetime1">
              <a:rPr lang="fr-FR" smtClean="0"/>
              <a:t>16/01/2024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C651FF5-2B13-4FF9-870C-67B9625AA38E}" type="slidenum">
              <a:rPr lang="fr-FR" smtClean="0"/>
              <a:t>‹N°›</a:t>
            </a:fld>
            <a:endParaRPr lang="fr-FR"/>
          </a:p>
        </p:txBody>
      </p:sp>
    </p:spTree>
    <p:extLst>
      <p:ext uri="{BB962C8B-B14F-4D97-AF65-F5344CB8AC3E}">
        <p14:creationId xmlns:p14="http://schemas.microsoft.com/office/powerpoint/2010/main" val="1674163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2A6A66D-E0E5-4A05-ACAC-B83AC737D722}" type="datetime1">
              <a:rPr lang="fr-FR" smtClean="0"/>
              <a:t>16/01/2024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C651FF5-2B13-4FF9-870C-67B9625AA38E}" type="slidenum">
              <a:rPr lang="fr-FR" smtClean="0"/>
              <a:t>‹N°›</a:t>
            </a:fld>
            <a:endParaRPr lang="fr-FR"/>
          </a:p>
        </p:txBody>
      </p:sp>
    </p:spTree>
    <p:extLst>
      <p:ext uri="{BB962C8B-B14F-4D97-AF65-F5344CB8AC3E}">
        <p14:creationId xmlns:p14="http://schemas.microsoft.com/office/powerpoint/2010/main" val="4140760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8B9EFFA-D473-45D8-814E-FB94D7A04E80}" type="datetime1">
              <a:rPr lang="fr-FR" smtClean="0"/>
              <a:t>16/01/2024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C651FF5-2B13-4FF9-870C-67B9625AA38E}" type="slidenum">
              <a:rPr lang="fr-FR" smtClean="0"/>
              <a:t>‹N°›</a:t>
            </a:fld>
            <a:endParaRPr lang="fr-FR"/>
          </a:p>
        </p:txBody>
      </p:sp>
    </p:spTree>
    <p:extLst>
      <p:ext uri="{BB962C8B-B14F-4D97-AF65-F5344CB8AC3E}">
        <p14:creationId xmlns:p14="http://schemas.microsoft.com/office/powerpoint/2010/main" val="660356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4C0407E-B823-45C4-A8FE-7392A9485F66}" type="datetime1">
              <a:rPr lang="fr-FR" smtClean="0"/>
              <a:t>16/01/2024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C651FF5-2B13-4FF9-870C-67B9625AA38E}" type="slidenum">
              <a:rPr lang="fr-FR" smtClean="0"/>
              <a:t>‹N°›</a:t>
            </a:fld>
            <a:endParaRPr lang="fr-FR"/>
          </a:p>
        </p:txBody>
      </p:sp>
    </p:spTree>
    <p:extLst>
      <p:ext uri="{BB962C8B-B14F-4D97-AF65-F5344CB8AC3E}">
        <p14:creationId xmlns:p14="http://schemas.microsoft.com/office/powerpoint/2010/main" val="1785658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085108-FB46-4806-A417-FBC0CDC8752F}" type="datetime1">
              <a:rPr lang="fr-FR" smtClean="0"/>
              <a:t>16/01/2024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C651FF5-2B13-4FF9-870C-67B9625AA38E}" type="slidenum">
              <a:rPr lang="fr-FR" smtClean="0"/>
              <a:t>‹N°›</a:t>
            </a:fld>
            <a:endParaRPr lang="fr-FR"/>
          </a:p>
        </p:txBody>
      </p:sp>
    </p:spTree>
    <p:extLst>
      <p:ext uri="{BB962C8B-B14F-4D97-AF65-F5344CB8AC3E}">
        <p14:creationId xmlns:p14="http://schemas.microsoft.com/office/powerpoint/2010/main" val="2377366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8088C6A-6024-43B3-B060-2EFDAE5421EA}" type="datetime1">
              <a:rPr lang="fr-FR" smtClean="0"/>
              <a:t>16/01/2024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C651FF5-2B13-4FF9-870C-67B9625AA38E}" type="slidenum">
              <a:rPr lang="fr-FR" smtClean="0"/>
              <a:t>‹N°›</a:t>
            </a:fld>
            <a:endParaRPr lang="fr-FR"/>
          </a:p>
        </p:txBody>
      </p:sp>
    </p:spTree>
    <p:extLst>
      <p:ext uri="{BB962C8B-B14F-4D97-AF65-F5344CB8AC3E}">
        <p14:creationId xmlns:p14="http://schemas.microsoft.com/office/powerpoint/2010/main" val="299397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110576A4-A0F5-41E2-9CCF-EB0201B3ABF5}" type="datetime1">
              <a:rPr lang="fr-FR" smtClean="0"/>
              <a:t>16/01/2024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C651FF5-2B13-4FF9-870C-67B9625AA38E}" type="slidenum">
              <a:rPr lang="fr-FR" smtClean="0"/>
              <a:t>‹N°›</a:t>
            </a:fld>
            <a:endParaRPr lang="fr-FR"/>
          </a:p>
        </p:txBody>
      </p:sp>
    </p:spTree>
    <p:extLst>
      <p:ext uri="{BB962C8B-B14F-4D97-AF65-F5344CB8AC3E}">
        <p14:creationId xmlns:p14="http://schemas.microsoft.com/office/powerpoint/2010/main" val="575415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700A00-E2BE-4CB1-B754-5D7A58C85A59}" type="datetime1">
              <a:rPr lang="fr-FR" smtClean="0"/>
              <a:t>16/01/2024</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651FF5-2B13-4FF9-870C-67B9625AA38E}" type="slidenum">
              <a:rPr lang="fr-FR" smtClean="0"/>
              <a:t>‹N°›</a:t>
            </a:fld>
            <a:endParaRPr lang="fr-FR"/>
          </a:p>
        </p:txBody>
      </p:sp>
    </p:spTree>
    <p:extLst>
      <p:ext uri="{BB962C8B-B14F-4D97-AF65-F5344CB8AC3E}">
        <p14:creationId xmlns:p14="http://schemas.microsoft.com/office/powerpoint/2010/main" val="390567881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8502B2-D650-4D77-BD51-06E9447EA01A}"/>
              </a:ext>
            </a:extLst>
          </p:cNvPr>
          <p:cNvSpPr/>
          <p:nvPr/>
        </p:nvSpPr>
        <p:spPr>
          <a:xfrm>
            <a:off x="901700" y="2709317"/>
            <a:ext cx="10244622" cy="1569660"/>
          </a:xfrm>
          <a:prstGeom prst="rect">
            <a:avLst/>
          </a:prstGeom>
        </p:spPr>
        <p:txBody>
          <a:bodyPr wrap="square">
            <a:spAutoFit/>
          </a:bodyPr>
          <a:lstStyle/>
          <a:p>
            <a:pPr algn="ctr">
              <a:spcAft>
                <a:spcPts val="0"/>
              </a:spcAft>
            </a:pPr>
            <a:r>
              <a:rPr lang="fr-FR" sz="4800" b="1" dirty="0">
                <a:solidFill>
                  <a:srgbClr val="095C79"/>
                </a:solidFill>
                <a:latin typeface="+mj-lt"/>
                <a:ea typeface="Calibri" panose="020F0502020204030204" pitchFamily="34" charset="0"/>
                <a:cs typeface="Calibri" panose="020F0502020204030204" pitchFamily="34" charset="0"/>
              </a:rPr>
              <a:t>Décryptage du volet santé du projet de loi immigration</a:t>
            </a:r>
          </a:p>
        </p:txBody>
      </p:sp>
      <p:sp>
        <p:nvSpPr>
          <p:cNvPr id="3" name="ZoneTexte 2">
            <a:extLst>
              <a:ext uri="{FF2B5EF4-FFF2-40B4-BE49-F238E27FC236}">
                <a16:creationId xmlns:a16="http://schemas.microsoft.com/office/drawing/2014/main" id="{F888674C-7819-456B-95BF-2C1D21FD08D7}"/>
              </a:ext>
            </a:extLst>
          </p:cNvPr>
          <p:cNvSpPr txBox="1"/>
          <p:nvPr/>
        </p:nvSpPr>
        <p:spPr>
          <a:xfrm>
            <a:off x="2204389" y="4346181"/>
            <a:ext cx="7459004" cy="1107996"/>
          </a:xfrm>
          <a:prstGeom prst="rect">
            <a:avLst/>
          </a:prstGeom>
          <a:noFill/>
        </p:spPr>
        <p:txBody>
          <a:bodyPr wrap="square" rtlCol="0">
            <a:spAutoFit/>
          </a:bodyPr>
          <a:lstStyle/>
          <a:p>
            <a:r>
              <a:rPr lang="fr-FR" sz="2400" dirty="0">
                <a:solidFill>
                  <a:srgbClr val="095C79"/>
                </a:solidFill>
                <a:latin typeface="+mj-lt"/>
              </a:rPr>
              <a:t>Pr Nicolas VIGNIER, MD, PhD</a:t>
            </a:r>
          </a:p>
          <a:p>
            <a:r>
              <a:rPr lang="fr-FR" sz="1400" dirty="0">
                <a:solidFill>
                  <a:srgbClr val="095C79"/>
                </a:solidFill>
                <a:latin typeface="+mj-lt"/>
              </a:rPr>
              <a:t>Groupe Migrants et populations vulnérables de la SPILF et de la SFLS</a:t>
            </a:r>
          </a:p>
          <a:p>
            <a:r>
              <a:rPr lang="fr-FR" sz="1400" dirty="0">
                <a:solidFill>
                  <a:srgbClr val="095C79"/>
                </a:solidFill>
                <a:latin typeface="+mj-lt"/>
              </a:rPr>
              <a:t>Service des maladies infectieuses et tropicales, Hôpital Avicenne &amp; Université Sorbonne Paris Nord</a:t>
            </a:r>
          </a:p>
          <a:p>
            <a:r>
              <a:rPr lang="fr-FR" sz="1400" dirty="0">
                <a:solidFill>
                  <a:srgbClr val="095C79"/>
                </a:solidFill>
                <a:latin typeface="+mj-lt"/>
              </a:rPr>
              <a:t>Institut convergences et migration</a:t>
            </a:r>
          </a:p>
        </p:txBody>
      </p:sp>
      <p:pic>
        <p:nvPicPr>
          <p:cNvPr id="8" name="Picture 2">
            <a:extLst>
              <a:ext uri="{FF2B5EF4-FFF2-40B4-BE49-F238E27FC236}">
                <a16:creationId xmlns:a16="http://schemas.microsoft.com/office/drawing/2014/main" id="{34BD5578-F3A1-6149-9015-737AC4425C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8300" y="5946781"/>
            <a:ext cx="948151" cy="10311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Image 10" descr="Capture d’écran 2017-04-05 à 11.47.59.png">
            <a:extLst>
              <a:ext uri="{FF2B5EF4-FFF2-40B4-BE49-F238E27FC236}">
                <a16:creationId xmlns:a16="http://schemas.microsoft.com/office/drawing/2014/main" id="{54C0E524-D0A9-F24B-8FC3-15D6CE5116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60813" y="5899554"/>
            <a:ext cx="855898" cy="812108"/>
          </a:xfrm>
          <a:prstGeom prst="rect">
            <a:avLst/>
          </a:prstGeom>
        </p:spPr>
      </p:pic>
      <p:pic>
        <p:nvPicPr>
          <p:cNvPr id="14" name="Image 13" descr="%25SMV-fl">
            <a:extLst>
              <a:ext uri="{FF2B5EF4-FFF2-40B4-BE49-F238E27FC236}">
                <a16:creationId xmlns:a16="http://schemas.microsoft.com/office/drawing/2014/main" id="{174860ED-1999-8647-B292-3005C1C6EB05}"/>
              </a:ext>
            </a:extLst>
          </p:cNvPr>
          <p:cNvPicPr/>
          <p:nvPr/>
        </p:nvPicPr>
        <p:blipFill>
          <a:blip r:embed="rId4"/>
          <a:srcRect/>
          <a:stretch>
            <a:fillRect/>
          </a:stretch>
        </p:blipFill>
        <p:spPr bwMode="auto">
          <a:xfrm>
            <a:off x="10007600" y="5860738"/>
            <a:ext cx="1138722" cy="1203240"/>
          </a:xfrm>
          <a:prstGeom prst="rect">
            <a:avLst/>
          </a:prstGeom>
          <a:noFill/>
          <a:ln w="9525">
            <a:noFill/>
            <a:miter lim="800000"/>
            <a:headEnd/>
            <a:tailEnd/>
          </a:ln>
        </p:spPr>
      </p:pic>
      <p:pic>
        <p:nvPicPr>
          <p:cNvPr id="5" name="Picture 4">
            <a:extLst>
              <a:ext uri="{FF2B5EF4-FFF2-40B4-BE49-F238E27FC236}">
                <a16:creationId xmlns:a16="http://schemas.microsoft.com/office/drawing/2014/main" id="{B42547B1-3D46-B62E-634A-2B57ED492B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78968"/>
            <a:ext cx="2596896" cy="917346"/>
          </a:xfrm>
          <a:prstGeom prst="rect">
            <a:avLst/>
          </a:prstGeom>
        </p:spPr>
      </p:pic>
      <p:pic>
        <p:nvPicPr>
          <p:cNvPr id="6" name="Picture 4">
            <a:extLst>
              <a:ext uri="{FF2B5EF4-FFF2-40B4-BE49-F238E27FC236}">
                <a16:creationId xmlns:a16="http://schemas.microsoft.com/office/drawing/2014/main" id="{2A875CE2-16A9-9E6B-0F87-4169904B2A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0258" y="5977236"/>
            <a:ext cx="2808312" cy="9127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LogoUSPN">
            <a:extLst>
              <a:ext uri="{FF2B5EF4-FFF2-40B4-BE49-F238E27FC236}">
                <a16:creationId xmlns:a16="http://schemas.microsoft.com/office/drawing/2014/main" id="{9555660F-6EC6-F531-A623-60DF860F85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4255" y="5861408"/>
            <a:ext cx="2186046" cy="10311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2FBE007-EB62-1CEC-7275-9412131C5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9680" y="5977235"/>
            <a:ext cx="2983131" cy="962855"/>
          </a:xfrm>
          <a:prstGeom prst="rect">
            <a:avLst/>
          </a:prstGeom>
        </p:spPr>
      </p:pic>
    </p:spTree>
    <p:extLst>
      <p:ext uri="{BB962C8B-B14F-4D97-AF65-F5344CB8AC3E}">
        <p14:creationId xmlns:p14="http://schemas.microsoft.com/office/powerpoint/2010/main" val="576541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D9754E-D86E-1158-27AE-5035AE9BAB37}"/>
              </a:ext>
            </a:extLst>
          </p:cNvPr>
          <p:cNvSpPr>
            <a:spLocks noGrp="1"/>
          </p:cNvSpPr>
          <p:nvPr>
            <p:ph type="title"/>
          </p:nvPr>
        </p:nvSpPr>
        <p:spPr/>
        <p:txBody>
          <a:bodyPr/>
          <a:lstStyle/>
          <a:p>
            <a:r>
              <a:rPr lang="en-FR" dirty="0"/>
              <a:t>Sur 4 points</a:t>
            </a:r>
          </a:p>
        </p:txBody>
      </p:sp>
      <p:sp>
        <p:nvSpPr>
          <p:cNvPr id="6" name="Content Placeholder 5">
            <a:extLst>
              <a:ext uri="{FF2B5EF4-FFF2-40B4-BE49-F238E27FC236}">
                <a16:creationId xmlns:a16="http://schemas.microsoft.com/office/drawing/2014/main" id="{B14657D5-BB19-2749-07D4-863F568B8B01}"/>
              </a:ext>
            </a:extLst>
          </p:cNvPr>
          <p:cNvSpPr>
            <a:spLocks noGrp="1"/>
          </p:cNvSpPr>
          <p:nvPr>
            <p:ph idx="1"/>
          </p:nvPr>
        </p:nvSpPr>
        <p:spPr/>
        <p:txBody>
          <a:bodyPr>
            <a:normAutofit fontScale="92500" lnSpcReduction="10000"/>
          </a:bodyPr>
          <a:lstStyle/>
          <a:p>
            <a:pPr marL="514350" indent="-514350">
              <a:buFont typeface="+mj-lt"/>
              <a:buAutoNum type="arabicPeriod"/>
            </a:pPr>
            <a:r>
              <a:rPr lang="en-FR" dirty="0"/>
              <a:t>Suppression de l’AME et son remplacement par une AMU</a:t>
            </a:r>
          </a:p>
          <a:p>
            <a:pPr marL="514350" indent="-514350">
              <a:buFont typeface="+mj-lt"/>
              <a:buAutoNum type="arabicPeriod"/>
            </a:pPr>
            <a:r>
              <a:rPr lang="en-FR" dirty="0"/>
              <a:t>Suppression du maintien de droit à l’Assurance maladie et à la Complémentaire santé solidaire pour les déboutés du droit d’asile</a:t>
            </a:r>
          </a:p>
          <a:p>
            <a:pPr marL="514350" indent="-514350">
              <a:buFont typeface="+mj-lt"/>
              <a:buAutoNum type="arabicPeriod"/>
            </a:pPr>
            <a:r>
              <a:rPr lang="en-FR" dirty="0"/>
              <a:t>Modification du cadre légal et restriction de l’accès au droit au séjour pour raison de santé</a:t>
            </a:r>
          </a:p>
          <a:p>
            <a:pPr marL="514350" indent="-514350">
              <a:buFont typeface="+mj-lt"/>
              <a:buAutoNum type="arabicPeriod"/>
            </a:pPr>
            <a:r>
              <a:rPr lang="en-FR" dirty="0"/>
              <a:t>Suppression des possibilités d’empêcher l’éloignement d’une personne malade</a:t>
            </a:r>
          </a:p>
          <a:p>
            <a:pPr marL="514350" indent="-514350">
              <a:buFont typeface="+mj-lt"/>
              <a:buAutoNum type="arabicPeriod"/>
            </a:pPr>
            <a:endParaRPr lang="en-FR" dirty="0"/>
          </a:p>
          <a:p>
            <a:pPr marL="0" indent="0">
              <a:buNone/>
            </a:pPr>
            <a:r>
              <a:rPr lang="en-FR" dirty="0"/>
              <a:t>Mais aussi, et surtout, impact du durcissement de la legislation relative à l’immigration sur les conditions de vie (et donc la santé) et les parcours de soins des personnes issues de l’immigration en France</a:t>
            </a:r>
          </a:p>
        </p:txBody>
      </p:sp>
      <p:sp>
        <p:nvSpPr>
          <p:cNvPr id="4" name="Slide Number Placeholder 3">
            <a:extLst>
              <a:ext uri="{FF2B5EF4-FFF2-40B4-BE49-F238E27FC236}">
                <a16:creationId xmlns:a16="http://schemas.microsoft.com/office/drawing/2014/main" id="{1E0F173C-8659-B153-E739-8319943D141F}"/>
              </a:ext>
            </a:extLst>
          </p:cNvPr>
          <p:cNvSpPr>
            <a:spLocks noGrp="1"/>
          </p:cNvSpPr>
          <p:nvPr>
            <p:ph type="sldNum" sz="quarter" idx="12"/>
          </p:nvPr>
        </p:nvSpPr>
        <p:spPr/>
        <p:txBody>
          <a:bodyPr/>
          <a:lstStyle/>
          <a:p>
            <a:fld id="{AC651FF5-2B13-4FF9-870C-67B9625AA38E}" type="slidenum">
              <a:rPr lang="fr-FR" smtClean="0"/>
              <a:t>10</a:t>
            </a:fld>
            <a:endParaRPr lang="fr-FR"/>
          </a:p>
        </p:txBody>
      </p:sp>
    </p:spTree>
    <p:extLst>
      <p:ext uri="{BB962C8B-B14F-4D97-AF65-F5344CB8AC3E}">
        <p14:creationId xmlns:p14="http://schemas.microsoft.com/office/powerpoint/2010/main" val="3889414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023408"/>
          </a:xfrm>
        </p:spPr>
        <p:txBody>
          <a:bodyPr/>
          <a:lstStyle/>
          <a:p>
            <a:r>
              <a:rPr lang="fr-FR" dirty="0"/>
              <a:t>Rappel: Droit à la santé</a:t>
            </a:r>
          </a:p>
        </p:txBody>
      </p:sp>
      <p:sp>
        <p:nvSpPr>
          <p:cNvPr id="3" name="Espace réservé du contenu 2"/>
          <p:cNvSpPr>
            <a:spLocks noGrp="1"/>
          </p:cNvSpPr>
          <p:nvPr>
            <p:ph sz="quarter" idx="1"/>
          </p:nvPr>
        </p:nvSpPr>
        <p:spPr>
          <a:xfrm>
            <a:off x="1066799" y="1219200"/>
            <a:ext cx="9990667" cy="5162128"/>
          </a:xfrm>
        </p:spPr>
        <p:txBody>
          <a:bodyPr>
            <a:normAutofit fontScale="92500" lnSpcReduction="20000"/>
          </a:bodyPr>
          <a:lstStyle/>
          <a:p>
            <a:r>
              <a:rPr lang="fr-FR" dirty="0"/>
              <a:t>L’accès aux services de santé constitue un </a:t>
            </a:r>
            <a:r>
              <a:rPr lang="fr-FR" dirty="0">
                <a:solidFill>
                  <a:srgbClr val="00B050"/>
                </a:solidFill>
              </a:rPr>
              <a:t>droit fondamental </a:t>
            </a:r>
            <a:r>
              <a:rPr lang="fr-FR" dirty="0"/>
              <a:t>et représente une </a:t>
            </a:r>
            <a:r>
              <a:rPr lang="fr-FR" dirty="0">
                <a:solidFill>
                  <a:srgbClr val="00B050"/>
                </a:solidFill>
              </a:rPr>
              <a:t>obligation déontologique </a:t>
            </a:r>
            <a:r>
              <a:rPr lang="fr-FR" dirty="0"/>
              <a:t>pour les soignants</a:t>
            </a:r>
          </a:p>
          <a:p>
            <a:pPr lvl="1"/>
            <a:r>
              <a:rPr lang="fr-FR" dirty="0">
                <a:solidFill>
                  <a:srgbClr val="0070C0"/>
                </a:solidFill>
              </a:rPr>
              <a:t>Déclaration universelle des droits de l’homme 1948</a:t>
            </a:r>
          </a:p>
          <a:p>
            <a:pPr lvl="2"/>
            <a:r>
              <a:rPr lang="fr-FR" i="1" dirty="0"/>
              <a:t>« droit à niveau de vie suffisant pour assurer sa santé, …, ses soins médicaux »</a:t>
            </a:r>
          </a:p>
          <a:p>
            <a:pPr lvl="1"/>
            <a:r>
              <a:rPr lang="fr-FR" dirty="0">
                <a:solidFill>
                  <a:srgbClr val="0070C0"/>
                </a:solidFill>
              </a:rPr>
              <a:t>Pacte international relatif aux droits économiques, sociaux et culturels (Europe, 1976)</a:t>
            </a:r>
          </a:p>
          <a:p>
            <a:pPr lvl="2"/>
            <a:r>
              <a:rPr lang="fr-FR" i="1" dirty="0"/>
              <a:t>« </a:t>
            </a:r>
            <a:r>
              <a:rPr lang="fr-FR" i="1" dirty="0" err="1"/>
              <a:t>everyone</a:t>
            </a:r>
            <a:r>
              <a:rPr lang="fr-FR" i="1" dirty="0"/>
              <a:t> has the right of </a:t>
            </a:r>
            <a:r>
              <a:rPr lang="fr-FR" i="1" dirty="0" err="1"/>
              <a:t>access</a:t>
            </a:r>
            <a:r>
              <a:rPr lang="fr-FR" i="1" dirty="0"/>
              <a:t> to </a:t>
            </a:r>
            <a:r>
              <a:rPr lang="fr-FR" i="1" dirty="0" err="1"/>
              <a:t>preventive</a:t>
            </a:r>
            <a:r>
              <a:rPr lang="fr-FR" i="1" dirty="0"/>
              <a:t> </a:t>
            </a:r>
            <a:r>
              <a:rPr lang="fr-FR" i="1" dirty="0" err="1"/>
              <a:t>health</a:t>
            </a:r>
            <a:r>
              <a:rPr lang="fr-FR" i="1" dirty="0"/>
              <a:t> care and the right to </a:t>
            </a:r>
            <a:r>
              <a:rPr lang="fr-FR" i="1" dirty="0" err="1"/>
              <a:t>benefit</a:t>
            </a:r>
            <a:r>
              <a:rPr lang="fr-FR" i="1" dirty="0"/>
              <a:t> </a:t>
            </a:r>
            <a:r>
              <a:rPr lang="fr-FR" i="1" dirty="0" err="1"/>
              <a:t>from</a:t>
            </a:r>
            <a:r>
              <a:rPr lang="fr-FR" i="1" dirty="0"/>
              <a:t> </a:t>
            </a:r>
            <a:r>
              <a:rPr lang="fr-FR" i="1" dirty="0" err="1"/>
              <a:t>medical</a:t>
            </a:r>
            <a:r>
              <a:rPr lang="fr-FR" i="1" dirty="0"/>
              <a:t> </a:t>
            </a:r>
            <a:r>
              <a:rPr lang="fr-FR" i="1" dirty="0" err="1"/>
              <a:t>treatment</a:t>
            </a:r>
            <a:r>
              <a:rPr lang="fr-FR" i="1" dirty="0"/>
              <a:t> </a:t>
            </a:r>
            <a:r>
              <a:rPr lang="fr-FR" i="1" dirty="0" err="1"/>
              <a:t>under</a:t>
            </a:r>
            <a:r>
              <a:rPr lang="fr-FR" i="1" dirty="0"/>
              <a:t> the conditions </a:t>
            </a:r>
            <a:r>
              <a:rPr lang="fr-FR" i="1" dirty="0" err="1"/>
              <a:t>established</a:t>
            </a:r>
            <a:r>
              <a:rPr lang="fr-FR" i="1" dirty="0"/>
              <a:t> by national </a:t>
            </a:r>
            <a:r>
              <a:rPr lang="fr-FR" i="1" dirty="0" err="1"/>
              <a:t>laws</a:t>
            </a:r>
            <a:r>
              <a:rPr lang="fr-FR" i="1" dirty="0"/>
              <a:t> and </a:t>
            </a:r>
            <a:r>
              <a:rPr lang="fr-FR" i="1" dirty="0" err="1"/>
              <a:t>pratices</a:t>
            </a:r>
            <a:r>
              <a:rPr lang="fr-FR" i="1" dirty="0"/>
              <a:t> »</a:t>
            </a:r>
          </a:p>
          <a:p>
            <a:pPr lvl="1"/>
            <a:r>
              <a:rPr lang="fr-FR" dirty="0">
                <a:solidFill>
                  <a:srgbClr val="0070C0"/>
                </a:solidFill>
              </a:rPr>
              <a:t>Charte des droits fondamentaux de l’Union européenne (2000)</a:t>
            </a:r>
          </a:p>
          <a:p>
            <a:pPr lvl="1"/>
            <a:r>
              <a:rPr lang="fr-FR" dirty="0">
                <a:solidFill>
                  <a:srgbClr val="0070C0"/>
                </a:solidFill>
              </a:rPr>
              <a:t>Préambule de la constitution française (1946)</a:t>
            </a:r>
          </a:p>
          <a:p>
            <a:pPr lvl="2"/>
            <a:r>
              <a:rPr lang="fr-FR" dirty="0"/>
              <a:t>« garantit à tous, …, la protection de la santé »</a:t>
            </a:r>
          </a:p>
          <a:p>
            <a:pPr lvl="1"/>
            <a:r>
              <a:rPr lang="fr-FR" dirty="0">
                <a:solidFill>
                  <a:srgbClr val="0070C0"/>
                </a:solidFill>
              </a:rPr>
              <a:t>Code de la santé publique en France (2002)</a:t>
            </a:r>
          </a:p>
          <a:p>
            <a:pPr lvl="2"/>
            <a:r>
              <a:rPr lang="fr-FR" dirty="0"/>
              <a:t>« droit fondamental à la protection de la santé…  garantir l’égal accès de chaque personne aux soins nécessités par son état de santé et assurer la continuité des soins »</a:t>
            </a:r>
          </a:p>
          <a:p>
            <a:r>
              <a:rPr lang="fr-FR" dirty="0"/>
              <a:t>Toutefois, des </a:t>
            </a:r>
            <a:r>
              <a:rPr lang="fr-FR" dirty="0">
                <a:solidFill>
                  <a:srgbClr val="00B050"/>
                </a:solidFill>
              </a:rPr>
              <a:t>inégalités sociales d’accès aux soins </a:t>
            </a:r>
            <a:r>
              <a:rPr lang="fr-FR" dirty="0"/>
              <a:t>perdurent en France, comme dans la plupart des pays européens, et touchent plus particulièrement </a:t>
            </a:r>
            <a:r>
              <a:rPr lang="fr-FR" dirty="0">
                <a:solidFill>
                  <a:srgbClr val="C00000"/>
                </a:solidFill>
              </a:rPr>
              <a:t>les immigrés </a:t>
            </a:r>
            <a:r>
              <a:rPr lang="fr-FR" dirty="0"/>
              <a:t>et les </a:t>
            </a:r>
            <a:r>
              <a:rPr lang="fr-FR" dirty="0">
                <a:solidFill>
                  <a:srgbClr val="C00000"/>
                </a:solidFill>
              </a:rPr>
              <a:t>migrants primo-arrivants</a:t>
            </a:r>
          </a:p>
        </p:txBody>
      </p:sp>
      <p:sp>
        <p:nvSpPr>
          <p:cNvPr id="5" name="ZoneTexte 4"/>
          <p:cNvSpPr txBox="1"/>
          <p:nvPr/>
        </p:nvSpPr>
        <p:spPr>
          <a:xfrm>
            <a:off x="7104112" y="6381328"/>
            <a:ext cx="3386564" cy="369332"/>
          </a:xfrm>
          <a:prstGeom prst="rect">
            <a:avLst/>
          </a:prstGeom>
          <a:noFill/>
        </p:spPr>
        <p:txBody>
          <a:bodyPr wrap="none" rtlCol="0">
            <a:spAutoFit/>
          </a:bodyPr>
          <a:lstStyle/>
          <a:p>
            <a:r>
              <a:rPr lang="fr-FR" dirty="0" err="1"/>
              <a:t>Wagstaff</a:t>
            </a:r>
            <a:r>
              <a:rPr lang="fr-FR" dirty="0"/>
              <a:t> and van </a:t>
            </a:r>
            <a:r>
              <a:rPr lang="fr-FR" dirty="0" err="1"/>
              <a:t>Doorslaer</a:t>
            </a:r>
            <a:r>
              <a:rPr lang="fr-FR" dirty="0"/>
              <a:t> 2000</a:t>
            </a:r>
          </a:p>
        </p:txBody>
      </p:sp>
    </p:spTree>
    <p:extLst>
      <p:ext uri="{BB962C8B-B14F-4D97-AF65-F5344CB8AC3E}">
        <p14:creationId xmlns:p14="http://schemas.microsoft.com/office/powerpoint/2010/main" val="153793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Rappel: Couvertures maladie en France</a:t>
            </a:r>
          </a:p>
        </p:txBody>
      </p:sp>
      <p:sp>
        <p:nvSpPr>
          <p:cNvPr id="4" name="Espace réservé du contenu 3"/>
          <p:cNvSpPr>
            <a:spLocks noGrp="1"/>
          </p:cNvSpPr>
          <p:nvPr>
            <p:ph sz="half" idx="2"/>
          </p:nvPr>
        </p:nvSpPr>
        <p:spPr>
          <a:xfrm>
            <a:off x="5923878" y="2501211"/>
            <a:ext cx="3127974" cy="1753840"/>
          </a:xfrm>
          <a:solidFill>
            <a:schemeClr val="accent4"/>
          </a:solidFill>
        </p:spPr>
        <p:txBody>
          <a:bodyPr>
            <a:normAutofit fontScale="92500"/>
          </a:bodyPr>
          <a:lstStyle/>
          <a:p>
            <a:pPr marL="224439" lvl="1" indent="-224439">
              <a:spcBef>
                <a:spcPts val="1964"/>
              </a:spcBef>
              <a:buClr>
                <a:schemeClr val="accent1"/>
              </a:buClr>
              <a:buSzPct val="75000"/>
              <a:buFont typeface="Wingdings" pitchFamily="2" charset="2"/>
              <a:buChar char="n"/>
            </a:pPr>
            <a:r>
              <a:rPr lang="fr-FR" sz="1767" dirty="0"/>
              <a:t>Mutuelles et assurances (complémentaire santé)</a:t>
            </a:r>
          </a:p>
          <a:p>
            <a:pPr marL="224439" lvl="1" indent="-224439">
              <a:spcBef>
                <a:spcPts val="1964"/>
              </a:spcBef>
              <a:buClr>
                <a:schemeClr val="accent1"/>
              </a:buClr>
              <a:buSzPct val="75000"/>
              <a:buFont typeface="Wingdings" pitchFamily="2" charset="2"/>
              <a:buChar char="n"/>
            </a:pPr>
            <a:r>
              <a:rPr lang="fr-FR" sz="1767" dirty="0"/>
              <a:t>Complémentaire Santé Solidaire (CSS) = CMU-C </a:t>
            </a:r>
            <a:r>
              <a:rPr lang="fr-FR" sz="1100" dirty="0"/>
              <a:t>(5,3 M) </a:t>
            </a:r>
            <a:r>
              <a:rPr lang="fr-FR" sz="1767" dirty="0"/>
              <a:t>+ ACS </a:t>
            </a:r>
            <a:r>
              <a:rPr lang="fr-FR" sz="1100" dirty="0"/>
              <a:t>(1,2 M)</a:t>
            </a:r>
          </a:p>
          <a:p>
            <a:pPr marL="224439" lvl="1" indent="-224439">
              <a:spcBef>
                <a:spcPts val="1964"/>
              </a:spcBef>
              <a:buClr>
                <a:schemeClr val="accent1"/>
              </a:buClr>
              <a:buSzPct val="75000"/>
              <a:buFont typeface="Wingdings" pitchFamily="2" charset="2"/>
              <a:buChar char="n"/>
            </a:pPr>
            <a:r>
              <a:rPr lang="fr-FR" sz="1767" dirty="0"/>
              <a:t>Sans (5%)</a:t>
            </a:r>
          </a:p>
          <a:p>
            <a:pPr marL="0" lvl="1" indent="0">
              <a:spcBef>
                <a:spcPts val="1964"/>
              </a:spcBef>
              <a:buClr>
                <a:schemeClr val="accent1"/>
              </a:buClr>
              <a:buSzPct val="75000"/>
              <a:buNone/>
            </a:pPr>
            <a:endParaRPr lang="fr-FR" sz="1767" dirty="0"/>
          </a:p>
        </p:txBody>
      </p:sp>
      <p:sp>
        <p:nvSpPr>
          <p:cNvPr id="5" name="Espace réservé du contenu 3"/>
          <p:cNvSpPr txBox="1">
            <a:spLocks/>
          </p:cNvSpPr>
          <p:nvPr/>
        </p:nvSpPr>
        <p:spPr>
          <a:xfrm>
            <a:off x="2022518" y="2501211"/>
            <a:ext cx="3657600" cy="1753840"/>
          </a:xfrm>
          <a:prstGeom prst="rect">
            <a:avLst/>
          </a:prstGeom>
          <a:solidFill>
            <a:schemeClr val="tx2">
              <a:lumMod val="25000"/>
              <a:lumOff val="75000"/>
            </a:schemeClr>
          </a:solidFill>
        </p:spPr>
        <p:txBody>
          <a:bodyPr vert="horz" lIns="89772" tIns="44886" rIns="89772" bIns="44886"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marL="224439" lvl="1">
              <a:spcBef>
                <a:spcPts val="1964"/>
              </a:spcBef>
              <a:buClr>
                <a:schemeClr val="accent1"/>
              </a:buClr>
            </a:pPr>
            <a:r>
              <a:rPr lang="fr-FR" sz="1767" dirty="0">
                <a:solidFill>
                  <a:schemeClr val="tx1"/>
                </a:solidFill>
              </a:rPr>
              <a:t>Assurance Maladie</a:t>
            </a:r>
            <a:r>
              <a:rPr lang="fr-FR" sz="982" dirty="0">
                <a:solidFill>
                  <a:schemeClr val="tx1"/>
                </a:solidFill>
              </a:rPr>
              <a:t> = Puma (</a:t>
            </a:r>
            <a:r>
              <a:rPr lang="fr-FR" sz="982" dirty="0" err="1">
                <a:solidFill>
                  <a:schemeClr val="tx1"/>
                </a:solidFill>
              </a:rPr>
              <a:t>Cnamts</a:t>
            </a:r>
            <a:r>
              <a:rPr lang="fr-FR" sz="982" dirty="0">
                <a:solidFill>
                  <a:schemeClr val="tx1"/>
                </a:solidFill>
              </a:rPr>
              <a:t> 57 millions, MSA 4 millions)</a:t>
            </a:r>
          </a:p>
          <a:p>
            <a:pPr marL="224439" lvl="1">
              <a:spcBef>
                <a:spcPts val="1964"/>
              </a:spcBef>
              <a:buClr>
                <a:schemeClr val="accent1"/>
              </a:buClr>
            </a:pPr>
            <a:r>
              <a:rPr lang="fr-FR" sz="982" dirty="0">
                <a:solidFill>
                  <a:schemeClr val="tx1"/>
                </a:solidFill>
              </a:rPr>
              <a:t>(CMU) incluse dans l’Assurance maladie dans le cadre de la réforme Puma (N= 2,4 M en 2015)</a:t>
            </a:r>
          </a:p>
          <a:p>
            <a:pPr marL="0" lvl="1" indent="0">
              <a:spcBef>
                <a:spcPts val="1964"/>
              </a:spcBef>
              <a:buClr>
                <a:schemeClr val="accent1"/>
              </a:buClr>
              <a:buNone/>
            </a:pPr>
            <a:endParaRPr lang="fr-FR" sz="1767" dirty="0">
              <a:solidFill>
                <a:schemeClr val="tx1"/>
              </a:solidFill>
            </a:endParaRPr>
          </a:p>
        </p:txBody>
      </p:sp>
      <p:sp>
        <p:nvSpPr>
          <p:cNvPr id="6" name="Espace réservé du contenu 3"/>
          <p:cNvSpPr txBox="1">
            <a:spLocks/>
          </p:cNvSpPr>
          <p:nvPr/>
        </p:nvSpPr>
        <p:spPr>
          <a:xfrm>
            <a:off x="2018940" y="4797153"/>
            <a:ext cx="7029378" cy="1174605"/>
          </a:xfrm>
          <a:prstGeom prst="rect">
            <a:avLst/>
          </a:prstGeom>
          <a:solidFill>
            <a:schemeClr val="accent6">
              <a:lumMod val="20000"/>
              <a:lumOff val="80000"/>
            </a:schemeClr>
          </a:solidFill>
        </p:spPr>
        <p:txBody>
          <a:bodyPr vert="horz" lIns="89772" tIns="44886" rIns="89772" bIns="44886"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marL="0" lvl="1" indent="0">
              <a:spcBef>
                <a:spcPts val="785"/>
              </a:spcBef>
              <a:buClr>
                <a:schemeClr val="accent1"/>
              </a:buClr>
              <a:buNone/>
            </a:pPr>
            <a:r>
              <a:rPr lang="fr-FR" sz="1178" kern="600" dirty="0"/>
              <a:t>En l’absence de couverture maladie base et/ou complémentaire, recours aux soins possibles via:</a:t>
            </a:r>
          </a:p>
          <a:p>
            <a:pPr marL="224439" lvl="1">
              <a:spcBef>
                <a:spcPts val="785"/>
              </a:spcBef>
              <a:buClr>
                <a:schemeClr val="accent1"/>
              </a:buClr>
            </a:pPr>
            <a:r>
              <a:rPr lang="fr-FR" sz="1178" kern="600" dirty="0"/>
              <a:t>Dispositif Soins urgents et vitaux (DSUV)</a:t>
            </a:r>
          </a:p>
          <a:p>
            <a:pPr marL="224439" lvl="1">
              <a:spcBef>
                <a:spcPts val="785"/>
              </a:spcBef>
              <a:buClr>
                <a:schemeClr val="accent1"/>
              </a:buClr>
            </a:pPr>
            <a:r>
              <a:rPr lang="fr-FR" sz="1178" kern="600" dirty="0"/>
              <a:t>Permanence d’accès aux soins de santé (PASS) et consultations associatives</a:t>
            </a:r>
          </a:p>
          <a:p>
            <a:pPr marL="224439" lvl="1">
              <a:spcBef>
                <a:spcPts val="785"/>
              </a:spcBef>
              <a:buClr>
                <a:schemeClr val="accent1"/>
              </a:buClr>
            </a:pPr>
            <a:r>
              <a:rPr lang="fr-FR" sz="1178" kern="600" dirty="0"/>
              <a:t>Autofinancement</a:t>
            </a:r>
          </a:p>
        </p:txBody>
      </p:sp>
      <p:sp>
        <p:nvSpPr>
          <p:cNvPr id="8" name="Espace réservé du contenu 3"/>
          <p:cNvSpPr txBox="1">
            <a:spLocks/>
          </p:cNvSpPr>
          <p:nvPr/>
        </p:nvSpPr>
        <p:spPr>
          <a:xfrm>
            <a:off x="2022518" y="2038006"/>
            <a:ext cx="3657600" cy="383111"/>
          </a:xfrm>
          <a:prstGeom prst="rect">
            <a:avLst/>
          </a:prstGeom>
          <a:solidFill>
            <a:schemeClr val="tx2">
              <a:lumMod val="25000"/>
              <a:lumOff val="75000"/>
            </a:schemeClr>
          </a:solidFill>
        </p:spPr>
        <p:txBody>
          <a:bodyPr vert="horz" lIns="89772" tIns="44886" rIns="89772" bIns="44886"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marL="0" lvl="1" indent="0">
              <a:spcBef>
                <a:spcPts val="1964"/>
              </a:spcBef>
              <a:buClr>
                <a:schemeClr val="accent1"/>
              </a:buClr>
              <a:buNone/>
            </a:pPr>
            <a:r>
              <a:rPr lang="fr-FR" sz="1767" dirty="0">
                <a:solidFill>
                  <a:schemeClr val="tx1"/>
                </a:solidFill>
              </a:rPr>
              <a:t>Couverture maladie base</a:t>
            </a:r>
          </a:p>
        </p:txBody>
      </p:sp>
      <p:sp>
        <p:nvSpPr>
          <p:cNvPr id="9" name="Espace réservé du contenu 3"/>
          <p:cNvSpPr txBox="1">
            <a:spLocks/>
          </p:cNvSpPr>
          <p:nvPr/>
        </p:nvSpPr>
        <p:spPr>
          <a:xfrm>
            <a:off x="5923878" y="2038006"/>
            <a:ext cx="3127974" cy="383111"/>
          </a:xfrm>
          <a:prstGeom prst="rect">
            <a:avLst/>
          </a:prstGeom>
          <a:solidFill>
            <a:schemeClr val="accent4"/>
          </a:solidFill>
        </p:spPr>
        <p:txBody>
          <a:bodyPr vert="horz" lIns="89772" tIns="44886" rIns="89772" bIns="44886" rtlCol="0">
            <a:normAutofit fontScale="85000" lnSpcReduction="10000"/>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marL="0" lvl="1" indent="0">
              <a:spcBef>
                <a:spcPts val="1964"/>
              </a:spcBef>
              <a:buClr>
                <a:schemeClr val="accent1"/>
              </a:buClr>
              <a:buNone/>
            </a:pPr>
            <a:r>
              <a:rPr lang="fr-FR" sz="1767" dirty="0">
                <a:solidFill>
                  <a:schemeClr val="tx1"/>
                </a:solidFill>
              </a:rPr>
              <a:t>Couverture maladie complémentaire</a:t>
            </a:r>
          </a:p>
        </p:txBody>
      </p:sp>
      <p:sp>
        <p:nvSpPr>
          <p:cNvPr id="16" name="Espace réservé du contenu 3"/>
          <p:cNvSpPr txBox="1">
            <a:spLocks/>
          </p:cNvSpPr>
          <p:nvPr/>
        </p:nvSpPr>
        <p:spPr>
          <a:xfrm>
            <a:off x="2018984" y="4385728"/>
            <a:ext cx="7029334" cy="280749"/>
          </a:xfrm>
          <a:prstGeom prst="rect">
            <a:avLst/>
          </a:prstGeom>
          <a:gradFill flip="none" rotWithShape="1">
            <a:gsLst>
              <a:gs pos="30000">
                <a:schemeClr val="accent1">
                  <a:lumMod val="20000"/>
                  <a:lumOff val="80000"/>
                </a:schemeClr>
              </a:gs>
              <a:gs pos="95000">
                <a:schemeClr val="accent4">
                  <a:lumMod val="60000"/>
                  <a:lumOff val="40000"/>
                </a:schemeClr>
              </a:gs>
            </a:gsLst>
            <a:lin ang="0" scaled="1"/>
            <a:tileRect/>
          </a:gradFill>
        </p:spPr>
        <p:txBody>
          <a:bodyPr vert="horz" lIns="89772" tIns="44886" rIns="89772" bIns="44886" rtlCol="0">
            <a:normAutofit fontScale="85000" lnSpcReduction="20000"/>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marL="280549" lvl="1" indent="-280549">
              <a:spcBef>
                <a:spcPts val="1964"/>
              </a:spcBef>
              <a:buClr>
                <a:schemeClr val="accent1"/>
              </a:buClr>
            </a:pPr>
            <a:r>
              <a:rPr lang="fr-FR" sz="1767" dirty="0">
                <a:solidFill>
                  <a:schemeClr val="tx1"/>
                </a:solidFill>
              </a:rPr>
              <a:t>Aide médicale d’état (AME) (N= 0,4 M)</a:t>
            </a:r>
          </a:p>
        </p:txBody>
      </p:sp>
      <p:sp>
        <p:nvSpPr>
          <p:cNvPr id="10" name="Espace réservé du contenu 3">
            <a:extLst>
              <a:ext uri="{FF2B5EF4-FFF2-40B4-BE49-F238E27FC236}">
                <a16:creationId xmlns:a16="http://schemas.microsoft.com/office/drawing/2014/main" id="{3C2C6C63-C3DB-1944-8348-558B86660C02}"/>
              </a:ext>
            </a:extLst>
          </p:cNvPr>
          <p:cNvSpPr txBox="1">
            <a:spLocks/>
          </p:cNvSpPr>
          <p:nvPr/>
        </p:nvSpPr>
        <p:spPr>
          <a:xfrm>
            <a:off x="2018984" y="3660654"/>
            <a:ext cx="7029334" cy="280749"/>
          </a:xfrm>
          <a:prstGeom prst="rect">
            <a:avLst/>
          </a:prstGeom>
          <a:gradFill flip="none" rotWithShape="1">
            <a:gsLst>
              <a:gs pos="30000">
                <a:schemeClr val="accent1">
                  <a:lumMod val="20000"/>
                  <a:lumOff val="80000"/>
                </a:schemeClr>
              </a:gs>
              <a:gs pos="95000">
                <a:schemeClr val="accent4">
                  <a:lumMod val="60000"/>
                  <a:lumOff val="40000"/>
                </a:schemeClr>
              </a:gs>
            </a:gsLst>
            <a:lin ang="0" scaled="1"/>
            <a:tileRect/>
          </a:gradFill>
        </p:spPr>
        <p:txBody>
          <a:bodyPr vert="horz" lIns="89772" tIns="44886" rIns="89772" bIns="44886" rtlCol="0">
            <a:normAutofit fontScale="85000" lnSpcReduction="20000"/>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marL="280549" lvl="1" indent="-280549">
              <a:spcBef>
                <a:spcPts val="1964"/>
              </a:spcBef>
              <a:buClr>
                <a:schemeClr val="accent1"/>
              </a:buClr>
            </a:pPr>
            <a:r>
              <a:rPr lang="fr-FR" sz="1767" dirty="0">
                <a:solidFill>
                  <a:schemeClr val="tx1"/>
                </a:solidFill>
              </a:rPr>
              <a:t>Affections longue durée (ALD) </a:t>
            </a:r>
            <a:r>
              <a:rPr lang="fr-FR" sz="900" dirty="0">
                <a:solidFill>
                  <a:schemeClr val="tx1"/>
                </a:solidFill>
              </a:rPr>
              <a:t>(N= 10 M, 59% des dépenses)</a:t>
            </a:r>
          </a:p>
        </p:txBody>
      </p:sp>
    </p:spTree>
    <p:extLst>
      <p:ext uri="{BB962C8B-B14F-4D97-AF65-F5344CB8AC3E}">
        <p14:creationId xmlns:p14="http://schemas.microsoft.com/office/powerpoint/2010/main" val="225073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810B1-D812-265D-629F-2AC416B46137}"/>
              </a:ext>
            </a:extLst>
          </p:cNvPr>
          <p:cNvSpPr>
            <a:spLocks noGrp="1"/>
          </p:cNvSpPr>
          <p:nvPr>
            <p:ph type="title"/>
          </p:nvPr>
        </p:nvSpPr>
        <p:spPr/>
        <p:txBody>
          <a:bodyPr/>
          <a:lstStyle/>
          <a:p>
            <a:r>
              <a:rPr lang="en-FR" dirty="0"/>
              <a:t>1. Réduction de l’AME en AMU</a:t>
            </a:r>
          </a:p>
        </p:txBody>
      </p:sp>
      <p:sp>
        <p:nvSpPr>
          <p:cNvPr id="3" name="Content Placeholder 2">
            <a:extLst>
              <a:ext uri="{FF2B5EF4-FFF2-40B4-BE49-F238E27FC236}">
                <a16:creationId xmlns:a16="http://schemas.microsoft.com/office/drawing/2014/main" id="{028C3DE4-6279-C358-74F3-0307BAD52B30}"/>
              </a:ext>
            </a:extLst>
          </p:cNvPr>
          <p:cNvSpPr>
            <a:spLocks noGrp="1"/>
          </p:cNvSpPr>
          <p:nvPr>
            <p:ph idx="1"/>
          </p:nvPr>
        </p:nvSpPr>
        <p:spPr/>
        <p:txBody>
          <a:bodyPr>
            <a:normAutofit fontScale="70000" lnSpcReduction="20000"/>
          </a:bodyPr>
          <a:lstStyle/>
          <a:p>
            <a:r>
              <a:rPr lang="fr-FR" dirty="0"/>
              <a:t>Amendement voté par le Sénat:</a:t>
            </a:r>
          </a:p>
          <a:p>
            <a:r>
              <a:rPr lang="fr-FR" dirty="0"/>
              <a:t>Tout étranger résidant en France sans remplir la condition de régularité mentionnée à l'article L. 160-1 du code de la sécurité sociale et dont les ressources ne dépassent pas </a:t>
            </a:r>
            <a:r>
              <a:rPr lang="fr-FR" dirty="0">
                <a:highlight>
                  <a:srgbClr val="FFFF00"/>
                </a:highlight>
              </a:rPr>
              <a:t>le plafond </a:t>
            </a:r>
            <a:r>
              <a:rPr lang="fr-FR" dirty="0"/>
              <a:t>mentionné au 1° de l'article L. 861-1 du même code a droit, pour lui-même et les personnes à sa charge, à l'</a:t>
            </a:r>
            <a:r>
              <a:rPr lang="fr-FR" dirty="0">
                <a:highlight>
                  <a:srgbClr val="FFFF00"/>
                </a:highlight>
              </a:rPr>
              <a:t>aide médicale d'urgence</a:t>
            </a:r>
            <a:r>
              <a:rPr lang="fr-FR" dirty="0"/>
              <a:t>, sous réserve, s'il est majeur, de s'être acquitté, à son propre titre et au titre des personnes majeures à sa charge, d'un </a:t>
            </a:r>
            <a:r>
              <a:rPr lang="fr-FR" dirty="0">
                <a:highlight>
                  <a:srgbClr val="FFFF00"/>
                </a:highlight>
              </a:rPr>
              <a:t>droit annuel </a:t>
            </a:r>
            <a:r>
              <a:rPr lang="fr-FR" dirty="0"/>
              <a:t>dont le montant est fixé par décret.</a:t>
            </a:r>
          </a:p>
          <a:p>
            <a:pPr algn="just"/>
            <a:r>
              <a:rPr lang="fr-FR" dirty="0">
                <a:effectLst/>
              </a:rPr>
              <a:t>La prise en charge, assortie de la dispense d'avance des frais, concerne :</a:t>
            </a:r>
          </a:p>
          <a:p>
            <a:pPr marL="0" indent="0" algn="just">
              <a:buNone/>
            </a:pPr>
            <a:r>
              <a:rPr lang="fr-FR" dirty="0">
                <a:effectLst/>
              </a:rPr>
              <a:t>« 1° La prophylaxie et le traitement des </a:t>
            </a:r>
            <a:r>
              <a:rPr lang="fr-FR" dirty="0">
                <a:effectLst/>
                <a:highlight>
                  <a:srgbClr val="FFFF00"/>
                </a:highlight>
              </a:rPr>
              <a:t>maladies graves </a:t>
            </a:r>
            <a:r>
              <a:rPr lang="fr-FR" dirty="0">
                <a:effectLst/>
              </a:rPr>
              <a:t>et des </a:t>
            </a:r>
            <a:r>
              <a:rPr lang="fr-FR" dirty="0">
                <a:effectLst/>
                <a:highlight>
                  <a:srgbClr val="FFFF00"/>
                </a:highlight>
              </a:rPr>
              <a:t>douleurs aiguës </a:t>
            </a:r>
            <a:r>
              <a:rPr lang="fr-FR" dirty="0">
                <a:effectLst/>
              </a:rPr>
              <a:t>;</a:t>
            </a:r>
          </a:p>
          <a:p>
            <a:pPr marL="0" indent="0" algn="just">
              <a:buNone/>
            </a:pPr>
            <a:r>
              <a:rPr lang="fr-FR" dirty="0">
                <a:effectLst/>
              </a:rPr>
              <a:t>« 2° Les soins liés à la</a:t>
            </a:r>
            <a:r>
              <a:rPr lang="fr-FR" dirty="0">
                <a:effectLst/>
                <a:highlight>
                  <a:srgbClr val="FFFF00"/>
                </a:highlight>
              </a:rPr>
              <a:t> grossesse </a:t>
            </a:r>
            <a:r>
              <a:rPr lang="fr-FR" dirty="0">
                <a:effectLst/>
              </a:rPr>
              <a:t>et ses suites ;</a:t>
            </a:r>
          </a:p>
          <a:p>
            <a:pPr marL="0" indent="0" algn="just">
              <a:buNone/>
            </a:pPr>
            <a:r>
              <a:rPr lang="fr-FR" dirty="0">
                <a:effectLst/>
              </a:rPr>
              <a:t>« 3° Les </a:t>
            </a:r>
            <a:r>
              <a:rPr lang="fr-FR" dirty="0">
                <a:effectLst/>
                <a:highlight>
                  <a:srgbClr val="FFFF00"/>
                </a:highlight>
              </a:rPr>
              <a:t>vaccinations réglementaires </a:t>
            </a:r>
            <a:r>
              <a:rPr lang="fr-FR" dirty="0">
                <a:effectLst/>
              </a:rPr>
              <a:t>;</a:t>
            </a:r>
          </a:p>
          <a:p>
            <a:pPr marL="0" indent="0" algn="just">
              <a:buNone/>
            </a:pPr>
            <a:r>
              <a:rPr lang="fr-FR" dirty="0">
                <a:effectLst/>
              </a:rPr>
              <a:t>« 4° Les </a:t>
            </a:r>
            <a:r>
              <a:rPr lang="fr-FR" dirty="0">
                <a:effectLst/>
                <a:highlight>
                  <a:srgbClr val="FFFF00"/>
                </a:highlight>
              </a:rPr>
              <a:t>examens de médecine préventive</a:t>
            </a:r>
            <a:r>
              <a:rPr lang="fr-FR" dirty="0">
                <a:effectLst/>
              </a:rPr>
              <a:t>.</a:t>
            </a:r>
          </a:p>
          <a:p>
            <a:pPr algn="just"/>
            <a:r>
              <a:rPr lang="fr-FR" dirty="0"/>
              <a:t>Les prestations prises en charge par l'aide médicale d'urgence peuvent être recouvrées auprès des personnes tenues à l'obligation alimentaire à l'égard des bénéficiaires de cette aide.</a:t>
            </a:r>
            <a:endParaRPr lang="fr-FR" dirty="0">
              <a:effectLst/>
            </a:endParaRPr>
          </a:p>
          <a:p>
            <a:endParaRPr lang="fr-FR" dirty="0"/>
          </a:p>
        </p:txBody>
      </p:sp>
      <p:sp>
        <p:nvSpPr>
          <p:cNvPr id="4" name="Slide Number Placeholder 3">
            <a:extLst>
              <a:ext uri="{FF2B5EF4-FFF2-40B4-BE49-F238E27FC236}">
                <a16:creationId xmlns:a16="http://schemas.microsoft.com/office/drawing/2014/main" id="{50BD1E1D-B8A4-7416-C2F7-C5DF9A86E1D4}"/>
              </a:ext>
            </a:extLst>
          </p:cNvPr>
          <p:cNvSpPr>
            <a:spLocks noGrp="1"/>
          </p:cNvSpPr>
          <p:nvPr>
            <p:ph type="sldNum" sz="quarter" idx="12"/>
          </p:nvPr>
        </p:nvSpPr>
        <p:spPr/>
        <p:txBody>
          <a:bodyPr/>
          <a:lstStyle/>
          <a:p>
            <a:fld id="{AC651FF5-2B13-4FF9-870C-67B9625AA38E}" type="slidenum">
              <a:rPr lang="fr-FR" smtClean="0"/>
              <a:t>13</a:t>
            </a:fld>
            <a:endParaRPr lang="fr-FR"/>
          </a:p>
        </p:txBody>
      </p:sp>
    </p:spTree>
    <p:extLst>
      <p:ext uri="{BB962C8B-B14F-4D97-AF65-F5344CB8AC3E}">
        <p14:creationId xmlns:p14="http://schemas.microsoft.com/office/powerpoint/2010/main" val="3096814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E50D5-CF28-70BF-9C89-53577AFD2B0A}"/>
              </a:ext>
            </a:extLst>
          </p:cNvPr>
          <p:cNvSpPr>
            <a:spLocks noGrp="1"/>
          </p:cNvSpPr>
          <p:nvPr>
            <p:ph type="title"/>
          </p:nvPr>
        </p:nvSpPr>
        <p:spPr/>
        <p:txBody>
          <a:bodyPr/>
          <a:lstStyle/>
          <a:p>
            <a:r>
              <a:rPr lang="en-FR" dirty="0"/>
              <a:t>1. Réduction de l’AME en AMU</a:t>
            </a:r>
          </a:p>
        </p:txBody>
      </p:sp>
      <p:sp>
        <p:nvSpPr>
          <p:cNvPr id="3" name="Content Placeholder 2">
            <a:extLst>
              <a:ext uri="{FF2B5EF4-FFF2-40B4-BE49-F238E27FC236}">
                <a16:creationId xmlns:a16="http://schemas.microsoft.com/office/drawing/2014/main" id="{39B4A377-EC58-2A4D-5035-DE2CF5BF94E2}"/>
              </a:ext>
            </a:extLst>
          </p:cNvPr>
          <p:cNvSpPr>
            <a:spLocks noGrp="1"/>
          </p:cNvSpPr>
          <p:nvPr>
            <p:ph idx="1"/>
          </p:nvPr>
        </p:nvSpPr>
        <p:spPr/>
        <p:txBody>
          <a:bodyPr>
            <a:normAutofit/>
          </a:bodyPr>
          <a:lstStyle/>
          <a:p>
            <a:r>
              <a:rPr lang="en-FR" dirty="0"/>
              <a:t>AME = résultat de notre histoire</a:t>
            </a:r>
          </a:p>
          <a:p>
            <a:pPr lvl="1"/>
            <a:r>
              <a:rPr lang="en-FR" dirty="0"/>
              <a:t>Création de la Sécurité sociale/Assurance maladie (CNR)</a:t>
            </a:r>
          </a:p>
          <a:p>
            <a:pPr lvl="1"/>
            <a:r>
              <a:rPr lang="en-FR" dirty="0"/>
              <a:t>Exclusion des travailleurs sans papiers de l’Am (réforme Pasqua): Aide Médicale</a:t>
            </a:r>
          </a:p>
          <a:p>
            <a:pPr lvl="1"/>
            <a:r>
              <a:rPr lang="en-FR" dirty="0"/>
              <a:t>Loi du 17/07/1999: création de la CMU, maintien de l’exclusion des sans papiers et création d’une aide sociale dédiée l’Aide Médicale de l’Etat (gestion déléguée à l’Assurance maladie)</a:t>
            </a:r>
          </a:p>
        </p:txBody>
      </p:sp>
      <p:sp>
        <p:nvSpPr>
          <p:cNvPr id="4" name="Slide Number Placeholder 3">
            <a:extLst>
              <a:ext uri="{FF2B5EF4-FFF2-40B4-BE49-F238E27FC236}">
                <a16:creationId xmlns:a16="http://schemas.microsoft.com/office/drawing/2014/main" id="{19C7C40F-A81C-1C26-BAB4-4C1CDF7B0756}"/>
              </a:ext>
            </a:extLst>
          </p:cNvPr>
          <p:cNvSpPr>
            <a:spLocks noGrp="1"/>
          </p:cNvSpPr>
          <p:nvPr>
            <p:ph type="sldNum" sz="quarter" idx="12"/>
          </p:nvPr>
        </p:nvSpPr>
        <p:spPr/>
        <p:txBody>
          <a:bodyPr/>
          <a:lstStyle/>
          <a:p>
            <a:fld id="{AC651FF5-2B13-4FF9-870C-67B9625AA38E}" type="slidenum">
              <a:rPr lang="fr-FR" smtClean="0"/>
              <a:t>14</a:t>
            </a:fld>
            <a:endParaRPr lang="fr-FR"/>
          </a:p>
        </p:txBody>
      </p:sp>
    </p:spTree>
    <p:extLst>
      <p:ext uri="{BB962C8B-B14F-4D97-AF65-F5344CB8AC3E}">
        <p14:creationId xmlns:p14="http://schemas.microsoft.com/office/powerpoint/2010/main" val="2581370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E50D5-CF28-70BF-9C89-53577AFD2B0A}"/>
              </a:ext>
            </a:extLst>
          </p:cNvPr>
          <p:cNvSpPr>
            <a:spLocks noGrp="1"/>
          </p:cNvSpPr>
          <p:nvPr>
            <p:ph type="title"/>
          </p:nvPr>
        </p:nvSpPr>
        <p:spPr/>
        <p:txBody>
          <a:bodyPr/>
          <a:lstStyle/>
          <a:p>
            <a:r>
              <a:rPr lang="en-FR" dirty="0"/>
              <a:t>1. Réduction de l’AME en AMU</a:t>
            </a:r>
          </a:p>
        </p:txBody>
      </p:sp>
      <p:sp>
        <p:nvSpPr>
          <p:cNvPr id="3" name="Content Placeholder 2">
            <a:extLst>
              <a:ext uri="{FF2B5EF4-FFF2-40B4-BE49-F238E27FC236}">
                <a16:creationId xmlns:a16="http://schemas.microsoft.com/office/drawing/2014/main" id="{39B4A377-EC58-2A4D-5035-DE2CF5BF94E2}"/>
              </a:ext>
            </a:extLst>
          </p:cNvPr>
          <p:cNvSpPr>
            <a:spLocks noGrp="1"/>
          </p:cNvSpPr>
          <p:nvPr>
            <p:ph idx="1"/>
          </p:nvPr>
        </p:nvSpPr>
        <p:spPr/>
        <p:txBody>
          <a:bodyPr>
            <a:normAutofit/>
          </a:bodyPr>
          <a:lstStyle/>
          <a:p>
            <a:r>
              <a:rPr lang="en-FR" dirty="0"/>
              <a:t>Une attaque qui n’est pas nouvelle: </a:t>
            </a:r>
          </a:p>
          <a:p>
            <a:pPr lvl="1"/>
            <a:r>
              <a:rPr lang="en-FR" dirty="0"/>
              <a:t>l’AME fait l’objet de discussions presque chaque année à l’occasion des discussions autour du PLFSS</a:t>
            </a:r>
          </a:p>
          <a:p>
            <a:r>
              <a:rPr lang="en-FR" dirty="0"/>
              <a:t>L’AME a été sauvegardée à chaque fois</a:t>
            </a:r>
          </a:p>
          <a:p>
            <a:pPr lvl="1"/>
            <a:r>
              <a:rPr lang="en-GB" dirty="0"/>
              <a:t>M</a:t>
            </a:r>
            <a:r>
              <a:rPr lang="en-FR" dirty="0"/>
              <a:t>ais amputée lors de chaque attaque</a:t>
            </a:r>
          </a:p>
          <a:p>
            <a:pPr lvl="2"/>
            <a:r>
              <a:rPr lang="en-FR" dirty="0"/>
              <a:t>Droit d’entrée de 30 euros (secondairement retirée)</a:t>
            </a:r>
          </a:p>
          <a:p>
            <a:pPr lvl="2"/>
            <a:r>
              <a:rPr lang="en-FR" dirty="0"/>
              <a:t>Délai de carence de 3 mois</a:t>
            </a:r>
          </a:p>
          <a:p>
            <a:pPr lvl="2"/>
            <a:r>
              <a:rPr lang="en-FR" dirty="0"/>
              <a:t>Délai d’irrégualité du séjour de 3 mois au cours des 12 derniers mois</a:t>
            </a:r>
          </a:p>
          <a:p>
            <a:pPr lvl="2"/>
            <a:r>
              <a:rPr lang="en-FR" dirty="0"/>
              <a:t>Réduction du panier de soins (médicaments 15%, PMA, optique, dentaire, cures thermales)</a:t>
            </a:r>
          </a:p>
          <a:p>
            <a:pPr lvl="2"/>
            <a:r>
              <a:rPr lang="en-FR" dirty="0"/>
              <a:t>Plafond de ressource 810 euros pour une personne seule (idem CSS)</a:t>
            </a:r>
          </a:p>
        </p:txBody>
      </p:sp>
      <p:sp>
        <p:nvSpPr>
          <p:cNvPr id="4" name="Slide Number Placeholder 3">
            <a:extLst>
              <a:ext uri="{FF2B5EF4-FFF2-40B4-BE49-F238E27FC236}">
                <a16:creationId xmlns:a16="http://schemas.microsoft.com/office/drawing/2014/main" id="{19C7C40F-A81C-1C26-BAB4-4C1CDF7B0756}"/>
              </a:ext>
            </a:extLst>
          </p:cNvPr>
          <p:cNvSpPr>
            <a:spLocks noGrp="1"/>
          </p:cNvSpPr>
          <p:nvPr>
            <p:ph type="sldNum" sz="quarter" idx="12"/>
          </p:nvPr>
        </p:nvSpPr>
        <p:spPr/>
        <p:txBody>
          <a:bodyPr/>
          <a:lstStyle/>
          <a:p>
            <a:fld id="{AC651FF5-2B13-4FF9-870C-67B9625AA38E}" type="slidenum">
              <a:rPr lang="fr-FR" smtClean="0"/>
              <a:t>15</a:t>
            </a:fld>
            <a:endParaRPr lang="fr-FR"/>
          </a:p>
        </p:txBody>
      </p:sp>
    </p:spTree>
    <p:extLst>
      <p:ext uri="{BB962C8B-B14F-4D97-AF65-F5344CB8AC3E}">
        <p14:creationId xmlns:p14="http://schemas.microsoft.com/office/powerpoint/2010/main" val="3162378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DEB5-95C3-B876-808B-55BD1B639160}"/>
              </a:ext>
            </a:extLst>
          </p:cNvPr>
          <p:cNvSpPr>
            <a:spLocks noGrp="1"/>
          </p:cNvSpPr>
          <p:nvPr>
            <p:ph type="title"/>
          </p:nvPr>
        </p:nvSpPr>
        <p:spPr/>
        <p:txBody>
          <a:bodyPr/>
          <a:lstStyle/>
          <a:p>
            <a:r>
              <a:rPr lang="en-FR" dirty="0"/>
              <a:t>Une mobilisation des soignants et de la société civile sans précédent</a:t>
            </a:r>
          </a:p>
        </p:txBody>
      </p:sp>
      <p:pic>
        <p:nvPicPr>
          <p:cNvPr id="6" name="Content Placeholder 5" descr="A screen shot of a newspaper&#10;&#10;Description automatically generated">
            <a:extLst>
              <a:ext uri="{FF2B5EF4-FFF2-40B4-BE49-F238E27FC236}">
                <a16:creationId xmlns:a16="http://schemas.microsoft.com/office/drawing/2014/main" id="{E396E848-E1B5-A65D-8E16-4E3C4D2C0F5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65306" y="1825625"/>
            <a:ext cx="9061388" cy="4351338"/>
          </a:xfrm>
        </p:spPr>
      </p:pic>
      <p:sp>
        <p:nvSpPr>
          <p:cNvPr id="4" name="Slide Number Placeholder 3">
            <a:extLst>
              <a:ext uri="{FF2B5EF4-FFF2-40B4-BE49-F238E27FC236}">
                <a16:creationId xmlns:a16="http://schemas.microsoft.com/office/drawing/2014/main" id="{DEF00592-5E48-B008-C23B-D63713A13BB8}"/>
              </a:ext>
            </a:extLst>
          </p:cNvPr>
          <p:cNvSpPr>
            <a:spLocks noGrp="1"/>
          </p:cNvSpPr>
          <p:nvPr>
            <p:ph type="sldNum" sz="quarter" idx="12"/>
          </p:nvPr>
        </p:nvSpPr>
        <p:spPr/>
        <p:txBody>
          <a:bodyPr/>
          <a:lstStyle/>
          <a:p>
            <a:fld id="{AC651FF5-2B13-4FF9-870C-67B9625AA38E}" type="slidenum">
              <a:rPr lang="fr-FR" smtClean="0"/>
              <a:t>16</a:t>
            </a:fld>
            <a:endParaRPr lang="fr-FR"/>
          </a:p>
        </p:txBody>
      </p:sp>
    </p:spTree>
    <p:extLst>
      <p:ext uri="{BB962C8B-B14F-4D97-AF65-F5344CB8AC3E}">
        <p14:creationId xmlns:p14="http://schemas.microsoft.com/office/powerpoint/2010/main" val="153038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background with black text&#10;&#10;Description automatically generated">
            <a:extLst>
              <a:ext uri="{FF2B5EF4-FFF2-40B4-BE49-F238E27FC236}">
                <a16:creationId xmlns:a16="http://schemas.microsoft.com/office/drawing/2014/main" id="{F44A4925-156A-6BD9-BCDF-2D024A87D7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375" y="642938"/>
            <a:ext cx="3867150" cy="1512888"/>
          </a:xfrm>
          <a:prstGeom prst="rect">
            <a:avLst/>
          </a:prstGeom>
        </p:spPr>
      </p:pic>
      <p:pic>
        <p:nvPicPr>
          <p:cNvPr id="20" name="Picture 19" descr="A white background with blue and yellow text&#10;&#10;Description automatically generated">
            <a:extLst>
              <a:ext uri="{FF2B5EF4-FFF2-40B4-BE49-F238E27FC236}">
                <a16:creationId xmlns:a16="http://schemas.microsoft.com/office/drawing/2014/main" id="{6BBEA12C-68A1-413D-5411-92C33D0C4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6138" y="642938"/>
            <a:ext cx="2533650" cy="1512888"/>
          </a:xfrm>
          <a:prstGeom prst="rect">
            <a:avLst/>
          </a:prstGeom>
        </p:spPr>
      </p:pic>
      <p:pic>
        <p:nvPicPr>
          <p:cNvPr id="12" name="Picture 11" descr="A close-up of a sign&#10;&#10;Description automatically generated">
            <a:extLst>
              <a:ext uri="{FF2B5EF4-FFF2-40B4-BE49-F238E27FC236}">
                <a16:creationId xmlns:a16="http://schemas.microsoft.com/office/drawing/2014/main" id="{8A304834-7EAA-16DC-2E7B-901EC8329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375" y="2228850"/>
            <a:ext cx="6475413" cy="2598738"/>
          </a:xfrm>
          <a:prstGeom prst="rect">
            <a:avLst/>
          </a:prstGeom>
        </p:spPr>
      </p:pic>
      <p:pic>
        <p:nvPicPr>
          <p:cNvPr id="16" name="Picture 15" descr="A group of logos on a white background&#10;&#10;Description automatically generated">
            <a:extLst>
              <a:ext uri="{FF2B5EF4-FFF2-40B4-BE49-F238E27FC236}">
                <a16:creationId xmlns:a16="http://schemas.microsoft.com/office/drawing/2014/main" id="{608D91CB-B93D-3722-AF14-FFC7BBDF91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2813" y="642938"/>
            <a:ext cx="4214813" cy="2470150"/>
          </a:xfrm>
          <a:prstGeom prst="rect">
            <a:avLst/>
          </a:prstGeom>
        </p:spPr>
      </p:pic>
      <p:pic>
        <p:nvPicPr>
          <p:cNvPr id="8" name="Picture 7" descr="A close-up of a document&#10;&#10;Description automatically generated">
            <a:extLst>
              <a:ext uri="{FF2B5EF4-FFF2-40B4-BE49-F238E27FC236}">
                <a16:creationId xmlns:a16="http://schemas.microsoft.com/office/drawing/2014/main" id="{A4AC3E5E-731B-E755-C092-FB5F15C70A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2813" y="3187700"/>
            <a:ext cx="4214813" cy="1641475"/>
          </a:xfrm>
          <a:prstGeom prst="rect">
            <a:avLst/>
          </a:prstGeom>
        </p:spPr>
      </p:pic>
      <p:pic>
        <p:nvPicPr>
          <p:cNvPr id="14" name="Picture 13" descr="A close-up of a logo&#10;&#10;Description automatically generated">
            <a:extLst>
              <a:ext uri="{FF2B5EF4-FFF2-40B4-BE49-F238E27FC236}">
                <a16:creationId xmlns:a16="http://schemas.microsoft.com/office/drawing/2014/main" id="{235F408D-826B-0946-307C-3CF21D72C7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375" y="4902200"/>
            <a:ext cx="4349750" cy="1312863"/>
          </a:xfrm>
          <a:prstGeom prst="rect">
            <a:avLst/>
          </a:prstGeom>
        </p:spPr>
      </p:pic>
      <p:pic>
        <p:nvPicPr>
          <p:cNvPr id="18" name="Picture 17" descr="A close-up of a document&#10;&#10;Description automatically generated">
            <a:extLst>
              <a:ext uri="{FF2B5EF4-FFF2-40B4-BE49-F238E27FC236}">
                <a16:creationId xmlns:a16="http://schemas.microsoft.com/office/drawing/2014/main" id="{3A67191D-ED43-FD84-3AFC-E8C022788C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38738" y="4902200"/>
            <a:ext cx="4502150" cy="1312863"/>
          </a:xfrm>
          <a:prstGeom prst="rect">
            <a:avLst/>
          </a:prstGeom>
        </p:spPr>
      </p:pic>
      <p:pic>
        <p:nvPicPr>
          <p:cNvPr id="10" name="Picture 9" descr="A close-up of a logo&#10;&#10;Description automatically generated">
            <a:extLst>
              <a:ext uri="{FF2B5EF4-FFF2-40B4-BE49-F238E27FC236}">
                <a16:creationId xmlns:a16="http://schemas.microsoft.com/office/drawing/2014/main" id="{492E85AE-EAC8-18D3-D846-1337390B55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12325" y="4902200"/>
            <a:ext cx="1765300" cy="1312863"/>
          </a:xfrm>
          <a:prstGeom prst="rect">
            <a:avLst/>
          </a:prstGeom>
        </p:spPr>
      </p:pic>
      <p:sp>
        <p:nvSpPr>
          <p:cNvPr id="4" name="Slide Number Placeholder 3">
            <a:extLst>
              <a:ext uri="{FF2B5EF4-FFF2-40B4-BE49-F238E27FC236}">
                <a16:creationId xmlns:a16="http://schemas.microsoft.com/office/drawing/2014/main" id="{F1807C20-8433-3123-3FDD-4CBAA34963BD}"/>
              </a:ext>
            </a:extLst>
          </p:cNvPr>
          <p:cNvSpPr>
            <a:spLocks noGrp="1"/>
          </p:cNvSpPr>
          <p:nvPr>
            <p:ph type="sldNum" sz="quarter" idx="12"/>
          </p:nvPr>
        </p:nvSpPr>
        <p:spPr>
          <a:xfrm>
            <a:off x="8610600" y="6356350"/>
            <a:ext cx="2743200" cy="365125"/>
          </a:xfrm>
        </p:spPr>
        <p:txBody>
          <a:bodyPr>
            <a:normAutofit/>
          </a:bodyPr>
          <a:lstStyle/>
          <a:p>
            <a:pPr>
              <a:spcAft>
                <a:spcPts val="600"/>
              </a:spcAft>
            </a:pPr>
            <a:fld id="{AC651FF5-2B13-4FF9-870C-67B9625AA38E}" type="slidenum">
              <a:rPr lang="fr-FR" smtClean="0"/>
              <a:pPr>
                <a:spcAft>
                  <a:spcPts val="600"/>
                </a:spcAft>
              </a:pPr>
              <a:t>17</a:t>
            </a:fld>
            <a:endParaRPr lang="fr-FR"/>
          </a:p>
        </p:txBody>
      </p:sp>
    </p:spTree>
    <p:extLst>
      <p:ext uri="{BB962C8B-B14F-4D97-AF65-F5344CB8AC3E}">
        <p14:creationId xmlns:p14="http://schemas.microsoft.com/office/powerpoint/2010/main" val="501451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EBEE88-912E-7CB4-269E-4CD3AD6BC8B9}"/>
              </a:ext>
            </a:extLst>
          </p:cNvPr>
          <p:cNvSpPr>
            <a:spLocks noGrp="1"/>
          </p:cNvSpPr>
          <p:nvPr>
            <p:ph type="sldNum" sz="quarter" idx="12"/>
          </p:nvPr>
        </p:nvSpPr>
        <p:spPr/>
        <p:txBody>
          <a:bodyPr/>
          <a:lstStyle/>
          <a:p>
            <a:fld id="{AC651FF5-2B13-4FF9-870C-67B9625AA38E}" type="slidenum">
              <a:rPr lang="fr-FR" smtClean="0"/>
              <a:t>18</a:t>
            </a:fld>
            <a:endParaRPr lang="fr-FR"/>
          </a:p>
        </p:txBody>
      </p:sp>
      <p:pic>
        <p:nvPicPr>
          <p:cNvPr id="4" name="Picture 3" descr="A screenshot of a computer&#10;&#10;Description automatically generated">
            <a:extLst>
              <a:ext uri="{FF2B5EF4-FFF2-40B4-BE49-F238E27FC236}">
                <a16:creationId xmlns:a16="http://schemas.microsoft.com/office/drawing/2014/main" id="{18C6906B-FEE8-670F-756D-A94749A02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050" y="133350"/>
            <a:ext cx="6565900" cy="6591300"/>
          </a:xfrm>
          <a:prstGeom prst="rect">
            <a:avLst/>
          </a:prstGeom>
        </p:spPr>
      </p:pic>
    </p:spTree>
    <p:extLst>
      <p:ext uri="{BB962C8B-B14F-4D97-AF65-F5344CB8AC3E}">
        <p14:creationId xmlns:p14="http://schemas.microsoft.com/office/powerpoint/2010/main" val="3575852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87D6A4-3392-CB78-83B1-C121CF0E5C9B}"/>
              </a:ext>
            </a:extLst>
          </p:cNvPr>
          <p:cNvSpPr>
            <a:spLocks noGrp="1"/>
          </p:cNvSpPr>
          <p:nvPr>
            <p:ph type="title"/>
          </p:nvPr>
        </p:nvSpPr>
        <p:spPr/>
        <p:txBody>
          <a:bodyPr/>
          <a:lstStyle/>
          <a:p>
            <a:r>
              <a:rPr lang="en-FR" dirty="0"/>
              <a:t>Et au delà..</a:t>
            </a:r>
          </a:p>
        </p:txBody>
      </p:sp>
      <p:sp>
        <p:nvSpPr>
          <p:cNvPr id="4" name="Content Placeholder 3">
            <a:extLst>
              <a:ext uri="{FF2B5EF4-FFF2-40B4-BE49-F238E27FC236}">
                <a16:creationId xmlns:a16="http://schemas.microsoft.com/office/drawing/2014/main" id="{235C6FDB-0350-D51B-62BF-F2A414D5B428}"/>
              </a:ext>
            </a:extLst>
          </p:cNvPr>
          <p:cNvSpPr>
            <a:spLocks noGrp="1"/>
          </p:cNvSpPr>
          <p:nvPr>
            <p:ph idx="1"/>
          </p:nvPr>
        </p:nvSpPr>
        <p:spPr/>
        <p:txBody>
          <a:bodyPr/>
          <a:lstStyle/>
          <a:p>
            <a:r>
              <a:rPr lang="en-FR" dirty="0"/>
              <a:t>Large mobilisation de la société civile, des ONGs, des associations de défense des droits fondamentaux, du défenseur des droits, des collectifs de sans papiers, des syndicats, d’une partie des partis politiques, etc. </a:t>
            </a:r>
          </a:p>
          <a:p>
            <a:pPr lvl="1"/>
            <a:r>
              <a:rPr lang="en-FR" dirty="0"/>
              <a:t>contre le projet de loi dans son ensemble</a:t>
            </a:r>
          </a:p>
          <a:p>
            <a:pPr lvl="1"/>
            <a:r>
              <a:rPr lang="en-FR" dirty="0"/>
              <a:t>et en particulier le renforcement de la production de sans papiers et le durcissement des mesures contre les sans papiers</a:t>
            </a:r>
          </a:p>
        </p:txBody>
      </p:sp>
      <p:sp>
        <p:nvSpPr>
          <p:cNvPr id="2" name="Slide Number Placeholder 1">
            <a:extLst>
              <a:ext uri="{FF2B5EF4-FFF2-40B4-BE49-F238E27FC236}">
                <a16:creationId xmlns:a16="http://schemas.microsoft.com/office/drawing/2014/main" id="{6A59D812-6C9D-9616-648A-B16F3DE3C024}"/>
              </a:ext>
            </a:extLst>
          </p:cNvPr>
          <p:cNvSpPr>
            <a:spLocks noGrp="1"/>
          </p:cNvSpPr>
          <p:nvPr>
            <p:ph type="sldNum" sz="quarter" idx="12"/>
          </p:nvPr>
        </p:nvSpPr>
        <p:spPr/>
        <p:txBody>
          <a:bodyPr/>
          <a:lstStyle/>
          <a:p>
            <a:fld id="{AC651FF5-2B13-4FF9-870C-67B9625AA38E}" type="slidenum">
              <a:rPr lang="fr-FR" smtClean="0"/>
              <a:t>19</a:t>
            </a:fld>
            <a:endParaRPr lang="fr-FR"/>
          </a:p>
        </p:txBody>
      </p:sp>
    </p:spTree>
    <p:extLst>
      <p:ext uri="{BB962C8B-B14F-4D97-AF65-F5344CB8AC3E}">
        <p14:creationId xmlns:p14="http://schemas.microsoft.com/office/powerpoint/2010/main" val="4013211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78CA-96A5-DCAE-D428-C4F5D1384100}"/>
              </a:ext>
            </a:extLst>
          </p:cNvPr>
          <p:cNvSpPr>
            <a:spLocks noGrp="1"/>
          </p:cNvSpPr>
          <p:nvPr>
            <p:ph type="title"/>
          </p:nvPr>
        </p:nvSpPr>
        <p:spPr>
          <a:xfrm>
            <a:off x="5297762" y="329184"/>
            <a:ext cx="6251110" cy="1783080"/>
          </a:xfrm>
        </p:spPr>
        <p:txBody>
          <a:bodyPr anchor="b">
            <a:normAutofit/>
          </a:bodyPr>
          <a:lstStyle/>
          <a:p>
            <a:r>
              <a:rPr lang="en-FR" sz="5400"/>
              <a:t>Droit des migrants</a:t>
            </a:r>
          </a:p>
        </p:txBody>
      </p:sp>
      <p:pic>
        <p:nvPicPr>
          <p:cNvPr id="6" name="Picture 5" descr="Escaliers de devant et colonnes sur un bâtiment de ville majestueux">
            <a:extLst>
              <a:ext uri="{FF2B5EF4-FFF2-40B4-BE49-F238E27FC236}">
                <a16:creationId xmlns:a16="http://schemas.microsoft.com/office/drawing/2014/main" id="{FF9AFA23-1086-5A0A-7311-57F2BFFF046D}"/>
              </a:ext>
            </a:extLst>
          </p:cNvPr>
          <p:cNvPicPr>
            <a:picLocks noChangeAspect="1"/>
          </p:cNvPicPr>
          <p:nvPr/>
        </p:nvPicPr>
        <p:blipFill rotWithShape="1">
          <a:blip r:embed="rId2"/>
          <a:srcRect l="26160" r="28509" b="-1"/>
          <a:stretch/>
        </p:blipFill>
        <p:spPr>
          <a:xfrm>
            <a:off x="0" y="-28769"/>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46ABD472-7D9E-1DED-6019-6E5F9E33E725}"/>
              </a:ext>
            </a:extLst>
          </p:cNvPr>
          <p:cNvSpPr>
            <a:spLocks noGrp="1"/>
          </p:cNvSpPr>
          <p:nvPr>
            <p:ph idx="1"/>
          </p:nvPr>
        </p:nvSpPr>
        <p:spPr>
          <a:xfrm>
            <a:off x="5297762" y="2706624"/>
            <a:ext cx="6251110" cy="3483864"/>
          </a:xfrm>
        </p:spPr>
        <p:txBody>
          <a:bodyPr>
            <a:normAutofit/>
          </a:bodyPr>
          <a:lstStyle/>
          <a:p>
            <a:r>
              <a:rPr lang="fr-FR" sz="2200" dirty="0"/>
              <a:t>En vertu du droit international, les personnes migrantes ont des droits en raison de leur humanité. </a:t>
            </a:r>
          </a:p>
          <a:p>
            <a:r>
              <a:rPr lang="fr-FR" sz="2200" dirty="0"/>
              <a:t>Les droits de l’homme s’appliquent donc </a:t>
            </a:r>
          </a:p>
          <a:p>
            <a:r>
              <a:rPr lang="fr-FR" sz="2200" dirty="0"/>
              <a:t>De plus, des textes existent pour la protection particulière des personnes migrantes</a:t>
            </a:r>
          </a:p>
          <a:p>
            <a:r>
              <a:rPr lang="fr-FR" sz="2200" dirty="0"/>
              <a:t>Plus récemment, les droits des personnes migrantes décédées ont été rappelés</a:t>
            </a:r>
          </a:p>
        </p:txBody>
      </p:sp>
      <p:sp>
        <p:nvSpPr>
          <p:cNvPr id="4" name="Slide Number Placeholder 3">
            <a:extLst>
              <a:ext uri="{FF2B5EF4-FFF2-40B4-BE49-F238E27FC236}">
                <a16:creationId xmlns:a16="http://schemas.microsoft.com/office/drawing/2014/main" id="{D7D1FEDE-C2AC-184B-F2D5-C4A9FAB12CFB}"/>
              </a:ext>
            </a:extLst>
          </p:cNvPr>
          <p:cNvSpPr>
            <a:spLocks noGrp="1"/>
          </p:cNvSpPr>
          <p:nvPr>
            <p:ph type="sldNum" sz="quarter" idx="12"/>
          </p:nvPr>
        </p:nvSpPr>
        <p:spPr>
          <a:xfrm>
            <a:off x="10052978" y="6356350"/>
            <a:ext cx="1300821" cy="365125"/>
          </a:xfrm>
        </p:spPr>
        <p:txBody>
          <a:bodyPr>
            <a:normAutofit/>
          </a:bodyPr>
          <a:lstStyle/>
          <a:p>
            <a:pPr>
              <a:spcAft>
                <a:spcPts val="600"/>
              </a:spcAft>
            </a:pPr>
            <a:fld id="{AC651FF5-2B13-4FF9-870C-67B9625AA38E}" type="slidenum">
              <a:rPr lang="fr-FR" smtClean="0"/>
              <a:pPr>
                <a:spcAft>
                  <a:spcPts val="600"/>
                </a:spcAft>
              </a:pPr>
              <a:t>2</a:t>
            </a:fld>
            <a:endParaRPr lang="fr-FR"/>
          </a:p>
        </p:txBody>
      </p:sp>
    </p:spTree>
    <p:extLst>
      <p:ext uri="{BB962C8B-B14F-4D97-AF65-F5344CB8AC3E}">
        <p14:creationId xmlns:p14="http://schemas.microsoft.com/office/powerpoint/2010/main" val="45398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 shot of a newspaper&#10;&#10;Description automatically generated">
            <a:extLst>
              <a:ext uri="{FF2B5EF4-FFF2-40B4-BE49-F238E27FC236}">
                <a16:creationId xmlns:a16="http://schemas.microsoft.com/office/drawing/2014/main" id="{28AACA0F-D2F7-07E7-9F1B-82C16ABAE8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098" y="643467"/>
            <a:ext cx="9773804" cy="5571066"/>
          </a:xfrm>
          <a:prstGeom prst="rect">
            <a:avLst/>
          </a:prstGeom>
        </p:spPr>
      </p:pic>
      <p:sp>
        <p:nvSpPr>
          <p:cNvPr id="2" name="Slide Number Placeholder 1">
            <a:extLst>
              <a:ext uri="{FF2B5EF4-FFF2-40B4-BE49-F238E27FC236}">
                <a16:creationId xmlns:a16="http://schemas.microsoft.com/office/drawing/2014/main" id="{06F4A0E4-BAF4-B4A8-FC78-9C928E1FED4C}"/>
              </a:ext>
            </a:extLst>
          </p:cNvPr>
          <p:cNvSpPr>
            <a:spLocks noGrp="1"/>
          </p:cNvSpPr>
          <p:nvPr>
            <p:ph type="sldNum" sz="quarter" idx="12"/>
          </p:nvPr>
        </p:nvSpPr>
        <p:spPr>
          <a:xfrm>
            <a:off x="8610600" y="6356350"/>
            <a:ext cx="2743200" cy="365125"/>
          </a:xfrm>
        </p:spPr>
        <p:txBody>
          <a:bodyPr>
            <a:normAutofit/>
          </a:bodyPr>
          <a:lstStyle/>
          <a:p>
            <a:pPr>
              <a:spcAft>
                <a:spcPts val="600"/>
              </a:spcAft>
            </a:pPr>
            <a:fld id="{AC651FF5-2B13-4FF9-870C-67B9625AA38E}" type="slidenum">
              <a:rPr lang="fr-FR">
                <a:solidFill>
                  <a:srgbClr val="FFFFFF"/>
                </a:solidFill>
              </a:rPr>
              <a:pPr>
                <a:spcAft>
                  <a:spcPts val="600"/>
                </a:spcAft>
              </a:pPr>
              <a:t>20</a:t>
            </a:fld>
            <a:endParaRPr lang="fr-FR">
              <a:solidFill>
                <a:srgbClr val="FFFFFF"/>
              </a:solidFill>
            </a:endParaRPr>
          </a:p>
        </p:txBody>
      </p:sp>
    </p:spTree>
    <p:extLst>
      <p:ext uri="{BB962C8B-B14F-4D97-AF65-F5344CB8AC3E}">
        <p14:creationId xmlns:p14="http://schemas.microsoft.com/office/powerpoint/2010/main" val="2602330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810B1-D812-265D-629F-2AC416B46137}"/>
              </a:ext>
            </a:extLst>
          </p:cNvPr>
          <p:cNvSpPr>
            <a:spLocks noGrp="1"/>
          </p:cNvSpPr>
          <p:nvPr>
            <p:ph type="title"/>
          </p:nvPr>
        </p:nvSpPr>
        <p:spPr/>
        <p:txBody>
          <a:bodyPr/>
          <a:lstStyle/>
          <a:p>
            <a:r>
              <a:rPr lang="en-FR" dirty="0"/>
              <a:t>1bis(repetita). Réduction de l’AME </a:t>
            </a:r>
            <a:r>
              <a:rPr lang="en-FR" strike="sngStrike" dirty="0"/>
              <a:t>en AMU</a:t>
            </a:r>
          </a:p>
        </p:txBody>
      </p:sp>
      <p:sp>
        <p:nvSpPr>
          <p:cNvPr id="3" name="Content Placeholder 2">
            <a:extLst>
              <a:ext uri="{FF2B5EF4-FFF2-40B4-BE49-F238E27FC236}">
                <a16:creationId xmlns:a16="http://schemas.microsoft.com/office/drawing/2014/main" id="{028C3DE4-6279-C358-74F3-0307BAD52B30}"/>
              </a:ext>
            </a:extLst>
          </p:cNvPr>
          <p:cNvSpPr>
            <a:spLocks noGrp="1"/>
          </p:cNvSpPr>
          <p:nvPr>
            <p:ph idx="1"/>
          </p:nvPr>
        </p:nvSpPr>
        <p:spPr/>
        <p:txBody>
          <a:bodyPr>
            <a:normAutofit/>
          </a:bodyPr>
          <a:lstStyle/>
          <a:p>
            <a:r>
              <a:rPr lang="fr-FR" dirty="0"/>
              <a:t>Soutien du gouvernement au retrait de l’AMU du projet de loi immigration (en raison d’un risque d’anti-constitutionnalité)</a:t>
            </a:r>
          </a:p>
          <a:p>
            <a:r>
              <a:rPr lang="fr-FR" dirty="0"/>
              <a:t>Tout en promettant aux députés de réformer l’AME dans le cadre d’un autre texte de loi (confirmé par G Darmanin la veille du début des débats à l’Assemblée, annonçant le soutien d’A Rousseau)</a:t>
            </a:r>
          </a:p>
          <a:p>
            <a:pPr lvl="1"/>
            <a:r>
              <a:rPr lang="fr-FR" dirty="0"/>
              <a:t>En se basant sur les conclusions du rapport Evin / </a:t>
            </a:r>
            <a:r>
              <a:rPr lang="fr-FR" dirty="0" err="1"/>
              <a:t>Stefanini</a:t>
            </a:r>
            <a:endParaRPr lang="fr-FR" dirty="0"/>
          </a:p>
          <a:p>
            <a:pPr lvl="1"/>
            <a:r>
              <a:rPr lang="fr-FR" dirty="0"/>
              <a:t>Dans un calendrier à priori court (dès Janvier?)</a:t>
            </a:r>
          </a:p>
          <a:p>
            <a:endParaRPr lang="fr-FR" dirty="0"/>
          </a:p>
        </p:txBody>
      </p:sp>
      <p:sp>
        <p:nvSpPr>
          <p:cNvPr id="4" name="Slide Number Placeholder 3">
            <a:extLst>
              <a:ext uri="{FF2B5EF4-FFF2-40B4-BE49-F238E27FC236}">
                <a16:creationId xmlns:a16="http://schemas.microsoft.com/office/drawing/2014/main" id="{50BD1E1D-B8A4-7416-C2F7-C5DF9A86E1D4}"/>
              </a:ext>
            </a:extLst>
          </p:cNvPr>
          <p:cNvSpPr>
            <a:spLocks noGrp="1"/>
          </p:cNvSpPr>
          <p:nvPr>
            <p:ph type="sldNum" sz="quarter" idx="12"/>
          </p:nvPr>
        </p:nvSpPr>
        <p:spPr/>
        <p:txBody>
          <a:bodyPr/>
          <a:lstStyle/>
          <a:p>
            <a:fld id="{AC651FF5-2B13-4FF9-870C-67B9625AA38E}" type="slidenum">
              <a:rPr lang="fr-FR" smtClean="0"/>
              <a:t>21</a:t>
            </a:fld>
            <a:endParaRPr lang="fr-FR"/>
          </a:p>
        </p:txBody>
      </p:sp>
    </p:spTree>
    <p:extLst>
      <p:ext uri="{BB962C8B-B14F-4D97-AF65-F5344CB8AC3E}">
        <p14:creationId xmlns:p14="http://schemas.microsoft.com/office/powerpoint/2010/main" val="1237794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4E79-E11E-0051-CF62-89714C1BDB4B}"/>
              </a:ext>
            </a:extLst>
          </p:cNvPr>
          <p:cNvSpPr>
            <a:spLocks noGrp="1"/>
          </p:cNvSpPr>
          <p:nvPr>
            <p:ph type="title"/>
          </p:nvPr>
        </p:nvSpPr>
        <p:spPr/>
        <p:txBody>
          <a:bodyPr/>
          <a:lstStyle/>
          <a:p>
            <a:r>
              <a:rPr lang="en-FR" dirty="0"/>
              <a:t>2. Fin de droit pour les déboutés du droit d’asile sans délai ?</a:t>
            </a:r>
          </a:p>
        </p:txBody>
      </p:sp>
      <p:sp>
        <p:nvSpPr>
          <p:cNvPr id="4" name="Slide Number Placeholder 3">
            <a:extLst>
              <a:ext uri="{FF2B5EF4-FFF2-40B4-BE49-F238E27FC236}">
                <a16:creationId xmlns:a16="http://schemas.microsoft.com/office/drawing/2014/main" id="{ED0E1849-0643-970C-F90F-CFE5D0DC5733}"/>
              </a:ext>
            </a:extLst>
          </p:cNvPr>
          <p:cNvSpPr>
            <a:spLocks noGrp="1"/>
          </p:cNvSpPr>
          <p:nvPr>
            <p:ph type="sldNum" sz="quarter" idx="12"/>
          </p:nvPr>
        </p:nvSpPr>
        <p:spPr/>
        <p:txBody>
          <a:bodyPr/>
          <a:lstStyle/>
          <a:p>
            <a:fld id="{AC651FF5-2B13-4FF9-870C-67B9625AA38E}" type="slidenum">
              <a:rPr lang="fr-FR" smtClean="0"/>
              <a:t>22</a:t>
            </a:fld>
            <a:endParaRPr lang="fr-FR"/>
          </a:p>
        </p:txBody>
      </p:sp>
      <p:pic>
        <p:nvPicPr>
          <p:cNvPr id="6" name="Picture 5" descr="A close-up of a document&#10;&#10;Description automatically generated">
            <a:extLst>
              <a:ext uri="{FF2B5EF4-FFF2-40B4-BE49-F238E27FC236}">
                <a16:creationId xmlns:a16="http://schemas.microsoft.com/office/drawing/2014/main" id="{7B0E1C81-DF6E-48AB-BFB7-878E473803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674" y="3331472"/>
            <a:ext cx="9970652" cy="2461407"/>
          </a:xfrm>
          <a:prstGeom prst="rect">
            <a:avLst/>
          </a:prstGeom>
        </p:spPr>
      </p:pic>
      <p:pic>
        <p:nvPicPr>
          <p:cNvPr id="8" name="Picture 7" descr="A close up of a document&#10;&#10;Description automatically generated">
            <a:extLst>
              <a:ext uri="{FF2B5EF4-FFF2-40B4-BE49-F238E27FC236}">
                <a16:creationId xmlns:a16="http://schemas.microsoft.com/office/drawing/2014/main" id="{A49E1C75-69E9-EB20-1378-B185E4B4D8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1808" y="1871320"/>
            <a:ext cx="7772400" cy="1496125"/>
          </a:xfrm>
          <a:prstGeom prst="rect">
            <a:avLst/>
          </a:prstGeom>
        </p:spPr>
      </p:pic>
    </p:spTree>
    <p:extLst>
      <p:ext uri="{BB962C8B-B14F-4D97-AF65-F5344CB8AC3E}">
        <p14:creationId xmlns:p14="http://schemas.microsoft.com/office/powerpoint/2010/main" val="750442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56EA5-9BC2-5067-4E57-AB946B27534A}"/>
              </a:ext>
            </a:extLst>
          </p:cNvPr>
          <p:cNvSpPr>
            <a:spLocks noGrp="1"/>
          </p:cNvSpPr>
          <p:nvPr>
            <p:ph type="title"/>
          </p:nvPr>
        </p:nvSpPr>
        <p:spPr/>
        <p:txBody>
          <a:bodyPr/>
          <a:lstStyle/>
          <a:p>
            <a:r>
              <a:rPr lang="en-FR" dirty="0"/>
              <a:t>3. Restriction du droit au séjour étranger malade</a:t>
            </a:r>
          </a:p>
        </p:txBody>
      </p:sp>
      <p:sp>
        <p:nvSpPr>
          <p:cNvPr id="3" name="Content Placeholder 2">
            <a:extLst>
              <a:ext uri="{FF2B5EF4-FFF2-40B4-BE49-F238E27FC236}">
                <a16:creationId xmlns:a16="http://schemas.microsoft.com/office/drawing/2014/main" id="{B10C79DA-62CE-6F1F-EDB4-0F94556C9C11}"/>
              </a:ext>
            </a:extLst>
          </p:cNvPr>
          <p:cNvSpPr>
            <a:spLocks noGrp="1"/>
          </p:cNvSpPr>
          <p:nvPr>
            <p:ph idx="1"/>
          </p:nvPr>
        </p:nvSpPr>
        <p:spPr/>
        <p:txBody>
          <a:bodyPr/>
          <a:lstStyle/>
          <a:p>
            <a:r>
              <a:rPr lang="en-FR" dirty="0"/>
              <a:t>Critères actuels d’accès</a:t>
            </a:r>
          </a:p>
        </p:txBody>
      </p:sp>
      <p:sp>
        <p:nvSpPr>
          <p:cNvPr id="4" name="Slide Number Placeholder 3">
            <a:extLst>
              <a:ext uri="{FF2B5EF4-FFF2-40B4-BE49-F238E27FC236}">
                <a16:creationId xmlns:a16="http://schemas.microsoft.com/office/drawing/2014/main" id="{B3F559A7-84AA-FD52-1CC6-FD403C50FA84}"/>
              </a:ext>
            </a:extLst>
          </p:cNvPr>
          <p:cNvSpPr>
            <a:spLocks noGrp="1"/>
          </p:cNvSpPr>
          <p:nvPr>
            <p:ph type="sldNum" sz="quarter" idx="12"/>
          </p:nvPr>
        </p:nvSpPr>
        <p:spPr/>
        <p:txBody>
          <a:bodyPr/>
          <a:lstStyle/>
          <a:p>
            <a:fld id="{AC651FF5-2B13-4FF9-870C-67B9625AA38E}" type="slidenum">
              <a:rPr lang="fr-FR" smtClean="0"/>
              <a:t>23</a:t>
            </a:fld>
            <a:endParaRPr lang="fr-FR"/>
          </a:p>
        </p:txBody>
      </p:sp>
      <p:pic>
        <p:nvPicPr>
          <p:cNvPr id="5" name="Content Placeholder 5" descr="A black text on a white background&#10;&#10;Description automatically generated">
            <a:extLst>
              <a:ext uri="{FF2B5EF4-FFF2-40B4-BE49-F238E27FC236}">
                <a16:creationId xmlns:a16="http://schemas.microsoft.com/office/drawing/2014/main" id="{14E0E6F2-B13A-7FB6-9930-5CCEE2E3DD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642394"/>
            <a:ext cx="9906000" cy="2717800"/>
          </a:xfrm>
          <a:prstGeom prst="rect">
            <a:avLst/>
          </a:prstGeom>
        </p:spPr>
      </p:pic>
    </p:spTree>
    <p:extLst>
      <p:ext uri="{BB962C8B-B14F-4D97-AF65-F5344CB8AC3E}">
        <p14:creationId xmlns:p14="http://schemas.microsoft.com/office/powerpoint/2010/main" val="2250902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hart 4">
            <a:extLst>
              <a:ext uri="{FF2B5EF4-FFF2-40B4-BE49-F238E27FC236}">
                <a16:creationId xmlns:a16="http://schemas.microsoft.com/office/drawing/2014/main" id="{D5A9CA06-8D74-91E4-6D05-44A4F8B8EB36}"/>
              </a:ext>
            </a:extLst>
          </p:cNvPr>
          <p:cNvGraphicFramePr>
            <a:graphicFrameLocks/>
          </p:cNvGraphicFramePr>
          <p:nvPr>
            <p:extLst>
              <p:ext uri="{D42A27DB-BD31-4B8C-83A1-F6EECF244321}">
                <p14:modId xmlns:p14="http://schemas.microsoft.com/office/powerpoint/2010/main" val="3691359965"/>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6E57284-4E52-6124-6130-3DECA40433D4}"/>
              </a:ext>
            </a:extLst>
          </p:cNvPr>
          <p:cNvSpPr txBox="1"/>
          <p:nvPr/>
        </p:nvSpPr>
        <p:spPr>
          <a:xfrm>
            <a:off x="6796466" y="1287538"/>
            <a:ext cx="2347533" cy="646331"/>
          </a:xfrm>
          <a:prstGeom prst="rect">
            <a:avLst/>
          </a:prstGeom>
          <a:noFill/>
        </p:spPr>
        <p:txBody>
          <a:bodyPr wrap="square" rtlCol="0">
            <a:spAutoFit/>
          </a:bodyPr>
          <a:lstStyle/>
          <a:p>
            <a:pPr algn="ctr"/>
            <a:r>
              <a:rPr lang="en-FR" dirty="0"/>
              <a:t>Loi 7/03/2016</a:t>
            </a:r>
          </a:p>
          <a:p>
            <a:pPr algn="ctr"/>
            <a:r>
              <a:rPr lang="en-FR" dirty="0"/>
              <a:t> ARS -&gt; OFII</a:t>
            </a:r>
          </a:p>
        </p:txBody>
      </p:sp>
      <p:sp>
        <p:nvSpPr>
          <p:cNvPr id="7" name="TextBox 6">
            <a:extLst>
              <a:ext uri="{FF2B5EF4-FFF2-40B4-BE49-F238E27FC236}">
                <a16:creationId xmlns:a16="http://schemas.microsoft.com/office/drawing/2014/main" id="{0CAB8901-50A7-FB21-1A46-D1877E579FF9}"/>
              </a:ext>
            </a:extLst>
          </p:cNvPr>
          <p:cNvSpPr txBox="1"/>
          <p:nvPr/>
        </p:nvSpPr>
        <p:spPr>
          <a:xfrm>
            <a:off x="9813471" y="6377940"/>
            <a:ext cx="2336217" cy="369332"/>
          </a:xfrm>
          <a:prstGeom prst="rect">
            <a:avLst/>
          </a:prstGeom>
          <a:noFill/>
        </p:spPr>
        <p:txBody>
          <a:bodyPr wrap="none" rtlCol="0">
            <a:spAutoFit/>
          </a:bodyPr>
          <a:lstStyle/>
          <a:p>
            <a:r>
              <a:rPr lang="en-FR" dirty="0">
                <a:solidFill>
                  <a:schemeClr val="bg1"/>
                </a:solidFill>
              </a:rPr>
              <a:t>Pour 320 330 nvx titres</a:t>
            </a:r>
          </a:p>
        </p:txBody>
      </p:sp>
      <p:sp>
        <p:nvSpPr>
          <p:cNvPr id="8" name="TextBox 7">
            <a:extLst>
              <a:ext uri="{FF2B5EF4-FFF2-40B4-BE49-F238E27FC236}">
                <a16:creationId xmlns:a16="http://schemas.microsoft.com/office/drawing/2014/main" id="{320E6F85-B987-3278-308B-2EBBE645A47B}"/>
              </a:ext>
            </a:extLst>
          </p:cNvPr>
          <p:cNvSpPr txBox="1"/>
          <p:nvPr/>
        </p:nvSpPr>
        <p:spPr>
          <a:xfrm>
            <a:off x="477012" y="6034612"/>
            <a:ext cx="7265579" cy="646331"/>
          </a:xfrm>
          <a:prstGeom prst="rect">
            <a:avLst/>
          </a:prstGeom>
          <a:noFill/>
        </p:spPr>
        <p:txBody>
          <a:bodyPr wrap="none" rtlCol="0">
            <a:spAutoFit/>
          </a:bodyPr>
          <a:lstStyle/>
          <a:p>
            <a:r>
              <a:rPr lang="en-GB" dirty="0"/>
              <a:t>Source : MI - DSED - 26 </a:t>
            </a:r>
            <a:r>
              <a:rPr lang="en-GB" dirty="0" err="1"/>
              <a:t>janvier</a:t>
            </a:r>
            <a:r>
              <a:rPr lang="en-GB" dirty="0"/>
              <a:t> 2023</a:t>
            </a:r>
          </a:p>
          <a:p>
            <a:r>
              <a:rPr lang="en-GB" dirty="0"/>
              <a:t>Champ : France </a:t>
            </a:r>
            <a:r>
              <a:rPr lang="en-GB" dirty="0" err="1"/>
              <a:t>métropolitaine</a:t>
            </a:r>
            <a:r>
              <a:rPr lang="en-GB" dirty="0"/>
              <a:t>, </a:t>
            </a:r>
            <a:r>
              <a:rPr lang="en-GB" dirty="0" err="1"/>
              <a:t>ressortissants</a:t>
            </a:r>
            <a:r>
              <a:rPr lang="en-GB" dirty="0"/>
              <a:t> pays tiers (hors </a:t>
            </a:r>
            <a:r>
              <a:rPr lang="en-GB" dirty="0" err="1"/>
              <a:t>Britanniques</a:t>
            </a:r>
            <a:r>
              <a:rPr lang="en-GB" dirty="0"/>
              <a:t>)</a:t>
            </a:r>
            <a:endParaRPr lang="en-FR" dirty="0"/>
          </a:p>
        </p:txBody>
      </p:sp>
    </p:spTree>
    <p:extLst>
      <p:ext uri="{BB962C8B-B14F-4D97-AF65-F5344CB8AC3E}">
        <p14:creationId xmlns:p14="http://schemas.microsoft.com/office/powerpoint/2010/main" val="114226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C8B8204-DD32-B89E-1A30-7F437C6B037F}"/>
              </a:ext>
            </a:extLst>
          </p:cNvPr>
          <p:cNvSpPr>
            <a:spLocks noGrp="1"/>
          </p:cNvSpPr>
          <p:nvPr>
            <p:ph type="sldNum" sz="quarter" idx="12"/>
          </p:nvPr>
        </p:nvSpPr>
        <p:spPr>
          <a:xfrm>
            <a:off x="8610600" y="6356350"/>
            <a:ext cx="2743200" cy="365125"/>
          </a:xfrm>
        </p:spPr>
        <p:txBody>
          <a:bodyPr>
            <a:normAutofit/>
          </a:bodyPr>
          <a:lstStyle/>
          <a:p>
            <a:pPr>
              <a:spcAft>
                <a:spcPts val="600"/>
              </a:spcAft>
            </a:pPr>
            <a:fld id="{AC651FF5-2B13-4FF9-870C-67B9625AA38E}" type="slidenum">
              <a:rPr lang="fr-FR">
                <a:solidFill>
                  <a:srgbClr val="FFFFFF"/>
                </a:solidFill>
              </a:rPr>
              <a:pPr>
                <a:spcAft>
                  <a:spcPts val="600"/>
                </a:spcAft>
              </a:pPr>
              <a:t>25</a:t>
            </a:fld>
            <a:endParaRPr lang="fr-FR">
              <a:solidFill>
                <a:srgbClr val="FFFFFF"/>
              </a:solidFill>
            </a:endParaRPr>
          </a:p>
        </p:txBody>
      </p:sp>
      <p:graphicFrame>
        <p:nvGraphicFramePr>
          <p:cNvPr id="3" name="Chart 2">
            <a:extLst>
              <a:ext uri="{FF2B5EF4-FFF2-40B4-BE49-F238E27FC236}">
                <a16:creationId xmlns:a16="http://schemas.microsoft.com/office/drawing/2014/main" id="{8E13551C-95AF-728B-BDC7-DFA24C3C6201}"/>
              </a:ext>
            </a:extLst>
          </p:cNvPr>
          <p:cNvGraphicFramePr>
            <a:graphicFrameLocks/>
          </p:cNvGraphicFramePr>
          <p:nvPr>
            <p:extLst>
              <p:ext uri="{D42A27DB-BD31-4B8C-83A1-F6EECF244321}">
                <p14:modId xmlns:p14="http://schemas.microsoft.com/office/powerpoint/2010/main" val="1203112821"/>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5D857280-AF99-F7DE-478A-65DDC611D024}"/>
              </a:ext>
            </a:extLst>
          </p:cNvPr>
          <p:cNvSpPr txBox="1"/>
          <p:nvPr/>
        </p:nvSpPr>
        <p:spPr>
          <a:xfrm>
            <a:off x="477012" y="6034612"/>
            <a:ext cx="7265579" cy="646331"/>
          </a:xfrm>
          <a:prstGeom prst="rect">
            <a:avLst/>
          </a:prstGeom>
          <a:noFill/>
        </p:spPr>
        <p:txBody>
          <a:bodyPr wrap="none" rtlCol="0">
            <a:spAutoFit/>
          </a:bodyPr>
          <a:lstStyle/>
          <a:p>
            <a:r>
              <a:rPr lang="en-GB" dirty="0"/>
              <a:t>Source : MI - DSED - 26 </a:t>
            </a:r>
            <a:r>
              <a:rPr lang="en-GB" dirty="0" err="1"/>
              <a:t>janvier</a:t>
            </a:r>
            <a:r>
              <a:rPr lang="en-GB" dirty="0"/>
              <a:t> 2023</a:t>
            </a:r>
          </a:p>
          <a:p>
            <a:r>
              <a:rPr lang="en-GB" dirty="0"/>
              <a:t>Champ : France </a:t>
            </a:r>
            <a:r>
              <a:rPr lang="en-GB" dirty="0" err="1"/>
              <a:t>métropolitaine</a:t>
            </a:r>
            <a:r>
              <a:rPr lang="en-GB" dirty="0"/>
              <a:t>, </a:t>
            </a:r>
            <a:r>
              <a:rPr lang="en-GB" dirty="0" err="1"/>
              <a:t>ressortissants</a:t>
            </a:r>
            <a:r>
              <a:rPr lang="en-GB" dirty="0"/>
              <a:t> pays tiers (hors </a:t>
            </a:r>
            <a:r>
              <a:rPr lang="en-GB" dirty="0" err="1"/>
              <a:t>Britanniques</a:t>
            </a:r>
            <a:r>
              <a:rPr lang="en-GB" dirty="0"/>
              <a:t>)</a:t>
            </a:r>
            <a:endParaRPr lang="en-FR" dirty="0"/>
          </a:p>
        </p:txBody>
      </p:sp>
    </p:spTree>
    <p:extLst>
      <p:ext uri="{BB962C8B-B14F-4D97-AF65-F5344CB8AC3E}">
        <p14:creationId xmlns:p14="http://schemas.microsoft.com/office/powerpoint/2010/main" val="1684277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white table with numbers and text&#10;&#10;Description automatically generated">
            <a:extLst>
              <a:ext uri="{FF2B5EF4-FFF2-40B4-BE49-F238E27FC236}">
                <a16:creationId xmlns:a16="http://schemas.microsoft.com/office/drawing/2014/main" id="{220C39B1-68A2-7D17-BB92-3E2557FE4A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275249"/>
            <a:ext cx="10905066" cy="4307502"/>
          </a:xfrm>
          <a:prstGeom prst="rect">
            <a:avLst/>
          </a:prstGeom>
        </p:spPr>
      </p:pic>
      <p:sp>
        <p:nvSpPr>
          <p:cNvPr id="2" name="Slide Number Placeholder 1">
            <a:extLst>
              <a:ext uri="{FF2B5EF4-FFF2-40B4-BE49-F238E27FC236}">
                <a16:creationId xmlns:a16="http://schemas.microsoft.com/office/drawing/2014/main" id="{C63E3638-6484-1A0C-F201-F6CD70407905}"/>
              </a:ext>
            </a:extLst>
          </p:cNvPr>
          <p:cNvSpPr>
            <a:spLocks noGrp="1"/>
          </p:cNvSpPr>
          <p:nvPr>
            <p:ph type="sldNum" sz="quarter" idx="12"/>
          </p:nvPr>
        </p:nvSpPr>
        <p:spPr>
          <a:xfrm>
            <a:off x="8610600" y="6356350"/>
            <a:ext cx="2743200" cy="365125"/>
          </a:xfrm>
        </p:spPr>
        <p:txBody>
          <a:bodyPr>
            <a:normAutofit/>
          </a:bodyPr>
          <a:lstStyle/>
          <a:p>
            <a:pPr>
              <a:spcAft>
                <a:spcPts val="600"/>
              </a:spcAft>
            </a:pPr>
            <a:fld id="{AC651FF5-2B13-4FF9-870C-67B9625AA38E}" type="slidenum">
              <a:rPr lang="fr-FR">
                <a:solidFill>
                  <a:srgbClr val="FFFFFF"/>
                </a:solidFill>
              </a:rPr>
              <a:pPr>
                <a:spcAft>
                  <a:spcPts val="600"/>
                </a:spcAft>
              </a:pPr>
              <a:t>26</a:t>
            </a:fld>
            <a:endParaRPr lang="fr-FR">
              <a:solidFill>
                <a:srgbClr val="FFFFFF"/>
              </a:solidFill>
            </a:endParaRPr>
          </a:p>
        </p:txBody>
      </p:sp>
    </p:spTree>
    <p:extLst>
      <p:ext uri="{BB962C8B-B14F-4D97-AF65-F5344CB8AC3E}">
        <p14:creationId xmlns:p14="http://schemas.microsoft.com/office/powerpoint/2010/main" val="1911424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7F43CA-EA7C-E770-4B39-9F0391E9D23C}"/>
              </a:ext>
            </a:extLst>
          </p:cNvPr>
          <p:cNvSpPr>
            <a:spLocks noGrp="1"/>
          </p:cNvSpPr>
          <p:nvPr>
            <p:ph type="sldNum" sz="quarter" idx="12"/>
          </p:nvPr>
        </p:nvSpPr>
        <p:spPr/>
        <p:txBody>
          <a:bodyPr/>
          <a:lstStyle/>
          <a:p>
            <a:fld id="{AC651FF5-2B13-4FF9-870C-67B9625AA38E}" type="slidenum">
              <a:rPr lang="fr-FR" smtClean="0"/>
              <a:t>27</a:t>
            </a:fld>
            <a:endParaRPr lang="fr-FR"/>
          </a:p>
        </p:txBody>
      </p:sp>
      <p:pic>
        <p:nvPicPr>
          <p:cNvPr id="4" name="Picture 3" descr="A screenshot of a report&#10;&#10;Description automatically generated">
            <a:extLst>
              <a:ext uri="{FF2B5EF4-FFF2-40B4-BE49-F238E27FC236}">
                <a16:creationId xmlns:a16="http://schemas.microsoft.com/office/drawing/2014/main" id="{35DAF5F7-62EC-EA3F-E6D6-8E0539AE0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8699" y="0"/>
            <a:ext cx="6054601" cy="6858000"/>
          </a:xfrm>
          <a:prstGeom prst="rect">
            <a:avLst/>
          </a:prstGeom>
        </p:spPr>
      </p:pic>
    </p:spTree>
    <p:extLst>
      <p:ext uri="{BB962C8B-B14F-4D97-AF65-F5344CB8AC3E}">
        <p14:creationId xmlns:p14="http://schemas.microsoft.com/office/powerpoint/2010/main" val="640184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10;&#10;Description automatically generated">
            <a:extLst>
              <a:ext uri="{FF2B5EF4-FFF2-40B4-BE49-F238E27FC236}">
                <a16:creationId xmlns:a16="http://schemas.microsoft.com/office/drawing/2014/main" id="{77312100-776B-D8D8-110F-720F974FF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616034"/>
            <a:ext cx="10905066" cy="3625932"/>
          </a:xfrm>
          <a:prstGeom prst="rect">
            <a:avLst/>
          </a:prstGeom>
        </p:spPr>
      </p:pic>
      <p:sp>
        <p:nvSpPr>
          <p:cNvPr id="2" name="Slide Number Placeholder 1">
            <a:extLst>
              <a:ext uri="{FF2B5EF4-FFF2-40B4-BE49-F238E27FC236}">
                <a16:creationId xmlns:a16="http://schemas.microsoft.com/office/drawing/2014/main" id="{9426864D-5249-28AC-09CA-FAE85A9B4FFF}"/>
              </a:ext>
            </a:extLst>
          </p:cNvPr>
          <p:cNvSpPr>
            <a:spLocks noGrp="1"/>
          </p:cNvSpPr>
          <p:nvPr>
            <p:ph type="sldNum" sz="quarter" idx="12"/>
          </p:nvPr>
        </p:nvSpPr>
        <p:spPr>
          <a:xfrm>
            <a:off x="8610600" y="6356350"/>
            <a:ext cx="2743200" cy="365125"/>
          </a:xfrm>
        </p:spPr>
        <p:txBody>
          <a:bodyPr>
            <a:normAutofit/>
          </a:bodyPr>
          <a:lstStyle/>
          <a:p>
            <a:pPr>
              <a:spcAft>
                <a:spcPts val="600"/>
              </a:spcAft>
            </a:pPr>
            <a:fld id="{AC651FF5-2B13-4FF9-870C-67B9625AA38E}" type="slidenum">
              <a:rPr lang="fr-FR">
                <a:solidFill>
                  <a:srgbClr val="FFFFFF"/>
                </a:solidFill>
              </a:rPr>
              <a:pPr>
                <a:spcAft>
                  <a:spcPts val="600"/>
                </a:spcAft>
              </a:pPr>
              <a:t>28</a:t>
            </a:fld>
            <a:endParaRPr lang="fr-FR">
              <a:solidFill>
                <a:srgbClr val="FFFFFF"/>
              </a:solidFill>
            </a:endParaRPr>
          </a:p>
        </p:txBody>
      </p:sp>
    </p:spTree>
    <p:extLst>
      <p:ext uri="{BB962C8B-B14F-4D97-AF65-F5344CB8AC3E}">
        <p14:creationId xmlns:p14="http://schemas.microsoft.com/office/powerpoint/2010/main" val="761345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3EA4E0-94DC-C4B8-F789-A3D31FD858A7}"/>
              </a:ext>
            </a:extLst>
          </p:cNvPr>
          <p:cNvSpPr>
            <a:spLocks noGrp="1"/>
          </p:cNvSpPr>
          <p:nvPr>
            <p:ph type="sldNum" sz="quarter" idx="12"/>
          </p:nvPr>
        </p:nvSpPr>
        <p:spPr/>
        <p:txBody>
          <a:bodyPr/>
          <a:lstStyle/>
          <a:p>
            <a:fld id="{AC651FF5-2B13-4FF9-870C-67B9625AA38E}" type="slidenum">
              <a:rPr lang="fr-FR" smtClean="0"/>
              <a:t>29</a:t>
            </a:fld>
            <a:endParaRPr lang="fr-FR"/>
          </a:p>
        </p:txBody>
      </p:sp>
      <p:pic>
        <p:nvPicPr>
          <p:cNvPr id="4" name="Picture 3" descr="A map of france with orange and white colors&#10;&#10;Description automatically generated">
            <a:extLst>
              <a:ext uri="{FF2B5EF4-FFF2-40B4-BE49-F238E27FC236}">
                <a16:creationId xmlns:a16="http://schemas.microsoft.com/office/drawing/2014/main" id="{C306EEB0-9282-3D1F-5364-5172F3729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1909" y="0"/>
            <a:ext cx="7548182" cy="6858000"/>
          </a:xfrm>
          <a:prstGeom prst="rect">
            <a:avLst/>
          </a:prstGeom>
        </p:spPr>
      </p:pic>
    </p:spTree>
    <p:extLst>
      <p:ext uri="{BB962C8B-B14F-4D97-AF65-F5344CB8AC3E}">
        <p14:creationId xmlns:p14="http://schemas.microsoft.com/office/powerpoint/2010/main" val="2936185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10;&#10;Description automatically generated">
            <a:extLst>
              <a:ext uri="{FF2B5EF4-FFF2-40B4-BE49-F238E27FC236}">
                <a16:creationId xmlns:a16="http://schemas.microsoft.com/office/drawing/2014/main" id="{A2CA98D4-C4DE-88DA-FAA8-4A7F6629D5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6535" y="643467"/>
            <a:ext cx="8738929" cy="5571066"/>
          </a:xfrm>
          <a:prstGeom prst="rect">
            <a:avLst/>
          </a:prstGeom>
        </p:spPr>
      </p:pic>
      <p:sp>
        <p:nvSpPr>
          <p:cNvPr id="4" name="Slide Number Placeholder 3">
            <a:extLst>
              <a:ext uri="{FF2B5EF4-FFF2-40B4-BE49-F238E27FC236}">
                <a16:creationId xmlns:a16="http://schemas.microsoft.com/office/drawing/2014/main" id="{88484DC9-136E-6FA2-3A5B-0DAE82DC6BA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C651FF5-2B13-4FF9-870C-67B9625AA38E}" type="slidenum">
              <a:rPr lang="en-US">
                <a:solidFill>
                  <a:srgbClr val="FFFFFF"/>
                </a:solidFill>
              </a:rPr>
              <a:pPr>
                <a:spcAft>
                  <a:spcPts val="600"/>
                </a:spcAft>
              </a:pPr>
              <a:t>3</a:t>
            </a:fld>
            <a:endParaRPr lang="en-US">
              <a:solidFill>
                <a:srgbClr val="FFFFFF"/>
              </a:solidFill>
            </a:endParaRPr>
          </a:p>
        </p:txBody>
      </p:sp>
      <p:sp>
        <p:nvSpPr>
          <p:cNvPr id="7" name="TextBox 6">
            <a:extLst>
              <a:ext uri="{FF2B5EF4-FFF2-40B4-BE49-F238E27FC236}">
                <a16:creationId xmlns:a16="http://schemas.microsoft.com/office/drawing/2014/main" id="{AFF1D24D-542E-1391-557D-7E5343699E6F}"/>
              </a:ext>
            </a:extLst>
          </p:cNvPr>
          <p:cNvSpPr txBox="1"/>
          <p:nvPr/>
        </p:nvSpPr>
        <p:spPr>
          <a:xfrm>
            <a:off x="5284785" y="6488668"/>
            <a:ext cx="6651629" cy="369332"/>
          </a:xfrm>
          <a:prstGeom prst="rect">
            <a:avLst/>
          </a:prstGeom>
          <a:noFill/>
        </p:spPr>
        <p:txBody>
          <a:bodyPr wrap="none" rtlCol="0">
            <a:spAutoFit/>
          </a:bodyPr>
          <a:lstStyle/>
          <a:p>
            <a:r>
              <a:rPr lang="en-GB" dirty="0">
                <a:solidFill>
                  <a:schemeClr val="bg1"/>
                </a:solidFill>
              </a:rPr>
              <a:t>https://</a:t>
            </a:r>
            <a:r>
              <a:rPr lang="en-GB" dirty="0" err="1">
                <a:solidFill>
                  <a:schemeClr val="bg1"/>
                </a:solidFill>
              </a:rPr>
              <a:t>www.migrationdataportal.org</a:t>
            </a:r>
            <a:r>
              <a:rPr lang="en-GB" dirty="0">
                <a:solidFill>
                  <a:schemeClr val="bg1"/>
                </a:solidFill>
              </a:rPr>
              <a:t>/</a:t>
            </a:r>
            <a:r>
              <a:rPr lang="en-GB" dirty="0" err="1">
                <a:solidFill>
                  <a:schemeClr val="bg1"/>
                </a:solidFill>
              </a:rPr>
              <a:t>fr</a:t>
            </a:r>
            <a:r>
              <a:rPr lang="en-GB" dirty="0">
                <a:solidFill>
                  <a:schemeClr val="bg1"/>
                </a:solidFill>
              </a:rPr>
              <a:t>/themes/droits-des-migrants</a:t>
            </a:r>
            <a:endParaRPr lang="en-FR" dirty="0">
              <a:solidFill>
                <a:schemeClr val="bg1"/>
              </a:solidFill>
            </a:endParaRPr>
          </a:p>
        </p:txBody>
      </p:sp>
    </p:spTree>
    <p:extLst>
      <p:ext uri="{BB962C8B-B14F-4D97-AF65-F5344CB8AC3E}">
        <p14:creationId xmlns:p14="http://schemas.microsoft.com/office/powerpoint/2010/main" val="1369109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3B90BF-63EB-BF58-4AE7-CC618DC23AF3}"/>
              </a:ext>
            </a:extLst>
          </p:cNvPr>
          <p:cNvSpPr>
            <a:spLocks noGrp="1"/>
          </p:cNvSpPr>
          <p:nvPr>
            <p:ph type="sldNum" sz="quarter" idx="12"/>
          </p:nvPr>
        </p:nvSpPr>
        <p:spPr/>
        <p:txBody>
          <a:bodyPr/>
          <a:lstStyle/>
          <a:p>
            <a:fld id="{AC651FF5-2B13-4FF9-870C-67B9625AA38E}" type="slidenum">
              <a:rPr lang="fr-FR" smtClean="0"/>
              <a:t>30</a:t>
            </a:fld>
            <a:endParaRPr lang="fr-FR"/>
          </a:p>
        </p:txBody>
      </p:sp>
      <p:pic>
        <p:nvPicPr>
          <p:cNvPr id="4" name="Picture 3" descr="A blue and white chart with white text&#10;&#10;Description automatically generated">
            <a:extLst>
              <a:ext uri="{FF2B5EF4-FFF2-40B4-BE49-F238E27FC236}">
                <a16:creationId xmlns:a16="http://schemas.microsoft.com/office/drawing/2014/main" id="{A29489B8-6217-7F50-3019-F67C73B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0250" y="1187450"/>
            <a:ext cx="5651500" cy="4483100"/>
          </a:xfrm>
          <a:prstGeom prst="rect">
            <a:avLst/>
          </a:prstGeom>
        </p:spPr>
      </p:pic>
    </p:spTree>
    <p:extLst>
      <p:ext uri="{BB962C8B-B14F-4D97-AF65-F5344CB8AC3E}">
        <p14:creationId xmlns:p14="http://schemas.microsoft.com/office/powerpoint/2010/main" val="244124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document&#10;&#10;Description automatically generated">
            <a:extLst>
              <a:ext uri="{FF2B5EF4-FFF2-40B4-BE49-F238E27FC236}">
                <a16:creationId xmlns:a16="http://schemas.microsoft.com/office/drawing/2014/main" id="{5490AB37-EB3D-5EE0-9DE5-0CFA8169C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1035" y="685799"/>
            <a:ext cx="5129784" cy="5486401"/>
          </a:xfrm>
          <a:prstGeom prst="rect">
            <a:avLst/>
          </a:prstGeom>
        </p:spPr>
      </p:pic>
      <p:sp>
        <p:nvSpPr>
          <p:cNvPr id="15" name="Rectangle 14">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paper with black text&#10;&#10;Description automatically generated">
            <a:extLst>
              <a:ext uri="{FF2B5EF4-FFF2-40B4-BE49-F238E27FC236}">
                <a16:creationId xmlns:a16="http://schemas.microsoft.com/office/drawing/2014/main" id="{27DDE8C4-D163-CC9A-9A79-BA1A6AFAE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80" y="1325789"/>
            <a:ext cx="5129784" cy="4206422"/>
          </a:xfrm>
          <a:prstGeom prst="rect">
            <a:avLst/>
          </a:prstGeom>
        </p:spPr>
      </p:pic>
      <p:sp>
        <p:nvSpPr>
          <p:cNvPr id="2" name="Slide Number Placeholder 1">
            <a:extLst>
              <a:ext uri="{FF2B5EF4-FFF2-40B4-BE49-F238E27FC236}">
                <a16:creationId xmlns:a16="http://schemas.microsoft.com/office/drawing/2014/main" id="{2A8725A4-E3B8-C73A-6DE0-5FFE553C2579}"/>
              </a:ext>
            </a:extLst>
          </p:cNvPr>
          <p:cNvSpPr>
            <a:spLocks noGrp="1"/>
          </p:cNvSpPr>
          <p:nvPr>
            <p:ph type="sldNum" sz="quarter" idx="12"/>
          </p:nvPr>
        </p:nvSpPr>
        <p:spPr>
          <a:xfrm>
            <a:off x="8610600" y="6356350"/>
            <a:ext cx="2743200" cy="365125"/>
          </a:xfrm>
        </p:spPr>
        <p:txBody>
          <a:bodyPr>
            <a:normAutofit/>
          </a:bodyPr>
          <a:lstStyle/>
          <a:p>
            <a:pPr>
              <a:spcAft>
                <a:spcPts val="600"/>
              </a:spcAft>
            </a:pPr>
            <a:fld id="{AC651FF5-2B13-4FF9-870C-67B9625AA38E}" type="slidenum">
              <a:rPr lang="fr-FR">
                <a:solidFill>
                  <a:srgbClr val="FFFFFF"/>
                </a:solidFill>
              </a:rPr>
              <a:pPr>
                <a:spcAft>
                  <a:spcPts val="600"/>
                </a:spcAft>
              </a:pPr>
              <a:t>31</a:t>
            </a:fld>
            <a:endParaRPr lang="fr-FR">
              <a:solidFill>
                <a:srgbClr val="FFFFFF"/>
              </a:solidFill>
            </a:endParaRPr>
          </a:p>
        </p:txBody>
      </p:sp>
      <p:sp>
        <p:nvSpPr>
          <p:cNvPr id="7" name="TextBox 6">
            <a:extLst>
              <a:ext uri="{FF2B5EF4-FFF2-40B4-BE49-F238E27FC236}">
                <a16:creationId xmlns:a16="http://schemas.microsoft.com/office/drawing/2014/main" id="{A53D04DB-EB1F-50F9-E4F4-85C6E4317D51}"/>
              </a:ext>
            </a:extLst>
          </p:cNvPr>
          <p:cNvSpPr txBox="1"/>
          <p:nvPr/>
        </p:nvSpPr>
        <p:spPr>
          <a:xfrm>
            <a:off x="172212" y="55364"/>
            <a:ext cx="3269549" cy="369332"/>
          </a:xfrm>
          <a:prstGeom prst="rect">
            <a:avLst/>
          </a:prstGeom>
          <a:noFill/>
        </p:spPr>
        <p:txBody>
          <a:bodyPr wrap="none" rtlCol="0">
            <a:spAutoFit/>
          </a:bodyPr>
          <a:lstStyle/>
          <a:p>
            <a:r>
              <a:rPr lang="en-FR" dirty="0">
                <a:solidFill>
                  <a:schemeClr val="bg1"/>
                </a:solidFill>
              </a:rPr>
              <a:t>Un rapport de l’OFII préoccupant</a:t>
            </a:r>
          </a:p>
        </p:txBody>
      </p:sp>
    </p:spTree>
    <p:extLst>
      <p:ext uri="{BB962C8B-B14F-4D97-AF65-F5344CB8AC3E}">
        <p14:creationId xmlns:p14="http://schemas.microsoft.com/office/powerpoint/2010/main" val="1431966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56EA5-9BC2-5067-4E57-AB946B27534A}"/>
              </a:ext>
            </a:extLst>
          </p:cNvPr>
          <p:cNvSpPr>
            <a:spLocks noGrp="1"/>
          </p:cNvSpPr>
          <p:nvPr>
            <p:ph type="title"/>
          </p:nvPr>
        </p:nvSpPr>
        <p:spPr/>
        <p:txBody>
          <a:bodyPr/>
          <a:lstStyle/>
          <a:p>
            <a:r>
              <a:rPr lang="en-FR" dirty="0"/>
              <a:t>3. Restriction du droit au séjour étranger malade</a:t>
            </a:r>
          </a:p>
        </p:txBody>
      </p:sp>
      <p:sp>
        <p:nvSpPr>
          <p:cNvPr id="3" name="Content Placeholder 2">
            <a:extLst>
              <a:ext uri="{FF2B5EF4-FFF2-40B4-BE49-F238E27FC236}">
                <a16:creationId xmlns:a16="http://schemas.microsoft.com/office/drawing/2014/main" id="{B10C79DA-62CE-6F1F-EDB4-0F94556C9C11}"/>
              </a:ext>
            </a:extLst>
          </p:cNvPr>
          <p:cNvSpPr>
            <a:spLocks noGrp="1"/>
          </p:cNvSpPr>
          <p:nvPr>
            <p:ph idx="1"/>
          </p:nvPr>
        </p:nvSpPr>
        <p:spPr/>
        <p:txBody>
          <a:bodyPr/>
          <a:lstStyle/>
          <a:p>
            <a:r>
              <a:rPr lang="fr-FR" dirty="0"/>
              <a:t>Le projet de loi prévoit (article 1er E nouveau):</a:t>
            </a:r>
          </a:p>
          <a:p>
            <a:pPr lvl="1"/>
            <a:r>
              <a:rPr lang="fr-FR" dirty="0"/>
              <a:t>Suppression du critère dit de « bénéfice effectif des soins » (disponibilité, économique, géographique, </a:t>
            </a:r>
            <a:r>
              <a:rPr lang="fr-FR" dirty="0" err="1"/>
              <a:t>discrimnatoire</a:t>
            </a:r>
            <a:r>
              <a:rPr lang="fr-FR" dirty="0"/>
              <a:t>)</a:t>
            </a:r>
          </a:p>
          <a:p>
            <a:pPr lvl="2"/>
            <a:r>
              <a:rPr lang="fr-FR" dirty="0"/>
              <a:t>Déjà réalisé en 2011 dans la loi Besson, puis restauré en 2016</a:t>
            </a:r>
          </a:p>
          <a:p>
            <a:pPr lvl="2"/>
            <a:r>
              <a:rPr lang="fr-FR" dirty="0"/>
              <a:t>Suppression contraire à la jurisprudence de la CEDH</a:t>
            </a:r>
          </a:p>
          <a:p>
            <a:pPr lvl="1"/>
            <a:r>
              <a:rPr lang="fr-FR" dirty="0"/>
              <a:t>Définition restrictive de la notion d’exceptionnelle gravité (instauration d’un “délai présumé de prévenance” des conséquences exceptionnellement grave, à savoir « l’engagement du pronostic vital » ou « l’altération de fonctions vitales importantes »</a:t>
            </a:r>
          </a:p>
          <a:p>
            <a:pPr lvl="1"/>
            <a:r>
              <a:rPr lang="fr-FR" dirty="0"/>
              <a:t>La levée du secret médical par le juge administratif </a:t>
            </a:r>
          </a:p>
        </p:txBody>
      </p:sp>
      <p:sp>
        <p:nvSpPr>
          <p:cNvPr id="4" name="Slide Number Placeholder 3">
            <a:extLst>
              <a:ext uri="{FF2B5EF4-FFF2-40B4-BE49-F238E27FC236}">
                <a16:creationId xmlns:a16="http://schemas.microsoft.com/office/drawing/2014/main" id="{B3F559A7-84AA-FD52-1CC6-FD403C50FA84}"/>
              </a:ext>
            </a:extLst>
          </p:cNvPr>
          <p:cNvSpPr>
            <a:spLocks noGrp="1"/>
          </p:cNvSpPr>
          <p:nvPr>
            <p:ph type="sldNum" sz="quarter" idx="12"/>
          </p:nvPr>
        </p:nvSpPr>
        <p:spPr/>
        <p:txBody>
          <a:bodyPr/>
          <a:lstStyle/>
          <a:p>
            <a:fld id="{AC651FF5-2B13-4FF9-870C-67B9625AA38E}" type="slidenum">
              <a:rPr lang="fr-FR" smtClean="0"/>
              <a:t>32</a:t>
            </a:fld>
            <a:endParaRPr lang="fr-FR"/>
          </a:p>
        </p:txBody>
      </p:sp>
    </p:spTree>
    <p:extLst>
      <p:ext uri="{BB962C8B-B14F-4D97-AF65-F5344CB8AC3E}">
        <p14:creationId xmlns:p14="http://schemas.microsoft.com/office/powerpoint/2010/main" val="3831279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4E79-E11E-0051-CF62-89714C1BDB4B}"/>
              </a:ext>
            </a:extLst>
          </p:cNvPr>
          <p:cNvSpPr>
            <a:spLocks noGrp="1"/>
          </p:cNvSpPr>
          <p:nvPr>
            <p:ph type="title"/>
          </p:nvPr>
        </p:nvSpPr>
        <p:spPr/>
        <p:txBody>
          <a:bodyPr/>
          <a:lstStyle/>
          <a:p>
            <a:r>
              <a:rPr lang="en-FR" dirty="0"/>
              <a:t>4. Fin de protection médicale contre les expulsions des personnes malades</a:t>
            </a:r>
          </a:p>
        </p:txBody>
      </p:sp>
      <p:sp>
        <p:nvSpPr>
          <p:cNvPr id="3" name="Content Placeholder 2">
            <a:extLst>
              <a:ext uri="{FF2B5EF4-FFF2-40B4-BE49-F238E27FC236}">
                <a16:creationId xmlns:a16="http://schemas.microsoft.com/office/drawing/2014/main" id="{83C2CFC0-311E-662C-E6CA-72DD4419AA82}"/>
              </a:ext>
            </a:extLst>
          </p:cNvPr>
          <p:cNvSpPr>
            <a:spLocks noGrp="1"/>
          </p:cNvSpPr>
          <p:nvPr>
            <p:ph idx="1"/>
          </p:nvPr>
        </p:nvSpPr>
        <p:spPr/>
        <p:txBody>
          <a:bodyPr/>
          <a:lstStyle/>
          <a:p>
            <a:r>
              <a:rPr lang="en-FR" dirty="0"/>
              <a:t>Levée si a commi une infraction susceptible d’être puni de 3 ans de prison, portée atteinte à l’ordre public, en situation irrégulière</a:t>
            </a:r>
          </a:p>
        </p:txBody>
      </p:sp>
      <p:sp>
        <p:nvSpPr>
          <p:cNvPr id="4" name="Slide Number Placeholder 3">
            <a:extLst>
              <a:ext uri="{FF2B5EF4-FFF2-40B4-BE49-F238E27FC236}">
                <a16:creationId xmlns:a16="http://schemas.microsoft.com/office/drawing/2014/main" id="{ED0E1849-0643-970C-F90F-CFE5D0DC5733}"/>
              </a:ext>
            </a:extLst>
          </p:cNvPr>
          <p:cNvSpPr>
            <a:spLocks noGrp="1"/>
          </p:cNvSpPr>
          <p:nvPr>
            <p:ph type="sldNum" sz="quarter" idx="12"/>
          </p:nvPr>
        </p:nvSpPr>
        <p:spPr/>
        <p:txBody>
          <a:bodyPr/>
          <a:lstStyle/>
          <a:p>
            <a:fld id="{AC651FF5-2B13-4FF9-870C-67B9625AA38E}" type="slidenum">
              <a:rPr lang="fr-FR" smtClean="0"/>
              <a:t>33</a:t>
            </a:fld>
            <a:endParaRPr lang="fr-FR"/>
          </a:p>
        </p:txBody>
      </p:sp>
    </p:spTree>
    <p:extLst>
      <p:ext uri="{BB962C8B-B14F-4D97-AF65-F5344CB8AC3E}">
        <p14:creationId xmlns:p14="http://schemas.microsoft.com/office/powerpoint/2010/main" val="2461043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D89F-9BDA-834A-40B1-3DE8DE91DF6A}"/>
              </a:ext>
            </a:extLst>
          </p:cNvPr>
          <p:cNvSpPr>
            <a:spLocks noGrp="1"/>
          </p:cNvSpPr>
          <p:nvPr>
            <p:ph type="title"/>
          </p:nvPr>
        </p:nvSpPr>
        <p:spPr/>
        <p:txBody>
          <a:bodyPr/>
          <a:lstStyle/>
          <a:p>
            <a:r>
              <a:rPr lang="en-FR" dirty="0"/>
              <a:t>5. Mais aussi…</a:t>
            </a:r>
          </a:p>
        </p:txBody>
      </p:sp>
      <p:sp>
        <p:nvSpPr>
          <p:cNvPr id="3" name="Content Placeholder 2">
            <a:extLst>
              <a:ext uri="{FF2B5EF4-FFF2-40B4-BE49-F238E27FC236}">
                <a16:creationId xmlns:a16="http://schemas.microsoft.com/office/drawing/2014/main" id="{22252AA5-46E7-E15A-0404-F7857C9B132B}"/>
              </a:ext>
            </a:extLst>
          </p:cNvPr>
          <p:cNvSpPr>
            <a:spLocks noGrp="1"/>
          </p:cNvSpPr>
          <p:nvPr>
            <p:ph idx="1"/>
          </p:nvPr>
        </p:nvSpPr>
        <p:spPr/>
        <p:txBody>
          <a:bodyPr>
            <a:normAutofit fontScale="92500" lnSpcReduction="10000"/>
          </a:bodyPr>
          <a:lstStyle/>
          <a:p>
            <a:r>
              <a:rPr lang="en-GB" dirty="0"/>
              <a:t>Non </a:t>
            </a:r>
            <a:r>
              <a:rPr lang="en-GB" dirty="0" err="1"/>
              <a:t>accès</a:t>
            </a:r>
            <a:r>
              <a:rPr lang="en-GB" dirty="0"/>
              <a:t> </a:t>
            </a:r>
            <a:r>
              <a:rPr lang="en-GB" dirty="0" err="1"/>
              <a:t>à</a:t>
            </a:r>
            <a:r>
              <a:rPr lang="en-GB" dirty="0"/>
              <a:t> un droit au séjour </a:t>
            </a:r>
            <a:r>
              <a:rPr lang="en-GB" dirty="0" err="1"/>
              <a:t>à</a:t>
            </a:r>
            <a:r>
              <a:rPr lang="en-GB" dirty="0"/>
              <a:t> la </a:t>
            </a:r>
            <a:r>
              <a:rPr lang="en-GB" dirty="0" err="1"/>
              <a:t>majorité</a:t>
            </a:r>
            <a:r>
              <a:rPr lang="en-GB" dirty="0"/>
              <a:t> pour les MNA, </a:t>
            </a:r>
          </a:p>
          <a:p>
            <a:r>
              <a:rPr lang="en-GB" dirty="0" err="1"/>
              <a:t>Recul</a:t>
            </a:r>
            <a:r>
              <a:rPr lang="en-GB" dirty="0"/>
              <a:t> sur les </a:t>
            </a:r>
            <a:r>
              <a:rPr lang="en-GB" dirty="0" err="1"/>
              <a:t>soins</a:t>
            </a:r>
            <a:r>
              <a:rPr lang="en-GB" dirty="0"/>
              <a:t> </a:t>
            </a:r>
            <a:r>
              <a:rPr lang="en-GB" dirty="0" err="1"/>
              <a:t>en</a:t>
            </a:r>
            <a:r>
              <a:rPr lang="en-GB" dirty="0"/>
              <a:t> retention</a:t>
            </a:r>
          </a:p>
          <a:p>
            <a:r>
              <a:rPr lang="en-GB" dirty="0" err="1"/>
              <a:t>Fabrique</a:t>
            </a:r>
            <a:r>
              <a:rPr lang="en-GB" dirty="0"/>
              <a:t> de sans papier</a:t>
            </a:r>
          </a:p>
          <a:p>
            <a:r>
              <a:rPr lang="en-GB" dirty="0"/>
              <a:t>Suppression de </a:t>
            </a:r>
            <a:r>
              <a:rPr lang="en-GB" dirty="0" err="1"/>
              <a:t>l’aide</a:t>
            </a:r>
            <a:r>
              <a:rPr lang="en-GB" dirty="0"/>
              <a:t> au transport pour les </a:t>
            </a:r>
            <a:r>
              <a:rPr lang="en-GB" dirty="0" err="1"/>
              <a:t>pauvres</a:t>
            </a:r>
            <a:r>
              <a:rPr lang="en-GB" dirty="0"/>
              <a:t> sans papiers </a:t>
            </a:r>
            <a:r>
              <a:rPr lang="en-GB" dirty="0" err="1"/>
              <a:t>en</a:t>
            </a:r>
            <a:r>
              <a:rPr lang="en-GB" dirty="0"/>
              <a:t> Ile-de-France (</a:t>
            </a:r>
            <a:r>
              <a:rPr lang="en-GB" dirty="0" err="1"/>
              <a:t>alors</a:t>
            </a:r>
            <a:r>
              <a:rPr lang="en-GB" dirty="0"/>
              <a:t> que </a:t>
            </a:r>
            <a:r>
              <a:rPr lang="en-GB" dirty="0" err="1"/>
              <a:t>c’est</a:t>
            </a:r>
            <a:r>
              <a:rPr lang="en-GB" dirty="0"/>
              <a:t> un determinant de </a:t>
            </a:r>
            <a:r>
              <a:rPr lang="en-GB" dirty="0" err="1"/>
              <a:t>recours</a:t>
            </a:r>
            <a:r>
              <a:rPr lang="en-GB" dirty="0"/>
              <a:t> aux </a:t>
            </a:r>
            <a:r>
              <a:rPr lang="en-GB" dirty="0" err="1"/>
              <a:t>soins</a:t>
            </a:r>
            <a:r>
              <a:rPr lang="en-GB" dirty="0"/>
              <a:t>)</a:t>
            </a:r>
          </a:p>
          <a:p>
            <a:r>
              <a:rPr lang="en-GB" dirty="0"/>
              <a:t>Durée de residence </a:t>
            </a:r>
            <a:r>
              <a:rPr lang="en-GB" dirty="0" err="1"/>
              <a:t>minimale</a:t>
            </a:r>
            <a:r>
              <a:rPr lang="en-GB" dirty="0"/>
              <a:t> pour les aides </a:t>
            </a:r>
            <a:r>
              <a:rPr lang="en-GB" dirty="0" err="1"/>
              <a:t>sociales</a:t>
            </a:r>
            <a:endParaRPr lang="en-GB" dirty="0"/>
          </a:p>
          <a:p>
            <a:pPr lvl="1"/>
            <a:r>
              <a:rPr lang="en-GB" dirty="0"/>
              <a:t>5 </a:t>
            </a:r>
            <a:r>
              <a:rPr lang="en-GB" dirty="0" err="1"/>
              <a:t>ans</a:t>
            </a:r>
            <a:r>
              <a:rPr lang="en-GB" dirty="0"/>
              <a:t> pour le RSA</a:t>
            </a:r>
          </a:p>
          <a:p>
            <a:pPr lvl="1"/>
            <a:r>
              <a:rPr lang="en-GB" dirty="0"/>
              <a:t>5 </a:t>
            </a:r>
            <a:r>
              <a:rPr lang="en-GB" dirty="0" err="1"/>
              <a:t>ans</a:t>
            </a:r>
            <a:r>
              <a:rPr lang="en-GB" dirty="0"/>
              <a:t> pour le droit au </a:t>
            </a:r>
            <a:r>
              <a:rPr lang="en-GB" dirty="0" err="1"/>
              <a:t>logement</a:t>
            </a:r>
            <a:r>
              <a:rPr lang="en-GB" dirty="0"/>
              <a:t> opposable</a:t>
            </a:r>
          </a:p>
          <a:p>
            <a:pPr lvl="1"/>
            <a:r>
              <a:rPr lang="en-GB" dirty="0"/>
              <a:t>5 </a:t>
            </a:r>
            <a:r>
              <a:rPr lang="en-GB" dirty="0" err="1"/>
              <a:t>ans</a:t>
            </a:r>
            <a:r>
              <a:rPr lang="en-GB" dirty="0"/>
              <a:t> pour le droit aux </a:t>
            </a:r>
            <a:r>
              <a:rPr lang="en-GB" dirty="0" err="1"/>
              <a:t>prestations</a:t>
            </a:r>
            <a:r>
              <a:rPr lang="en-GB" dirty="0"/>
              <a:t> </a:t>
            </a:r>
            <a:r>
              <a:rPr lang="en-GB" dirty="0" err="1"/>
              <a:t>familiales</a:t>
            </a:r>
            <a:r>
              <a:rPr lang="en-GB" dirty="0"/>
              <a:t>, </a:t>
            </a:r>
            <a:r>
              <a:rPr lang="en-GB" dirty="0" err="1"/>
              <a:t>à</a:t>
            </a:r>
            <a:r>
              <a:rPr lang="en-GB" dirty="0"/>
              <a:t> </a:t>
            </a:r>
            <a:r>
              <a:rPr lang="en-GB" dirty="0" err="1"/>
              <a:t>l’APA</a:t>
            </a:r>
            <a:r>
              <a:rPr lang="en-GB" dirty="0"/>
              <a:t>, et </a:t>
            </a:r>
            <a:r>
              <a:rPr lang="en-GB" dirty="0" err="1"/>
              <a:t>PCHandicap</a:t>
            </a:r>
            <a:endParaRPr lang="en-GB" dirty="0"/>
          </a:p>
          <a:p>
            <a:pPr lvl="1"/>
            <a:r>
              <a:rPr lang="en-GB" dirty="0"/>
              <a:t>10 </a:t>
            </a:r>
            <a:r>
              <a:rPr lang="en-GB" dirty="0" err="1"/>
              <a:t>ans</a:t>
            </a:r>
            <a:r>
              <a:rPr lang="en-GB" dirty="0"/>
              <a:t> pour </a:t>
            </a:r>
            <a:r>
              <a:rPr lang="en-GB" dirty="0" err="1"/>
              <a:t>l’AAH</a:t>
            </a:r>
            <a:r>
              <a:rPr lang="en-GB" dirty="0"/>
              <a:t> !</a:t>
            </a:r>
          </a:p>
          <a:p>
            <a:r>
              <a:rPr lang="en-GB" dirty="0"/>
              <a:t>Information </a:t>
            </a:r>
            <a:r>
              <a:rPr lang="en-GB" dirty="0" err="1"/>
              <a:t>automatique</a:t>
            </a:r>
            <a:r>
              <a:rPr lang="en-GB" dirty="0"/>
              <a:t> des </a:t>
            </a:r>
            <a:r>
              <a:rPr lang="en-GB" dirty="0" err="1"/>
              <a:t>organismes</a:t>
            </a:r>
            <a:r>
              <a:rPr lang="en-GB" dirty="0"/>
              <a:t> </a:t>
            </a:r>
            <a:r>
              <a:rPr lang="en-GB" dirty="0" err="1"/>
              <a:t>sociaux</a:t>
            </a:r>
            <a:r>
              <a:rPr lang="en-GB" dirty="0"/>
              <a:t> des radiations</a:t>
            </a:r>
            <a:endParaRPr lang="en-FR" dirty="0"/>
          </a:p>
        </p:txBody>
      </p:sp>
      <p:sp>
        <p:nvSpPr>
          <p:cNvPr id="4" name="Slide Number Placeholder 3">
            <a:extLst>
              <a:ext uri="{FF2B5EF4-FFF2-40B4-BE49-F238E27FC236}">
                <a16:creationId xmlns:a16="http://schemas.microsoft.com/office/drawing/2014/main" id="{1FBE820A-366F-DE7E-60FF-054A9721311B}"/>
              </a:ext>
            </a:extLst>
          </p:cNvPr>
          <p:cNvSpPr>
            <a:spLocks noGrp="1"/>
          </p:cNvSpPr>
          <p:nvPr>
            <p:ph type="sldNum" sz="quarter" idx="12"/>
          </p:nvPr>
        </p:nvSpPr>
        <p:spPr/>
        <p:txBody>
          <a:bodyPr/>
          <a:lstStyle/>
          <a:p>
            <a:fld id="{AC651FF5-2B13-4FF9-870C-67B9625AA38E}" type="slidenum">
              <a:rPr lang="fr-FR" smtClean="0"/>
              <a:t>34</a:t>
            </a:fld>
            <a:endParaRPr lang="fr-FR"/>
          </a:p>
        </p:txBody>
      </p:sp>
    </p:spTree>
    <p:extLst>
      <p:ext uri="{BB962C8B-B14F-4D97-AF65-F5344CB8AC3E}">
        <p14:creationId xmlns:p14="http://schemas.microsoft.com/office/powerpoint/2010/main" val="2027912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ureau avec stéthoscope et un clavier d’ordinateur">
            <a:extLst>
              <a:ext uri="{FF2B5EF4-FFF2-40B4-BE49-F238E27FC236}">
                <a16:creationId xmlns:a16="http://schemas.microsoft.com/office/drawing/2014/main" id="{D528ABF1-7AE1-19E9-C0F4-C99EAC321F04}"/>
              </a:ext>
            </a:extLst>
          </p:cNvPr>
          <p:cNvPicPr>
            <a:picLocks noChangeAspect="1"/>
          </p:cNvPicPr>
          <p:nvPr/>
        </p:nvPicPr>
        <p:blipFill rotWithShape="1">
          <a:blip r:embed="rId2"/>
          <a:srcRect l="5884" r="-1" b="-1"/>
          <a:stretch/>
        </p:blipFill>
        <p:spPr>
          <a:xfrm>
            <a:off x="1"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6BD89F-9BDA-834A-40B1-3DE8DE91DF6A}"/>
              </a:ext>
            </a:extLst>
          </p:cNvPr>
          <p:cNvSpPr>
            <a:spLocks noGrp="1"/>
          </p:cNvSpPr>
          <p:nvPr>
            <p:ph type="title"/>
          </p:nvPr>
        </p:nvSpPr>
        <p:spPr>
          <a:xfrm>
            <a:off x="467678" y="534289"/>
            <a:ext cx="3822189" cy="1899912"/>
          </a:xfrm>
        </p:spPr>
        <p:txBody>
          <a:bodyPr>
            <a:normAutofit/>
          </a:bodyPr>
          <a:lstStyle/>
          <a:p>
            <a:r>
              <a:rPr lang="en-FR" sz="4000" dirty="0"/>
              <a:t>5. Mais aussi…</a:t>
            </a:r>
          </a:p>
        </p:txBody>
      </p:sp>
      <p:sp>
        <p:nvSpPr>
          <p:cNvPr id="3" name="Content Placeholder 2">
            <a:extLst>
              <a:ext uri="{FF2B5EF4-FFF2-40B4-BE49-F238E27FC236}">
                <a16:creationId xmlns:a16="http://schemas.microsoft.com/office/drawing/2014/main" id="{22252AA5-46E7-E15A-0404-F7857C9B132B}"/>
              </a:ext>
            </a:extLst>
          </p:cNvPr>
          <p:cNvSpPr>
            <a:spLocks noGrp="1"/>
          </p:cNvSpPr>
          <p:nvPr>
            <p:ph idx="1"/>
          </p:nvPr>
        </p:nvSpPr>
        <p:spPr>
          <a:xfrm>
            <a:off x="651415" y="2214067"/>
            <a:ext cx="3822189" cy="3742762"/>
          </a:xfrm>
        </p:spPr>
        <p:txBody>
          <a:bodyPr>
            <a:normAutofit/>
          </a:bodyPr>
          <a:lstStyle/>
          <a:p>
            <a:r>
              <a:rPr lang="fr-FR" sz="2000" dirty="0"/>
              <a:t>La question du statut des Médecins/Praticiens à diplômes étrangers hors union européenne (</a:t>
            </a:r>
            <a:r>
              <a:rPr lang="fr-FR" sz="2000" dirty="0" err="1"/>
              <a:t>Padhue</a:t>
            </a:r>
            <a:r>
              <a:rPr lang="fr-FR" sz="2000" dirty="0"/>
              <a:t>)</a:t>
            </a:r>
          </a:p>
          <a:p>
            <a:r>
              <a:rPr lang="fr-FR" sz="2000" dirty="0"/>
              <a:t>Ils sont 30 000 en France </a:t>
            </a:r>
          </a:p>
          <a:p>
            <a:pPr lvl="1"/>
            <a:r>
              <a:rPr lang="fr-FR" sz="1600" dirty="0"/>
              <a:t>dont 5000 non-inscrits à l’ordre</a:t>
            </a:r>
          </a:p>
          <a:p>
            <a:pPr lvl="1"/>
            <a:r>
              <a:rPr lang="fr-FR" sz="1600" dirty="0"/>
              <a:t>Dont 3000 non lauréat des épreuves de vérification des connaissances (concours très sélectif)</a:t>
            </a:r>
          </a:p>
        </p:txBody>
      </p:sp>
      <p:sp>
        <p:nvSpPr>
          <p:cNvPr id="4" name="Slide Number Placeholder 3">
            <a:extLst>
              <a:ext uri="{FF2B5EF4-FFF2-40B4-BE49-F238E27FC236}">
                <a16:creationId xmlns:a16="http://schemas.microsoft.com/office/drawing/2014/main" id="{1FBE820A-366F-DE7E-60FF-054A9721311B}"/>
              </a:ext>
            </a:extLst>
          </p:cNvPr>
          <p:cNvSpPr>
            <a:spLocks noGrp="1"/>
          </p:cNvSpPr>
          <p:nvPr>
            <p:ph type="sldNum" sz="quarter" idx="12"/>
          </p:nvPr>
        </p:nvSpPr>
        <p:spPr>
          <a:xfrm>
            <a:off x="8610600" y="6356350"/>
            <a:ext cx="2743200" cy="365125"/>
          </a:xfrm>
        </p:spPr>
        <p:txBody>
          <a:bodyPr>
            <a:normAutofit/>
          </a:bodyPr>
          <a:lstStyle/>
          <a:p>
            <a:pPr>
              <a:spcAft>
                <a:spcPts val="600"/>
              </a:spcAft>
            </a:pPr>
            <a:fld id="{AC651FF5-2B13-4FF9-870C-67B9625AA38E}" type="slidenum">
              <a:rPr lang="fr-FR"/>
              <a:pPr>
                <a:spcAft>
                  <a:spcPts val="600"/>
                </a:spcAft>
              </a:pPr>
              <a:t>35</a:t>
            </a:fld>
            <a:endParaRPr lang="fr-FR"/>
          </a:p>
        </p:txBody>
      </p:sp>
      <p:sp>
        <p:nvSpPr>
          <p:cNvPr id="5" name="Content Placeholder 2">
            <a:extLst>
              <a:ext uri="{FF2B5EF4-FFF2-40B4-BE49-F238E27FC236}">
                <a16:creationId xmlns:a16="http://schemas.microsoft.com/office/drawing/2014/main" id="{B4B1E56A-BE81-C331-C9D3-C3D75B6319EF}"/>
              </a:ext>
            </a:extLst>
          </p:cNvPr>
          <p:cNvSpPr txBox="1">
            <a:spLocks/>
          </p:cNvSpPr>
          <p:nvPr/>
        </p:nvSpPr>
        <p:spPr>
          <a:xfrm>
            <a:off x="7924800" y="2214067"/>
            <a:ext cx="4264151"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Statut des </a:t>
            </a:r>
            <a:r>
              <a:rPr lang="fr-FR" sz="2000" dirty="0" err="1"/>
              <a:t>Padhue</a:t>
            </a:r>
            <a:r>
              <a:rPr lang="fr-FR" sz="2000" dirty="0"/>
              <a:t> non inscrits à l’ordre:</a:t>
            </a:r>
          </a:p>
          <a:p>
            <a:r>
              <a:rPr lang="fr-FR" sz="2000" dirty="0"/>
              <a:t>Avant EVC:</a:t>
            </a:r>
            <a:endParaRPr lang="fr-FR" sz="1600" dirty="0"/>
          </a:p>
          <a:p>
            <a:pPr lvl="1"/>
            <a:r>
              <a:rPr lang="fr-FR" sz="1600" dirty="0"/>
              <a:t>Stagiaire associé / FFI (1500 €/mois)</a:t>
            </a:r>
          </a:p>
          <a:p>
            <a:pPr lvl="1"/>
            <a:r>
              <a:rPr lang="fr-FR" sz="1600" dirty="0"/>
              <a:t>Pendant 6 mois, renouvelable 2 fois</a:t>
            </a:r>
          </a:p>
          <a:p>
            <a:r>
              <a:rPr lang="fr-FR" sz="2000" dirty="0"/>
              <a:t>Après EVC:</a:t>
            </a:r>
          </a:p>
          <a:p>
            <a:pPr lvl="1"/>
            <a:r>
              <a:rPr lang="fr-FR" sz="1600" dirty="0"/>
              <a:t>Praticien attaché associé (2200 €/mois)</a:t>
            </a:r>
          </a:p>
          <a:p>
            <a:pPr lvl="1"/>
            <a:r>
              <a:rPr lang="fr-FR" sz="1600" dirty="0"/>
              <a:t>Pendant 2 ans</a:t>
            </a:r>
          </a:p>
          <a:p>
            <a:pPr lvl="1"/>
            <a:r>
              <a:rPr lang="fr-FR" sz="1600" dirty="0"/>
              <a:t>A l’hôpital public</a:t>
            </a:r>
          </a:p>
          <a:p>
            <a:endParaRPr lang="fr-FR" sz="2000" dirty="0"/>
          </a:p>
        </p:txBody>
      </p:sp>
    </p:spTree>
    <p:extLst>
      <p:ext uri="{BB962C8B-B14F-4D97-AF65-F5344CB8AC3E}">
        <p14:creationId xmlns:p14="http://schemas.microsoft.com/office/powerpoint/2010/main" val="3487844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up of a screen&#10;&#10;Description automatically generated">
            <a:extLst>
              <a:ext uri="{FF2B5EF4-FFF2-40B4-BE49-F238E27FC236}">
                <a16:creationId xmlns:a16="http://schemas.microsoft.com/office/drawing/2014/main" id="{B5CA0971-A520-3F71-2E63-79F702BA40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4757" y="643467"/>
            <a:ext cx="9442486" cy="5571066"/>
          </a:xfrm>
          <a:prstGeom prst="rect">
            <a:avLst/>
          </a:prstGeom>
        </p:spPr>
      </p:pic>
      <p:sp>
        <p:nvSpPr>
          <p:cNvPr id="4" name="Slide Number Placeholder 3">
            <a:extLst>
              <a:ext uri="{FF2B5EF4-FFF2-40B4-BE49-F238E27FC236}">
                <a16:creationId xmlns:a16="http://schemas.microsoft.com/office/drawing/2014/main" id="{FB09487C-2B61-1FED-372C-FC7B4434FB7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C651FF5-2B13-4FF9-870C-67B9625AA38E}" type="slidenum">
              <a:rPr lang="en-US" smtClean="0"/>
              <a:pPr>
                <a:spcAft>
                  <a:spcPts val="600"/>
                </a:spcAft>
              </a:pPr>
              <a:t>36</a:t>
            </a:fld>
            <a:endParaRPr lang="en-US"/>
          </a:p>
        </p:txBody>
      </p:sp>
    </p:spTree>
    <p:extLst>
      <p:ext uri="{BB962C8B-B14F-4D97-AF65-F5344CB8AC3E}">
        <p14:creationId xmlns:p14="http://schemas.microsoft.com/office/powerpoint/2010/main" val="3347695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DF6B0-ED52-83FF-3B13-9B469E1A27EC}"/>
              </a:ext>
            </a:extLst>
          </p:cNvPr>
          <p:cNvSpPr>
            <a:spLocks noGrp="1"/>
          </p:cNvSpPr>
          <p:nvPr>
            <p:ph type="title"/>
          </p:nvPr>
        </p:nvSpPr>
        <p:spPr/>
        <p:txBody>
          <a:bodyPr/>
          <a:lstStyle/>
          <a:p>
            <a:r>
              <a:rPr lang="en-FR" dirty="0"/>
              <a:t>Rebondissement</a:t>
            </a:r>
          </a:p>
        </p:txBody>
      </p:sp>
      <p:sp>
        <p:nvSpPr>
          <p:cNvPr id="3" name="Content Placeholder 2">
            <a:extLst>
              <a:ext uri="{FF2B5EF4-FFF2-40B4-BE49-F238E27FC236}">
                <a16:creationId xmlns:a16="http://schemas.microsoft.com/office/drawing/2014/main" id="{3BD1B075-4639-6552-17C3-5B77088F183E}"/>
              </a:ext>
            </a:extLst>
          </p:cNvPr>
          <p:cNvSpPr>
            <a:spLocks noGrp="1"/>
          </p:cNvSpPr>
          <p:nvPr>
            <p:ph idx="1"/>
          </p:nvPr>
        </p:nvSpPr>
        <p:spPr/>
        <p:txBody>
          <a:bodyPr>
            <a:normAutofit lnSpcReduction="10000"/>
          </a:bodyPr>
          <a:lstStyle/>
          <a:p>
            <a:r>
              <a:rPr lang="en-FR" dirty="0"/>
              <a:t>Le 11/12/2023, vote par la droite et la gauche d’une motion de rejet déposée par les écologistes</a:t>
            </a:r>
          </a:p>
          <a:p>
            <a:r>
              <a:rPr lang="en-FR" dirty="0"/>
              <a:t>Rejet automatique du texte</a:t>
            </a:r>
          </a:p>
          <a:p>
            <a:r>
              <a:rPr lang="en-FR" dirty="0"/>
              <a:t>Arbitrage du président de la république: convocation d’une comission mixte paritaire composée de 7 députés et 7 sénateurs pour s’accorder sur un projet de texte en huit clos en repartant du texte voté par le sénat (avec ces reculs)</a:t>
            </a:r>
          </a:p>
          <a:p>
            <a:r>
              <a:rPr lang="en-FR" dirty="0"/>
              <a:t>Tractations entre le gouvernement les républicains majoritaires dans la CMP. Engagement écrit d’E Borne à réformer l’AME en Janvier. Négociation du texte directement entre la première ministre et les républicains. En sort un texte proche de celui du Sénat</a:t>
            </a:r>
          </a:p>
        </p:txBody>
      </p:sp>
      <p:sp>
        <p:nvSpPr>
          <p:cNvPr id="4" name="Slide Number Placeholder 3">
            <a:extLst>
              <a:ext uri="{FF2B5EF4-FFF2-40B4-BE49-F238E27FC236}">
                <a16:creationId xmlns:a16="http://schemas.microsoft.com/office/drawing/2014/main" id="{66C7CE31-3ABF-5152-3DB2-D828BCEEDA32}"/>
              </a:ext>
            </a:extLst>
          </p:cNvPr>
          <p:cNvSpPr>
            <a:spLocks noGrp="1"/>
          </p:cNvSpPr>
          <p:nvPr>
            <p:ph type="sldNum" sz="quarter" idx="12"/>
          </p:nvPr>
        </p:nvSpPr>
        <p:spPr/>
        <p:txBody>
          <a:bodyPr/>
          <a:lstStyle/>
          <a:p>
            <a:fld id="{AC651FF5-2B13-4FF9-870C-67B9625AA38E}" type="slidenum">
              <a:rPr lang="fr-FR" smtClean="0"/>
              <a:t>37</a:t>
            </a:fld>
            <a:endParaRPr lang="fr-FR"/>
          </a:p>
        </p:txBody>
      </p:sp>
    </p:spTree>
    <p:extLst>
      <p:ext uri="{BB962C8B-B14F-4D97-AF65-F5344CB8AC3E}">
        <p14:creationId xmlns:p14="http://schemas.microsoft.com/office/powerpoint/2010/main" val="1494550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 with a blue and red graphic&#10;&#10;Description automatically generated">
            <a:extLst>
              <a:ext uri="{FF2B5EF4-FFF2-40B4-BE49-F238E27FC236}">
                <a16:creationId xmlns:a16="http://schemas.microsoft.com/office/drawing/2014/main" id="{B7813EFE-F8DD-3903-701F-05A3EF004F4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979" b="502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DB84DB-A9CA-9C4E-67B4-E32932D53F8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Vote du texte à l’Assemblée nationale le Mardi 20/12/2023</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C431912-3FA7-3A65-1537-D6E1CAA9986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AC651FF5-2B13-4FF9-870C-67B9625AA38E}" type="slidenum">
              <a:rPr lang="en-US">
                <a:solidFill>
                  <a:srgbClr val="FFFFFF"/>
                </a:solidFill>
              </a:rPr>
              <a:pPr defTabSz="457200">
                <a:spcAft>
                  <a:spcPts val="600"/>
                </a:spcAft>
              </a:pPr>
              <a:t>38</a:t>
            </a:fld>
            <a:endParaRPr lang="en-US">
              <a:solidFill>
                <a:srgbClr val="FFFFFF"/>
              </a:solidFill>
            </a:endParaRPr>
          </a:p>
        </p:txBody>
      </p:sp>
    </p:spTree>
    <p:extLst>
      <p:ext uri="{BB962C8B-B14F-4D97-AF65-F5344CB8AC3E}">
        <p14:creationId xmlns:p14="http://schemas.microsoft.com/office/powerpoint/2010/main" val="1252261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BC203-9903-933B-D0D4-9775E15CD5EE}"/>
              </a:ext>
            </a:extLst>
          </p:cNvPr>
          <p:cNvSpPr>
            <a:spLocks noGrp="1"/>
          </p:cNvSpPr>
          <p:nvPr>
            <p:ph type="title"/>
          </p:nvPr>
        </p:nvSpPr>
        <p:spPr/>
        <p:txBody>
          <a:bodyPr/>
          <a:lstStyle/>
          <a:p>
            <a:r>
              <a:rPr lang="en-FR" dirty="0"/>
              <a:t>Loi immigration adoptée à la majorité</a:t>
            </a:r>
          </a:p>
        </p:txBody>
      </p:sp>
      <p:sp>
        <p:nvSpPr>
          <p:cNvPr id="3" name="Content Placeholder 2">
            <a:extLst>
              <a:ext uri="{FF2B5EF4-FFF2-40B4-BE49-F238E27FC236}">
                <a16:creationId xmlns:a16="http://schemas.microsoft.com/office/drawing/2014/main" id="{74A30B38-4736-1712-8596-7D0E66DCAE34}"/>
              </a:ext>
            </a:extLst>
          </p:cNvPr>
          <p:cNvSpPr>
            <a:spLocks noGrp="1"/>
          </p:cNvSpPr>
          <p:nvPr>
            <p:ph idx="1"/>
          </p:nvPr>
        </p:nvSpPr>
        <p:spPr/>
        <p:txBody>
          <a:bodyPr/>
          <a:lstStyle/>
          <a:p>
            <a:endParaRPr lang="en-FR" dirty="0"/>
          </a:p>
        </p:txBody>
      </p:sp>
      <p:sp>
        <p:nvSpPr>
          <p:cNvPr id="4" name="Slide Number Placeholder 3">
            <a:extLst>
              <a:ext uri="{FF2B5EF4-FFF2-40B4-BE49-F238E27FC236}">
                <a16:creationId xmlns:a16="http://schemas.microsoft.com/office/drawing/2014/main" id="{2C02BCB7-60BA-98CE-C81A-CC182D14D2A0}"/>
              </a:ext>
            </a:extLst>
          </p:cNvPr>
          <p:cNvSpPr>
            <a:spLocks noGrp="1"/>
          </p:cNvSpPr>
          <p:nvPr>
            <p:ph type="sldNum" sz="quarter" idx="12"/>
          </p:nvPr>
        </p:nvSpPr>
        <p:spPr/>
        <p:txBody>
          <a:bodyPr/>
          <a:lstStyle/>
          <a:p>
            <a:fld id="{AC651FF5-2B13-4FF9-870C-67B9625AA38E}" type="slidenum">
              <a:rPr lang="fr-FR" smtClean="0"/>
              <a:t>39</a:t>
            </a:fld>
            <a:endParaRPr lang="fr-FR"/>
          </a:p>
        </p:txBody>
      </p:sp>
    </p:spTree>
    <p:extLst>
      <p:ext uri="{BB962C8B-B14F-4D97-AF65-F5344CB8AC3E}">
        <p14:creationId xmlns:p14="http://schemas.microsoft.com/office/powerpoint/2010/main" val="458420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B1361-4C80-864D-87A5-A69E3077A1B9}"/>
              </a:ext>
            </a:extLst>
          </p:cNvPr>
          <p:cNvSpPr>
            <a:spLocks noGrp="1"/>
          </p:cNvSpPr>
          <p:nvPr>
            <p:ph type="title"/>
          </p:nvPr>
        </p:nvSpPr>
        <p:spPr/>
        <p:txBody>
          <a:bodyPr/>
          <a:lstStyle/>
          <a:p>
            <a:r>
              <a:rPr lang="en-FR" dirty="0"/>
              <a:t>Droits spécifiques des migrants</a:t>
            </a:r>
          </a:p>
        </p:txBody>
      </p:sp>
      <p:sp>
        <p:nvSpPr>
          <p:cNvPr id="3" name="Content Placeholder 2">
            <a:extLst>
              <a:ext uri="{FF2B5EF4-FFF2-40B4-BE49-F238E27FC236}">
                <a16:creationId xmlns:a16="http://schemas.microsoft.com/office/drawing/2014/main" id="{95F049DA-CE21-6068-D795-974EAE7834D3}"/>
              </a:ext>
            </a:extLst>
          </p:cNvPr>
          <p:cNvSpPr>
            <a:spLocks noGrp="1"/>
          </p:cNvSpPr>
          <p:nvPr>
            <p:ph idx="1"/>
          </p:nvPr>
        </p:nvSpPr>
        <p:spPr/>
        <p:txBody>
          <a:bodyPr/>
          <a:lstStyle/>
          <a:p>
            <a:pPr>
              <a:buFont typeface="Arial" panose="020B0604020202020204" pitchFamily="34" charset="0"/>
              <a:buChar char="•"/>
            </a:pPr>
            <a:r>
              <a:rPr lang="fr-FR" dirty="0"/>
              <a:t>Le droit des réfugiés</a:t>
            </a:r>
          </a:p>
          <a:p>
            <a:pPr>
              <a:buFont typeface="Arial" panose="020B0604020202020204" pitchFamily="34" charset="0"/>
              <a:buChar char="•"/>
            </a:pPr>
            <a:r>
              <a:rPr lang="fr-FR" dirty="0"/>
              <a:t>Le droit pénal transnational (notamment les traités relatifs à la traite d’êtres humains et au trafic de migrants)</a:t>
            </a:r>
          </a:p>
          <a:p>
            <a:pPr lvl="1"/>
            <a:r>
              <a:rPr lang="fr-FR" dirty="0"/>
              <a:t>Exemple récent du recul au Niger</a:t>
            </a:r>
          </a:p>
          <a:p>
            <a:pPr>
              <a:buFont typeface="Arial" panose="020B0604020202020204" pitchFamily="34" charset="0"/>
              <a:buChar char="•"/>
            </a:pPr>
            <a:r>
              <a:rPr lang="fr-FR" dirty="0"/>
              <a:t>Le droit humanitaire</a:t>
            </a:r>
          </a:p>
          <a:p>
            <a:pPr>
              <a:buFont typeface="Arial" panose="020B0604020202020204" pitchFamily="34" charset="0"/>
              <a:buChar char="•"/>
            </a:pPr>
            <a:r>
              <a:rPr lang="fr-FR" dirty="0"/>
              <a:t>Le droit du travail.</a:t>
            </a:r>
          </a:p>
        </p:txBody>
      </p:sp>
      <p:sp>
        <p:nvSpPr>
          <p:cNvPr id="4" name="Slide Number Placeholder 3">
            <a:extLst>
              <a:ext uri="{FF2B5EF4-FFF2-40B4-BE49-F238E27FC236}">
                <a16:creationId xmlns:a16="http://schemas.microsoft.com/office/drawing/2014/main" id="{5984D1C9-A08C-5ED4-0BE4-5726DBE3D323}"/>
              </a:ext>
            </a:extLst>
          </p:cNvPr>
          <p:cNvSpPr>
            <a:spLocks noGrp="1"/>
          </p:cNvSpPr>
          <p:nvPr>
            <p:ph type="sldNum" sz="quarter" idx="12"/>
          </p:nvPr>
        </p:nvSpPr>
        <p:spPr/>
        <p:txBody>
          <a:bodyPr/>
          <a:lstStyle/>
          <a:p>
            <a:fld id="{AC651FF5-2B13-4FF9-870C-67B9625AA38E}" type="slidenum">
              <a:rPr lang="fr-FR" smtClean="0"/>
              <a:t>4</a:t>
            </a:fld>
            <a:endParaRPr lang="fr-FR"/>
          </a:p>
        </p:txBody>
      </p:sp>
    </p:spTree>
    <p:extLst>
      <p:ext uri="{BB962C8B-B14F-4D97-AF65-F5344CB8AC3E}">
        <p14:creationId xmlns:p14="http://schemas.microsoft.com/office/powerpoint/2010/main" val="3765301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EDF7-24CB-7A3D-2275-9CE6B21B1794}"/>
              </a:ext>
            </a:extLst>
          </p:cNvPr>
          <p:cNvSpPr>
            <a:spLocks noGrp="1"/>
          </p:cNvSpPr>
          <p:nvPr>
            <p:ph type="title"/>
          </p:nvPr>
        </p:nvSpPr>
        <p:spPr/>
        <p:txBody>
          <a:bodyPr/>
          <a:lstStyle/>
          <a:p>
            <a:r>
              <a:rPr lang="en-FR" dirty="0"/>
              <a:t>Que contient le texte adopté? (1)</a:t>
            </a:r>
          </a:p>
        </p:txBody>
      </p:sp>
      <p:sp>
        <p:nvSpPr>
          <p:cNvPr id="3" name="Content Placeholder 2">
            <a:extLst>
              <a:ext uri="{FF2B5EF4-FFF2-40B4-BE49-F238E27FC236}">
                <a16:creationId xmlns:a16="http://schemas.microsoft.com/office/drawing/2014/main" id="{3C7B4C3C-1C4D-4E8A-DB89-92A19B7B021A}"/>
              </a:ext>
            </a:extLst>
          </p:cNvPr>
          <p:cNvSpPr>
            <a:spLocks noGrp="1"/>
          </p:cNvSpPr>
          <p:nvPr>
            <p:ph idx="1"/>
          </p:nvPr>
        </p:nvSpPr>
        <p:spPr/>
        <p:txBody>
          <a:bodyPr>
            <a:normAutofit fontScale="85000" lnSpcReduction="20000"/>
          </a:bodyPr>
          <a:lstStyle/>
          <a:p>
            <a:r>
              <a:rPr lang="en-FR" dirty="0"/>
              <a:t>Allongement du délai pour toucher les prestations sociales (allocations familiales, APA, droit au logement opposable, APL)</a:t>
            </a:r>
          </a:p>
          <a:p>
            <a:pPr lvl="1"/>
            <a:r>
              <a:rPr lang="en-FR" dirty="0"/>
              <a:t>30 mois de présence pour les étrangers qui travaillent</a:t>
            </a:r>
          </a:p>
          <a:p>
            <a:pPr lvl="2"/>
            <a:r>
              <a:rPr lang="en-GB" dirty="0"/>
              <a:t>S</a:t>
            </a:r>
            <a:r>
              <a:rPr lang="en-FR" dirty="0"/>
              <a:t>auf 3 mois pour les APL</a:t>
            </a:r>
          </a:p>
          <a:p>
            <a:pPr lvl="1"/>
            <a:r>
              <a:rPr lang="en-FR" dirty="0"/>
              <a:t>5 ans pour ceux qui ne travaillent pas</a:t>
            </a:r>
          </a:p>
          <a:p>
            <a:pPr lvl="1"/>
            <a:r>
              <a:rPr lang="en-FR" dirty="0"/>
              <a:t>AAH/PCH maintenue cependant</a:t>
            </a:r>
          </a:p>
          <a:p>
            <a:pPr lvl="1"/>
            <a:r>
              <a:rPr lang="en-FR" dirty="0"/>
              <a:t>Réfugiés et détenteurs d’une carte de résident non soumis à cette règle</a:t>
            </a:r>
          </a:p>
          <a:p>
            <a:r>
              <a:rPr lang="en-FR" dirty="0"/>
              <a:t>Régularisation des travailleurs sans papiers: </a:t>
            </a:r>
          </a:p>
          <a:p>
            <a:pPr lvl="1"/>
            <a:r>
              <a:rPr lang="en-FR" dirty="0"/>
              <a:t>à la discrétion des préfets en tension, TS 1 an</a:t>
            </a:r>
          </a:p>
          <a:p>
            <a:pPr lvl="1"/>
            <a:r>
              <a:rPr lang="en-GB" dirty="0"/>
              <a:t>U</a:t>
            </a:r>
            <a:r>
              <a:rPr lang="en-FR" dirty="0"/>
              <a:t>niquement pour</a:t>
            </a:r>
          </a:p>
          <a:p>
            <a:pPr lvl="2"/>
            <a:r>
              <a:rPr lang="en-FR" dirty="0"/>
              <a:t>ceux qui travaillent dans les métiers en tension</a:t>
            </a:r>
          </a:p>
          <a:p>
            <a:pPr lvl="2"/>
            <a:r>
              <a:rPr lang="en-GB" dirty="0"/>
              <a:t>E</a:t>
            </a:r>
            <a:r>
              <a:rPr lang="en-FR" dirty="0"/>
              <a:t>n France depuis plus de 3 ans</a:t>
            </a:r>
          </a:p>
          <a:p>
            <a:pPr lvl="2"/>
            <a:r>
              <a:rPr lang="en-GB" dirty="0"/>
              <a:t>A</a:t>
            </a:r>
            <a:r>
              <a:rPr lang="en-FR" dirty="0"/>
              <a:t>yant travaillé au moins 12 mois</a:t>
            </a:r>
          </a:p>
          <a:p>
            <a:pPr lvl="2"/>
            <a:r>
              <a:rPr lang="en-FR" dirty="0"/>
              <a:t>Avec casier judciaire vierge</a:t>
            </a:r>
          </a:p>
          <a:p>
            <a:pPr lvl="1"/>
            <a:r>
              <a:rPr lang="en-FR" dirty="0"/>
              <a:t>Pas besoin accord préalable employeur</a:t>
            </a:r>
          </a:p>
        </p:txBody>
      </p:sp>
      <p:sp>
        <p:nvSpPr>
          <p:cNvPr id="4" name="Slide Number Placeholder 3">
            <a:extLst>
              <a:ext uri="{FF2B5EF4-FFF2-40B4-BE49-F238E27FC236}">
                <a16:creationId xmlns:a16="http://schemas.microsoft.com/office/drawing/2014/main" id="{01F2466C-B194-0C5F-9D7F-1A789EC18055}"/>
              </a:ext>
            </a:extLst>
          </p:cNvPr>
          <p:cNvSpPr>
            <a:spLocks noGrp="1"/>
          </p:cNvSpPr>
          <p:nvPr>
            <p:ph type="sldNum" sz="quarter" idx="12"/>
          </p:nvPr>
        </p:nvSpPr>
        <p:spPr/>
        <p:txBody>
          <a:bodyPr/>
          <a:lstStyle/>
          <a:p>
            <a:fld id="{AC651FF5-2B13-4FF9-870C-67B9625AA38E}" type="slidenum">
              <a:rPr lang="fr-FR" smtClean="0"/>
              <a:t>40</a:t>
            </a:fld>
            <a:endParaRPr lang="fr-FR"/>
          </a:p>
        </p:txBody>
      </p:sp>
    </p:spTree>
    <p:extLst>
      <p:ext uri="{BB962C8B-B14F-4D97-AF65-F5344CB8AC3E}">
        <p14:creationId xmlns:p14="http://schemas.microsoft.com/office/powerpoint/2010/main" val="1575828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D4B6-0121-0899-B4B3-7B740E44FA6E}"/>
              </a:ext>
            </a:extLst>
          </p:cNvPr>
          <p:cNvSpPr>
            <a:spLocks noGrp="1"/>
          </p:cNvSpPr>
          <p:nvPr>
            <p:ph type="title"/>
          </p:nvPr>
        </p:nvSpPr>
        <p:spPr/>
        <p:txBody>
          <a:bodyPr/>
          <a:lstStyle/>
          <a:p>
            <a:r>
              <a:rPr lang="en-FR" dirty="0"/>
              <a:t>Que contient le texte adopté? (2)</a:t>
            </a:r>
          </a:p>
        </p:txBody>
      </p:sp>
      <p:sp>
        <p:nvSpPr>
          <p:cNvPr id="3" name="Content Placeholder 2">
            <a:extLst>
              <a:ext uri="{FF2B5EF4-FFF2-40B4-BE49-F238E27FC236}">
                <a16:creationId xmlns:a16="http://schemas.microsoft.com/office/drawing/2014/main" id="{E9878F64-1252-54C4-BC4C-F3DD6634973F}"/>
              </a:ext>
            </a:extLst>
          </p:cNvPr>
          <p:cNvSpPr>
            <a:spLocks noGrp="1"/>
          </p:cNvSpPr>
          <p:nvPr>
            <p:ph idx="1"/>
          </p:nvPr>
        </p:nvSpPr>
        <p:spPr/>
        <p:txBody>
          <a:bodyPr>
            <a:normAutofit fontScale="92500" lnSpcReduction="20000"/>
          </a:bodyPr>
          <a:lstStyle/>
          <a:p>
            <a:r>
              <a:rPr lang="en-FR" dirty="0"/>
              <a:t>Instauration de quotas migratoires (objectifs chiffrés sur 3 ans)</a:t>
            </a:r>
          </a:p>
          <a:p>
            <a:r>
              <a:rPr lang="en-FR" dirty="0"/>
              <a:t>Déchéance nationalité possible des personnes condamnées pour homicide volontaire d’un dépositaire de l’autorité publique</a:t>
            </a:r>
          </a:p>
          <a:p>
            <a:r>
              <a:rPr lang="en-FR" dirty="0"/>
              <a:t>Suppression du droit du sol (à la majorité ndlr)</a:t>
            </a:r>
          </a:p>
          <a:p>
            <a:pPr lvl="1"/>
            <a:r>
              <a:rPr lang="en-GB" dirty="0"/>
              <a:t>P</a:t>
            </a:r>
            <a:r>
              <a:rPr lang="en-FR" dirty="0"/>
              <a:t>ossible si demande par le/la jeune né en France formulée entre 16 et 18 ans</a:t>
            </a:r>
          </a:p>
          <a:p>
            <a:r>
              <a:rPr lang="en-FR" dirty="0"/>
              <a:t>Interdiction de l’enfermement des mineurs en centre de rétention</a:t>
            </a:r>
          </a:p>
          <a:p>
            <a:r>
              <a:rPr lang="en-FR" dirty="0"/>
              <a:t>Nouvelle condition préalable au regroupement familial:</a:t>
            </a:r>
          </a:p>
          <a:p>
            <a:pPr lvl="1"/>
            <a:r>
              <a:rPr lang="en-GB" dirty="0"/>
              <a:t>D</a:t>
            </a:r>
            <a:r>
              <a:rPr lang="en-FR" dirty="0"/>
              <a:t>urée minimale de séjour de 24 mois</a:t>
            </a:r>
          </a:p>
          <a:p>
            <a:pPr lvl="1"/>
            <a:r>
              <a:rPr lang="en-FR" dirty="0"/>
              <a:t>Ressources stables régulières et suffisantes</a:t>
            </a:r>
          </a:p>
          <a:p>
            <a:pPr lvl="1"/>
            <a:r>
              <a:rPr lang="en-GB" dirty="0"/>
              <a:t>D</a:t>
            </a:r>
            <a:r>
              <a:rPr lang="en-FR" dirty="0"/>
              <a:t>isposer d’une assurance maladie</a:t>
            </a:r>
          </a:p>
          <a:p>
            <a:pPr lvl="1"/>
            <a:r>
              <a:rPr lang="en-FR" dirty="0"/>
              <a:t>Age minimal du conjoint de 21 ans</a:t>
            </a:r>
          </a:p>
          <a:p>
            <a:pPr lvl="1"/>
            <a:r>
              <a:rPr lang="en-FR" dirty="0"/>
              <a:t>Maitrise de la langue française pour le conjoint</a:t>
            </a:r>
          </a:p>
        </p:txBody>
      </p:sp>
      <p:sp>
        <p:nvSpPr>
          <p:cNvPr id="4" name="Slide Number Placeholder 3">
            <a:extLst>
              <a:ext uri="{FF2B5EF4-FFF2-40B4-BE49-F238E27FC236}">
                <a16:creationId xmlns:a16="http://schemas.microsoft.com/office/drawing/2014/main" id="{4A7AF639-F555-40C9-5632-CAD4B2BCD55A}"/>
              </a:ext>
            </a:extLst>
          </p:cNvPr>
          <p:cNvSpPr>
            <a:spLocks noGrp="1"/>
          </p:cNvSpPr>
          <p:nvPr>
            <p:ph type="sldNum" sz="quarter" idx="12"/>
          </p:nvPr>
        </p:nvSpPr>
        <p:spPr/>
        <p:txBody>
          <a:bodyPr/>
          <a:lstStyle/>
          <a:p>
            <a:fld id="{AC651FF5-2B13-4FF9-870C-67B9625AA38E}" type="slidenum">
              <a:rPr lang="fr-FR" smtClean="0"/>
              <a:t>41</a:t>
            </a:fld>
            <a:endParaRPr lang="fr-FR"/>
          </a:p>
        </p:txBody>
      </p:sp>
    </p:spTree>
    <p:extLst>
      <p:ext uri="{BB962C8B-B14F-4D97-AF65-F5344CB8AC3E}">
        <p14:creationId xmlns:p14="http://schemas.microsoft.com/office/powerpoint/2010/main" val="35816213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2C82F-69A2-4A95-9592-0B76EE912F9A}"/>
              </a:ext>
            </a:extLst>
          </p:cNvPr>
          <p:cNvSpPr>
            <a:spLocks noGrp="1"/>
          </p:cNvSpPr>
          <p:nvPr>
            <p:ph type="title"/>
          </p:nvPr>
        </p:nvSpPr>
        <p:spPr/>
        <p:txBody>
          <a:bodyPr/>
          <a:lstStyle/>
          <a:p>
            <a:r>
              <a:rPr lang="en-FR" dirty="0"/>
              <a:t>Que contient le texte adopté? (3)</a:t>
            </a:r>
          </a:p>
        </p:txBody>
      </p:sp>
      <p:sp>
        <p:nvSpPr>
          <p:cNvPr id="3" name="Content Placeholder 2">
            <a:extLst>
              <a:ext uri="{FF2B5EF4-FFF2-40B4-BE49-F238E27FC236}">
                <a16:creationId xmlns:a16="http://schemas.microsoft.com/office/drawing/2014/main" id="{8E6C13FF-7D3F-FFE9-9EAD-8CD6BE725B36}"/>
              </a:ext>
            </a:extLst>
          </p:cNvPr>
          <p:cNvSpPr>
            <a:spLocks noGrp="1"/>
          </p:cNvSpPr>
          <p:nvPr>
            <p:ph idx="1"/>
          </p:nvPr>
        </p:nvSpPr>
        <p:spPr/>
        <p:txBody>
          <a:bodyPr>
            <a:normAutofit fontScale="92500" lnSpcReduction="20000"/>
          </a:bodyPr>
          <a:lstStyle/>
          <a:p>
            <a:r>
              <a:rPr lang="en-FR" dirty="0"/>
              <a:t>Les demandeurs d’un titre de séjour étudiant </a:t>
            </a:r>
          </a:p>
          <a:p>
            <a:pPr lvl="1"/>
            <a:r>
              <a:rPr lang="en-FR" dirty="0"/>
              <a:t>Devront verser une caution visant à couvrir les éventuels frais d’éloignement</a:t>
            </a:r>
          </a:p>
          <a:p>
            <a:pPr lvl="1"/>
            <a:r>
              <a:rPr lang="en-GB" dirty="0"/>
              <a:t>A</a:t>
            </a:r>
            <a:r>
              <a:rPr lang="en-FR" dirty="0"/>
              <a:t>ugmentation des frais universitaires</a:t>
            </a:r>
          </a:p>
          <a:p>
            <a:r>
              <a:rPr lang="en-FR" dirty="0"/>
              <a:t>Levée des protections à l’éloignement</a:t>
            </a:r>
          </a:p>
          <a:p>
            <a:pPr lvl="1"/>
            <a:r>
              <a:rPr lang="en-GB" dirty="0"/>
              <a:t>N</a:t>
            </a:r>
            <a:r>
              <a:rPr lang="en-FR" dirty="0"/>
              <a:t>otamment des personnes arrivées en France avant 13 ans</a:t>
            </a:r>
          </a:p>
          <a:p>
            <a:r>
              <a:rPr lang="en-FR" dirty="0"/>
              <a:t>Accélération de la demande d’asile</a:t>
            </a:r>
          </a:p>
          <a:p>
            <a:pPr lvl="1"/>
            <a:r>
              <a:rPr lang="en-FR" dirty="0"/>
              <a:t>Généralisation du juge unique</a:t>
            </a:r>
          </a:p>
          <a:p>
            <a:pPr lvl="1"/>
            <a:r>
              <a:rPr lang="en-FR" dirty="0"/>
              <a:t>Généralisation des audiences délocalisées ou en visioconférence</a:t>
            </a:r>
          </a:p>
          <a:p>
            <a:r>
              <a:rPr lang="en-FR" dirty="0"/>
              <a:t>Niveau de français minimal exigé pour obtenir un titre de séjour pluriannuel</a:t>
            </a:r>
          </a:p>
          <a:p>
            <a:r>
              <a:rPr lang="en-FR" dirty="0"/>
              <a:t>Rétablissement du déli de séjour irrégulier</a:t>
            </a:r>
          </a:p>
          <a:p>
            <a:pPr lvl="1"/>
            <a:r>
              <a:rPr lang="en-GB" dirty="0"/>
              <a:t>3 750 euros </a:t>
            </a:r>
            <a:r>
              <a:rPr lang="en-GB" dirty="0" err="1"/>
              <a:t>d’amende</a:t>
            </a:r>
            <a:r>
              <a:rPr lang="en-GB" dirty="0"/>
              <a:t> et </a:t>
            </a:r>
            <a:r>
              <a:rPr lang="en-GB" dirty="0" err="1"/>
              <a:t>d’une</a:t>
            </a:r>
            <a:r>
              <a:rPr lang="en-GB" dirty="0"/>
              <a:t> </a:t>
            </a:r>
            <a:r>
              <a:rPr lang="en-GB" dirty="0" err="1"/>
              <a:t>peine</a:t>
            </a:r>
            <a:r>
              <a:rPr lang="en-GB" dirty="0"/>
              <a:t> </a:t>
            </a:r>
            <a:r>
              <a:rPr lang="en-GB" dirty="0" err="1"/>
              <a:t>complémentaire</a:t>
            </a:r>
            <a:r>
              <a:rPr lang="en-GB" dirty="0"/>
              <a:t> de trois </a:t>
            </a:r>
            <a:r>
              <a:rPr lang="en-GB" dirty="0" err="1"/>
              <a:t>ans</a:t>
            </a:r>
            <a:r>
              <a:rPr lang="en-GB" dirty="0"/>
              <a:t> </a:t>
            </a:r>
            <a:r>
              <a:rPr lang="en-GB" dirty="0" err="1"/>
              <a:t>d’interdiction</a:t>
            </a:r>
            <a:r>
              <a:rPr lang="en-GB" dirty="0"/>
              <a:t> du </a:t>
            </a:r>
            <a:r>
              <a:rPr lang="en-GB" dirty="0" err="1"/>
              <a:t>territoire</a:t>
            </a:r>
            <a:endParaRPr lang="en-FR" dirty="0"/>
          </a:p>
        </p:txBody>
      </p:sp>
      <p:sp>
        <p:nvSpPr>
          <p:cNvPr id="4" name="Slide Number Placeholder 3">
            <a:extLst>
              <a:ext uri="{FF2B5EF4-FFF2-40B4-BE49-F238E27FC236}">
                <a16:creationId xmlns:a16="http://schemas.microsoft.com/office/drawing/2014/main" id="{AE396E25-5243-AF1A-A663-FE66D467FF73}"/>
              </a:ext>
            </a:extLst>
          </p:cNvPr>
          <p:cNvSpPr>
            <a:spLocks noGrp="1"/>
          </p:cNvSpPr>
          <p:nvPr>
            <p:ph type="sldNum" sz="quarter" idx="12"/>
          </p:nvPr>
        </p:nvSpPr>
        <p:spPr/>
        <p:txBody>
          <a:bodyPr/>
          <a:lstStyle/>
          <a:p>
            <a:fld id="{AC651FF5-2B13-4FF9-870C-67B9625AA38E}" type="slidenum">
              <a:rPr lang="fr-FR" smtClean="0"/>
              <a:t>42</a:t>
            </a:fld>
            <a:endParaRPr lang="fr-FR"/>
          </a:p>
        </p:txBody>
      </p:sp>
    </p:spTree>
    <p:extLst>
      <p:ext uri="{BB962C8B-B14F-4D97-AF65-F5344CB8AC3E}">
        <p14:creationId xmlns:p14="http://schemas.microsoft.com/office/powerpoint/2010/main" val="27065423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2C82F-69A2-4A95-9592-0B76EE912F9A}"/>
              </a:ext>
            </a:extLst>
          </p:cNvPr>
          <p:cNvSpPr>
            <a:spLocks noGrp="1"/>
          </p:cNvSpPr>
          <p:nvPr>
            <p:ph type="title"/>
          </p:nvPr>
        </p:nvSpPr>
        <p:spPr/>
        <p:txBody>
          <a:bodyPr/>
          <a:lstStyle/>
          <a:p>
            <a:r>
              <a:rPr lang="en-FR" dirty="0"/>
              <a:t>Que contient le texte adopté? (4)</a:t>
            </a:r>
          </a:p>
        </p:txBody>
      </p:sp>
      <p:sp>
        <p:nvSpPr>
          <p:cNvPr id="3" name="Content Placeholder 2">
            <a:extLst>
              <a:ext uri="{FF2B5EF4-FFF2-40B4-BE49-F238E27FC236}">
                <a16:creationId xmlns:a16="http://schemas.microsoft.com/office/drawing/2014/main" id="{8E6C13FF-7D3F-FFE9-9EAD-8CD6BE725B36}"/>
              </a:ext>
            </a:extLst>
          </p:cNvPr>
          <p:cNvSpPr>
            <a:spLocks noGrp="1"/>
          </p:cNvSpPr>
          <p:nvPr>
            <p:ph idx="1"/>
          </p:nvPr>
        </p:nvSpPr>
        <p:spPr/>
        <p:txBody>
          <a:bodyPr>
            <a:normAutofit fontScale="85000" lnSpcReduction="20000"/>
          </a:bodyPr>
          <a:lstStyle/>
          <a:p>
            <a:r>
              <a:rPr lang="en-FR" dirty="0"/>
              <a:t>Les demandeurs d’un titre de séjour étudiant </a:t>
            </a:r>
          </a:p>
          <a:p>
            <a:pPr lvl="1"/>
            <a:r>
              <a:rPr lang="en-FR" dirty="0"/>
              <a:t>devront verser une caution visant à couvrir les éventuels frais d’éloignement</a:t>
            </a:r>
          </a:p>
          <a:p>
            <a:pPr lvl="1"/>
            <a:r>
              <a:rPr lang="en-GB" dirty="0"/>
              <a:t>A</a:t>
            </a:r>
            <a:r>
              <a:rPr lang="en-FR" dirty="0"/>
              <a:t>ugmentation des frais universitaires</a:t>
            </a:r>
          </a:p>
          <a:p>
            <a:r>
              <a:rPr lang="en-FR" dirty="0"/>
              <a:t>Levée des protections à l’éloignement</a:t>
            </a:r>
          </a:p>
          <a:p>
            <a:pPr lvl="1"/>
            <a:r>
              <a:rPr lang="en-GB" dirty="0"/>
              <a:t>N</a:t>
            </a:r>
            <a:r>
              <a:rPr lang="en-FR" dirty="0"/>
              <a:t>otamment des personnes arrivées en France avant 13 ans</a:t>
            </a:r>
          </a:p>
          <a:p>
            <a:r>
              <a:rPr lang="en-FR" dirty="0"/>
              <a:t>Accélération de la demande d’asile</a:t>
            </a:r>
          </a:p>
          <a:p>
            <a:pPr lvl="1"/>
            <a:r>
              <a:rPr lang="en-FR" dirty="0"/>
              <a:t>Généralisation du juge unique</a:t>
            </a:r>
          </a:p>
          <a:p>
            <a:pPr lvl="1"/>
            <a:r>
              <a:rPr lang="en-FR" dirty="0"/>
              <a:t>Généralisation des audiences délocalisées ou en visioconférence</a:t>
            </a:r>
          </a:p>
          <a:p>
            <a:r>
              <a:rPr lang="en-FR" dirty="0"/>
              <a:t>Niveau de français minimal exigé pour obtenir un titre de séjour pluriannuel</a:t>
            </a:r>
          </a:p>
          <a:p>
            <a:r>
              <a:rPr lang="en-FR" dirty="0"/>
              <a:t>DASEM</a:t>
            </a:r>
          </a:p>
          <a:p>
            <a:r>
              <a:rPr lang="en-FR" dirty="0"/>
              <a:t>Suppression de l’aide au transport pour les bénéficiaires de l’Aide médicale de l’état</a:t>
            </a:r>
          </a:p>
          <a:p>
            <a:r>
              <a:rPr lang="en-FR" dirty="0"/>
              <a:t>OQTF</a:t>
            </a:r>
          </a:p>
        </p:txBody>
      </p:sp>
      <p:sp>
        <p:nvSpPr>
          <p:cNvPr id="4" name="Slide Number Placeholder 3">
            <a:extLst>
              <a:ext uri="{FF2B5EF4-FFF2-40B4-BE49-F238E27FC236}">
                <a16:creationId xmlns:a16="http://schemas.microsoft.com/office/drawing/2014/main" id="{AE396E25-5243-AF1A-A663-FE66D467FF73}"/>
              </a:ext>
            </a:extLst>
          </p:cNvPr>
          <p:cNvSpPr>
            <a:spLocks noGrp="1"/>
          </p:cNvSpPr>
          <p:nvPr>
            <p:ph type="sldNum" sz="quarter" idx="12"/>
          </p:nvPr>
        </p:nvSpPr>
        <p:spPr/>
        <p:txBody>
          <a:bodyPr/>
          <a:lstStyle/>
          <a:p>
            <a:fld id="{AC651FF5-2B13-4FF9-870C-67B9625AA38E}" type="slidenum">
              <a:rPr lang="fr-FR" smtClean="0"/>
              <a:t>43</a:t>
            </a:fld>
            <a:endParaRPr lang="fr-FR"/>
          </a:p>
        </p:txBody>
      </p:sp>
    </p:spTree>
    <p:extLst>
      <p:ext uri="{BB962C8B-B14F-4D97-AF65-F5344CB8AC3E}">
        <p14:creationId xmlns:p14="http://schemas.microsoft.com/office/powerpoint/2010/main" val="35630397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3ECEE-DAAD-8565-6034-67D9FD11D760}"/>
              </a:ext>
            </a:extLst>
          </p:cNvPr>
          <p:cNvSpPr>
            <a:spLocks noGrp="1"/>
          </p:cNvSpPr>
          <p:nvPr>
            <p:ph type="title"/>
          </p:nvPr>
        </p:nvSpPr>
        <p:spPr/>
        <p:txBody>
          <a:bodyPr/>
          <a:lstStyle/>
          <a:p>
            <a:endParaRPr lang="en-FR"/>
          </a:p>
        </p:txBody>
      </p:sp>
      <p:sp>
        <p:nvSpPr>
          <p:cNvPr id="3" name="Content Placeholder 2">
            <a:extLst>
              <a:ext uri="{FF2B5EF4-FFF2-40B4-BE49-F238E27FC236}">
                <a16:creationId xmlns:a16="http://schemas.microsoft.com/office/drawing/2014/main" id="{83CDA2E3-9CFA-D0D0-1344-62F4F3B02322}"/>
              </a:ext>
            </a:extLst>
          </p:cNvPr>
          <p:cNvSpPr>
            <a:spLocks noGrp="1"/>
          </p:cNvSpPr>
          <p:nvPr>
            <p:ph idx="1"/>
          </p:nvPr>
        </p:nvSpPr>
        <p:spPr/>
        <p:txBody>
          <a:bodyPr/>
          <a:lstStyle/>
          <a:p>
            <a:r>
              <a:rPr lang="en-GB" dirty="0"/>
              <a:t>La suspension de la prise </a:t>
            </a:r>
            <a:r>
              <a:rPr lang="en-GB" dirty="0" err="1"/>
              <a:t>en</a:t>
            </a:r>
            <a:r>
              <a:rPr lang="en-GB" dirty="0"/>
              <a:t> charge </a:t>
            </a:r>
            <a:r>
              <a:rPr lang="en-GB" dirty="0" err="1"/>
              <a:t>médicale</a:t>
            </a:r>
            <a:r>
              <a:rPr lang="en-GB" dirty="0"/>
              <a:t> pour les </a:t>
            </a:r>
            <a:r>
              <a:rPr lang="en-GB" dirty="0" err="1"/>
              <a:t>demandeurs</a:t>
            </a:r>
            <a:r>
              <a:rPr lang="en-GB" dirty="0"/>
              <a:t> </a:t>
            </a:r>
            <a:r>
              <a:rPr lang="en-GB" dirty="0" err="1"/>
              <a:t>d'asile</a:t>
            </a:r>
            <a:r>
              <a:rPr lang="en-GB" dirty="0"/>
              <a:t> </a:t>
            </a:r>
            <a:r>
              <a:rPr lang="en-GB" dirty="0" err="1"/>
              <a:t>déboutés</a:t>
            </a:r>
            <a:r>
              <a:rPr lang="en-GB" dirty="0"/>
              <a:t> et les restrictions du titre de séjour pour </a:t>
            </a:r>
            <a:r>
              <a:rPr lang="en-GB" dirty="0" err="1"/>
              <a:t>maladie</a:t>
            </a:r>
            <a:r>
              <a:rPr lang="en-GB" dirty="0"/>
              <a:t> grave </a:t>
            </a:r>
          </a:p>
          <a:p>
            <a:r>
              <a:rPr lang="en-GB" dirty="0"/>
              <a:t>Les conditions de </a:t>
            </a:r>
            <a:r>
              <a:rPr lang="en-GB" dirty="0" err="1"/>
              <a:t>délivrance</a:t>
            </a:r>
            <a:r>
              <a:rPr lang="en-GB" dirty="0"/>
              <a:t> d'un </a:t>
            </a:r>
            <a:r>
              <a:rPr lang="en-GB" b="1" dirty="0"/>
              <a:t>titre de séjour pour les </a:t>
            </a:r>
            <a:r>
              <a:rPr lang="en-GB" b="1" dirty="0" err="1"/>
              <a:t>conjoints</a:t>
            </a:r>
            <a:r>
              <a:rPr lang="en-GB" b="1" dirty="0"/>
              <a:t> de </a:t>
            </a:r>
            <a:r>
              <a:rPr lang="en-GB" b="1" dirty="0" err="1"/>
              <a:t>Français</a:t>
            </a:r>
            <a:r>
              <a:rPr lang="en-GB" b="1" dirty="0"/>
              <a:t> et les parents </a:t>
            </a:r>
            <a:r>
              <a:rPr lang="en-GB" b="1" dirty="0" err="1"/>
              <a:t>d'enfants</a:t>
            </a:r>
            <a:r>
              <a:rPr lang="en-GB" b="1" dirty="0"/>
              <a:t> </a:t>
            </a:r>
            <a:r>
              <a:rPr lang="en-GB" b="1" dirty="0" err="1"/>
              <a:t>français</a:t>
            </a:r>
            <a:r>
              <a:rPr lang="en-GB" b="1" dirty="0"/>
              <a:t> </a:t>
            </a:r>
            <a:r>
              <a:rPr lang="en-GB" dirty="0" err="1"/>
              <a:t>sont</a:t>
            </a:r>
            <a:r>
              <a:rPr lang="en-GB" dirty="0"/>
              <a:t> </a:t>
            </a:r>
            <a:r>
              <a:rPr lang="en-GB" dirty="0" err="1"/>
              <a:t>durcies</a:t>
            </a:r>
            <a:r>
              <a:rPr lang="en-GB" dirty="0"/>
              <a:t> (pour </a:t>
            </a:r>
            <a:r>
              <a:rPr lang="en-GB" dirty="0" err="1"/>
              <a:t>une</a:t>
            </a:r>
            <a:r>
              <a:rPr lang="en-GB" dirty="0"/>
              <a:t> carte de </a:t>
            </a:r>
            <a:r>
              <a:rPr lang="en-GB" dirty="0" err="1"/>
              <a:t>résident</a:t>
            </a:r>
            <a:r>
              <a:rPr lang="en-GB" dirty="0"/>
              <a:t>, durée de séjour </a:t>
            </a:r>
            <a:r>
              <a:rPr lang="en-GB" dirty="0" err="1"/>
              <a:t>régulier</a:t>
            </a:r>
            <a:r>
              <a:rPr lang="en-GB" dirty="0"/>
              <a:t> </a:t>
            </a:r>
            <a:r>
              <a:rPr lang="en-GB" dirty="0" err="1"/>
              <a:t>exigée</a:t>
            </a:r>
            <a:r>
              <a:rPr lang="en-GB" dirty="0"/>
              <a:t> </a:t>
            </a:r>
            <a:r>
              <a:rPr lang="en-GB" dirty="0" err="1"/>
              <a:t>portée</a:t>
            </a:r>
            <a:r>
              <a:rPr lang="en-GB" dirty="0"/>
              <a:t> de 3 </a:t>
            </a:r>
            <a:r>
              <a:rPr lang="en-GB" dirty="0" err="1"/>
              <a:t>à</a:t>
            </a:r>
            <a:r>
              <a:rPr lang="en-GB" dirty="0"/>
              <a:t> 5 </a:t>
            </a:r>
            <a:r>
              <a:rPr lang="en-GB" dirty="0" err="1"/>
              <a:t>ans</a:t>
            </a:r>
            <a:r>
              <a:rPr lang="en-GB" dirty="0"/>
              <a:t>…)</a:t>
            </a:r>
          </a:p>
          <a:p>
            <a:r>
              <a:rPr lang="en-GB" dirty="0"/>
              <a:t>Les </a:t>
            </a:r>
            <a:r>
              <a:rPr lang="en-GB" b="1" dirty="0"/>
              <a:t>étrangers </a:t>
            </a:r>
            <a:r>
              <a:rPr lang="en-GB" b="1" dirty="0" err="1"/>
              <a:t>victimes</a:t>
            </a:r>
            <a:r>
              <a:rPr lang="en-GB" b="1" dirty="0"/>
              <a:t> de "</a:t>
            </a:r>
            <a:r>
              <a:rPr lang="en-GB" b="1" dirty="0" err="1"/>
              <a:t>marchands</a:t>
            </a:r>
            <a:r>
              <a:rPr lang="en-GB" b="1" dirty="0"/>
              <a:t> de </a:t>
            </a:r>
            <a:r>
              <a:rPr lang="en-GB" b="1" dirty="0" err="1"/>
              <a:t>sommeil</a:t>
            </a:r>
            <a:r>
              <a:rPr lang="en-GB" b="1" dirty="0"/>
              <a:t>"</a:t>
            </a:r>
            <a:r>
              <a:rPr lang="en-GB" dirty="0"/>
              <a:t> </a:t>
            </a:r>
            <a:r>
              <a:rPr lang="en-GB" dirty="0" err="1"/>
              <a:t>ayant</a:t>
            </a:r>
            <a:r>
              <a:rPr lang="en-GB" dirty="0"/>
              <a:t> </a:t>
            </a:r>
            <a:r>
              <a:rPr lang="en-GB" dirty="0" err="1"/>
              <a:t>déposé</a:t>
            </a:r>
            <a:r>
              <a:rPr lang="en-GB" dirty="0"/>
              <a:t> </a:t>
            </a:r>
            <a:r>
              <a:rPr lang="en-GB" dirty="0" err="1"/>
              <a:t>plainte</a:t>
            </a:r>
            <a:r>
              <a:rPr lang="en-GB" dirty="0"/>
              <a:t> se </a:t>
            </a:r>
            <a:r>
              <a:rPr lang="en-GB" dirty="0" err="1"/>
              <a:t>verront</a:t>
            </a:r>
            <a:r>
              <a:rPr lang="en-GB" dirty="0"/>
              <a:t> </a:t>
            </a:r>
            <a:r>
              <a:rPr lang="en-GB" dirty="0" err="1"/>
              <a:t>délivrer</a:t>
            </a:r>
            <a:r>
              <a:rPr lang="en-GB" dirty="0"/>
              <a:t> </a:t>
            </a:r>
            <a:r>
              <a:rPr lang="en-GB" dirty="0" err="1"/>
              <a:t>une</a:t>
            </a:r>
            <a:r>
              <a:rPr lang="en-GB" dirty="0"/>
              <a:t> carte de séjour pendant la durée de la </a:t>
            </a:r>
            <a:r>
              <a:rPr lang="en-GB" dirty="0" err="1"/>
              <a:t>procédure</a:t>
            </a:r>
            <a:r>
              <a:rPr lang="en-GB" dirty="0"/>
              <a:t> </a:t>
            </a:r>
            <a:r>
              <a:rPr lang="en-GB" dirty="0" err="1"/>
              <a:t>pénale</a:t>
            </a:r>
            <a:r>
              <a:rPr lang="en-GB" dirty="0"/>
              <a:t>.</a:t>
            </a:r>
            <a:endParaRPr lang="en-FR" dirty="0"/>
          </a:p>
        </p:txBody>
      </p:sp>
      <p:sp>
        <p:nvSpPr>
          <p:cNvPr id="4" name="Slide Number Placeholder 3">
            <a:extLst>
              <a:ext uri="{FF2B5EF4-FFF2-40B4-BE49-F238E27FC236}">
                <a16:creationId xmlns:a16="http://schemas.microsoft.com/office/drawing/2014/main" id="{F8499B79-3C8A-FF8A-A5D8-37A2DADA3AA9}"/>
              </a:ext>
            </a:extLst>
          </p:cNvPr>
          <p:cNvSpPr>
            <a:spLocks noGrp="1"/>
          </p:cNvSpPr>
          <p:nvPr>
            <p:ph type="sldNum" sz="quarter" idx="12"/>
          </p:nvPr>
        </p:nvSpPr>
        <p:spPr/>
        <p:txBody>
          <a:bodyPr/>
          <a:lstStyle/>
          <a:p>
            <a:fld id="{AC651FF5-2B13-4FF9-870C-67B9625AA38E}" type="slidenum">
              <a:rPr lang="fr-FR" smtClean="0"/>
              <a:t>44</a:t>
            </a:fld>
            <a:endParaRPr lang="fr-FR"/>
          </a:p>
        </p:txBody>
      </p:sp>
    </p:spTree>
    <p:extLst>
      <p:ext uri="{BB962C8B-B14F-4D97-AF65-F5344CB8AC3E}">
        <p14:creationId xmlns:p14="http://schemas.microsoft.com/office/powerpoint/2010/main" val="152250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D69B5-FDB1-4038-5B5E-A90D7A4C14F6}"/>
              </a:ext>
            </a:extLst>
          </p:cNvPr>
          <p:cNvSpPr>
            <a:spLocks noGrp="1"/>
          </p:cNvSpPr>
          <p:nvPr>
            <p:ph type="title"/>
          </p:nvPr>
        </p:nvSpPr>
        <p:spPr/>
        <p:txBody>
          <a:bodyPr/>
          <a:lstStyle/>
          <a:p>
            <a:endParaRPr lang="en-FR"/>
          </a:p>
        </p:txBody>
      </p:sp>
      <p:sp>
        <p:nvSpPr>
          <p:cNvPr id="3" name="Content Placeholder 2">
            <a:extLst>
              <a:ext uri="{FF2B5EF4-FFF2-40B4-BE49-F238E27FC236}">
                <a16:creationId xmlns:a16="http://schemas.microsoft.com/office/drawing/2014/main" id="{AF802B74-802A-E7B3-16D6-EEDDC30C1065}"/>
              </a:ext>
            </a:extLst>
          </p:cNvPr>
          <p:cNvSpPr>
            <a:spLocks noGrp="1"/>
          </p:cNvSpPr>
          <p:nvPr>
            <p:ph idx="1"/>
          </p:nvPr>
        </p:nvSpPr>
        <p:spPr/>
        <p:txBody>
          <a:bodyPr>
            <a:normAutofit lnSpcReduction="10000"/>
          </a:bodyPr>
          <a:lstStyle/>
          <a:p>
            <a:r>
              <a:rPr lang="en-GB" dirty="0"/>
              <a:t>De nouveaux motifs de </a:t>
            </a:r>
            <a:r>
              <a:rPr lang="en-GB" dirty="0" err="1"/>
              <a:t>refus</a:t>
            </a:r>
            <a:r>
              <a:rPr lang="en-GB" dirty="0"/>
              <a:t> de </a:t>
            </a:r>
            <a:r>
              <a:rPr lang="en-GB" dirty="0" err="1"/>
              <a:t>délivrance</a:t>
            </a:r>
            <a:r>
              <a:rPr lang="en-GB" dirty="0"/>
              <a:t> </a:t>
            </a:r>
            <a:r>
              <a:rPr lang="en-GB" dirty="0" err="1"/>
              <a:t>ou</a:t>
            </a:r>
            <a:r>
              <a:rPr lang="en-GB" dirty="0"/>
              <a:t> de </a:t>
            </a:r>
            <a:r>
              <a:rPr lang="en-GB" dirty="0" err="1"/>
              <a:t>retrait</a:t>
            </a:r>
            <a:r>
              <a:rPr lang="en-GB" dirty="0"/>
              <a:t> des </a:t>
            </a:r>
            <a:r>
              <a:rPr lang="en-GB" dirty="0" err="1"/>
              <a:t>cartes</a:t>
            </a:r>
            <a:r>
              <a:rPr lang="en-GB" dirty="0"/>
              <a:t> de séjour </a:t>
            </a:r>
            <a:r>
              <a:rPr lang="en-GB" dirty="0" err="1"/>
              <a:t>temporaire</a:t>
            </a:r>
            <a:r>
              <a:rPr lang="en-GB" dirty="0"/>
              <a:t> </a:t>
            </a:r>
            <a:r>
              <a:rPr lang="en-GB" dirty="0" err="1"/>
              <a:t>sont</a:t>
            </a:r>
            <a:r>
              <a:rPr lang="en-GB" dirty="0"/>
              <a:t> </a:t>
            </a:r>
            <a:r>
              <a:rPr lang="en-GB" dirty="0" err="1"/>
              <a:t>créés</a:t>
            </a:r>
            <a:r>
              <a:rPr lang="en-GB" dirty="0"/>
              <a:t> (</a:t>
            </a:r>
            <a:r>
              <a:rPr lang="en-GB" dirty="0" err="1"/>
              <a:t>fraude</a:t>
            </a:r>
            <a:r>
              <a:rPr lang="en-GB" dirty="0"/>
              <a:t> </a:t>
            </a:r>
            <a:r>
              <a:rPr lang="en-GB" dirty="0" err="1"/>
              <a:t>documentaire</a:t>
            </a:r>
            <a:r>
              <a:rPr lang="en-GB" dirty="0"/>
              <a:t>, infractions </a:t>
            </a:r>
            <a:r>
              <a:rPr lang="en-GB" dirty="0" err="1"/>
              <a:t>commises</a:t>
            </a:r>
            <a:r>
              <a:rPr lang="en-GB" dirty="0"/>
              <a:t> </a:t>
            </a:r>
            <a:r>
              <a:rPr lang="en-GB" dirty="0" err="1"/>
              <a:t>contre</a:t>
            </a:r>
            <a:r>
              <a:rPr lang="en-GB" dirty="0"/>
              <a:t> des </a:t>
            </a:r>
            <a:r>
              <a:rPr lang="en-GB" dirty="0" err="1"/>
              <a:t>élus</a:t>
            </a:r>
            <a:r>
              <a:rPr lang="en-GB" dirty="0"/>
              <a:t> </a:t>
            </a:r>
            <a:r>
              <a:rPr lang="en-GB" dirty="0" err="1"/>
              <a:t>ou</a:t>
            </a:r>
            <a:r>
              <a:rPr lang="en-GB" dirty="0"/>
              <a:t> des agents publics...). La menace grave pour </a:t>
            </a:r>
            <a:r>
              <a:rPr lang="en-GB" dirty="0" err="1"/>
              <a:t>l'ordre</a:t>
            </a:r>
            <a:r>
              <a:rPr lang="en-GB" dirty="0"/>
              <a:t> public </a:t>
            </a:r>
            <a:r>
              <a:rPr lang="en-GB" dirty="0" err="1"/>
              <a:t>devient</a:t>
            </a:r>
            <a:r>
              <a:rPr lang="en-GB" dirty="0"/>
              <a:t> un motif de non-</a:t>
            </a:r>
            <a:r>
              <a:rPr lang="en-GB" dirty="0" err="1"/>
              <a:t>renouvellement</a:t>
            </a:r>
            <a:r>
              <a:rPr lang="en-GB" dirty="0"/>
              <a:t> </a:t>
            </a:r>
            <a:r>
              <a:rPr lang="en-GB" dirty="0" err="1"/>
              <a:t>ou</a:t>
            </a:r>
            <a:r>
              <a:rPr lang="en-GB" dirty="0"/>
              <a:t> de </a:t>
            </a:r>
            <a:r>
              <a:rPr lang="en-GB" dirty="0" err="1"/>
              <a:t>retrait</a:t>
            </a:r>
            <a:r>
              <a:rPr lang="en-GB" dirty="0"/>
              <a:t> de la carte de </a:t>
            </a:r>
            <a:r>
              <a:rPr lang="en-GB" dirty="0" err="1"/>
              <a:t>résident</a:t>
            </a:r>
            <a:r>
              <a:rPr lang="en-GB" dirty="0"/>
              <a:t>. De plus, un séjour </a:t>
            </a:r>
            <a:r>
              <a:rPr lang="en-GB" dirty="0" err="1"/>
              <a:t>effectif</a:t>
            </a:r>
            <a:r>
              <a:rPr lang="en-GB" dirty="0"/>
              <a:t> de six </a:t>
            </a:r>
            <a:r>
              <a:rPr lang="en-GB" dirty="0" err="1"/>
              <a:t>mois</a:t>
            </a:r>
            <a:r>
              <a:rPr lang="en-GB" dirty="0"/>
              <a:t> par an </a:t>
            </a:r>
            <a:r>
              <a:rPr lang="en-GB" dirty="0" err="1"/>
              <a:t>en</a:t>
            </a:r>
            <a:r>
              <a:rPr lang="en-GB" dirty="0"/>
              <a:t> France sera </a:t>
            </a:r>
            <a:r>
              <a:rPr lang="en-GB" dirty="0" err="1"/>
              <a:t>imposé</a:t>
            </a:r>
            <a:r>
              <a:rPr lang="en-GB" dirty="0"/>
              <a:t> pour le </a:t>
            </a:r>
            <a:r>
              <a:rPr lang="en-GB" dirty="0" err="1"/>
              <a:t>renouvellement</a:t>
            </a:r>
            <a:r>
              <a:rPr lang="en-GB" dirty="0"/>
              <a:t> de </a:t>
            </a:r>
            <a:r>
              <a:rPr lang="en-GB" dirty="0" err="1"/>
              <a:t>certains</a:t>
            </a:r>
            <a:r>
              <a:rPr lang="en-GB" dirty="0"/>
              <a:t> titres longs.</a:t>
            </a:r>
          </a:p>
          <a:p>
            <a:r>
              <a:rPr lang="en-GB" b="1" dirty="0" err="1"/>
              <a:t>une</a:t>
            </a:r>
            <a:r>
              <a:rPr lang="en-GB" b="1" dirty="0"/>
              <a:t> nouvelle carte de séjour </a:t>
            </a:r>
            <a:r>
              <a:rPr lang="en-GB" b="1" dirty="0" err="1"/>
              <a:t>pluriannuelle</a:t>
            </a:r>
            <a:r>
              <a:rPr lang="en-GB" b="1" dirty="0"/>
              <a:t> "talent - profession </a:t>
            </a:r>
            <a:r>
              <a:rPr lang="en-GB" b="1" dirty="0" err="1"/>
              <a:t>médicale</a:t>
            </a:r>
            <a:r>
              <a:rPr lang="en-GB" b="1" dirty="0"/>
              <a:t> et de la </a:t>
            </a:r>
            <a:r>
              <a:rPr lang="en-GB" b="1" dirty="0" err="1"/>
              <a:t>pharmacie</a:t>
            </a:r>
            <a:r>
              <a:rPr lang="en-GB" b="1" dirty="0"/>
              <a:t>"</a:t>
            </a:r>
            <a:r>
              <a:rPr lang="en-GB" dirty="0"/>
              <a:t> </a:t>
            </a:r>
            <a:r>
              <a:rPr lang="en-GB" dirty="0" err="1"/>
              <a:t>est</a:t>
            </a:r>
            <a:r>
              <a:rPr lang="en-GB" dirty="0"/>
              <a:t> </a:t>
            </a:r>
            <a:r>
              <a:rPr lang="en-GB" dirty="0" err="1"/>
              <a:t>instituée</a:t>
            </a:r>
            <a:r>
              <a:rPr lang="en-GB" dirty="0"/>
              <a:t> au profit de </a:t>
            </a:r>
            <a:r>
              <a:rPr lang="en-GB" dirty="0" err="1"/>
              <a:t>praticiens</a:t>
            </a:r>
            <a:r>
              <a:rPr lang="en-GB" dirty="0"/>
              <a:t> </a:t>
            </a:r>
            <a:r>
              <a:rPr lang="en-GB" dirty="0" err="1"/>
              <a:t>diplômés</a:t>
            </a:r>
            <a:r>
              <a:rPr lang="en-GB" dirty="0"/>
              <a:t> hors Union </a:t>
            </a:r>
            <a:r>
              <a:rPr lang="en-GB" dirty="0" err="1"/>
              <a:t>européenne</a:t>
            </a:r>
            <a:r>
              <a:rPr lang="en-GB" dirty="0"/>
              <a:t> (PADHUE).</a:t>
            </a:r>
            <a:br>
              <a:rPr lang="en-GB" dirty="0"/>
            </a:br>
            <a:br>
              <a:rPr lang="en-GB" dirty="0"/>
            </a:br>
            <a:endParaRPr lang="en-FR" dirty="0"/>
          </a:p>
        </p:txBody>
      </p:sp>
      <p:sp>
        <p:nvSpPr>
          <p:cNvPr id="4" name="Slide Number Placeholder 3">
            <a:extLst>
              <a:ext uri="{FF2B5EF4-FFF2-40B4-BE49-F238E27FC236}">
                <a16:creationId xmlns:a16="http://schemas.microsoft.com/office/drawing/2014/main" id="{1258F26E-3D68-CEB3-0983-F5B331122BD4}"/>
              </a:ext>
            </a:extLst>
          </p:cNvPr>
          <p:cNvSpPr>
            <a:spLocks noGrp="1"/>
          </p:cNvSpPr>
          <p:nvPr>
            <p:ph type="sldNum" sz="quarter" idx="12"/>
          </p:nvPr>
        </p:nvSpPr>
        <p:spPr/>
        <p:txBody>
          <a:bodyPr/>
          <a:lstStyle/>
          <a:p>
            <a:fld id="{AC651FF5-2B13-4FF9-870C-67B9625AA38E}" type="slidenum">
              <a:rPr lang="fr-FR" smtClean="0"/>
              <a:t>45</a:t>
            </a:fld>
            <a:endParaRPr lang="fr-FR"/>
          </a:p>
        </p:txBody>
      </p:sp>
    </p:spTree>
    <p:extLst>
      <p:ext uri="{BB962C8B-B14F-4D97-AF65-F5344CB8AC3E}">
        <p14:creationId xmlns:p14="http://schemas.microsoft.com/office/powerpoint/2010/main" val="3805192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B6FE6-918F-C79C-AC44-907DACDDCA60}"/>
              </a:ext>
            </a:extLst>
          </p:cNvPr>
          <p:cNvSpPr>
            <a:spLocks noGrp="1"/>
          </p:cNvSpPr>
          <p:nvPr>
            <p:ph type="title"/>
          </p:nvPr>
        </p:nvSpPr>
        <p:spPr/>
        <p:txBody>
          <a:bodyPr/>
          <a:lstStyle/>
          <a:p>
            <a:endParaRPr lang="en-FR"/>
          </a:p>
        </p:txBody>
      </p:sp>
      <p:sp>
        <p:nvSpPr>
          <p:cNvPr id="3" name="Content Placeholder 2">
            <a:extLst>
              <a:ext uri="{FF2B5EF4-FFF2-40B4-BE49-F238E27FC236}">
                <a16:creationId xmlns:a16="http://schemas.microsoft.com/office/drawing/2014/main" id="{B7CC96AD-D93D-84D0-D606-AE1DF57F1A74}"/>
              </a:ext>
            </a:extLst>
          </p:cNvPr>
          <p:cNvSpPr>
            <a:spLocks noGrp="1"/>
          </p:cNvSpPr>
          <p:nvPr>
            <p:ph idx="1"/>
          </p:nvPr>
        </p:nvSpPr>
        <p:spPr/>
        <p:txBody>
          <a:bodyPr>
            <a:normAutofit fontScale="62500" lnSpcReduction="20000"/>
          </a:bodyPr>
          <a:lstStyle/>
          <a:p>
            <a:r>
              <a:rPr lang="en-GB" dirty="0"/>
              <a:t>Le </a:t>
            </a:r>
            <a:r>
              <a:rPr lang="en-GB" dirty="0" err="1"/>
              <a:t>projet</a:t>
            </a:r>
            <a:r>
              <a:rPr lang="en-GB" dirty="0"/>
              <a:t> de </a:t>
            </a:r>
            <a:r>
              <a:rPr lang="en-GB" dirty="0" err="1"/>
              <a:t>loi</a:t>
            </a:r>
            <a:r>
              <a:rPr lang="en-GB" dirty="0"/>
              <a:t> </a:t>
            </a:r>
            <a:r>
              <a:rPr lang="en-GB" dirty="0" err="1"/>
              <a:t>entend</a:t>
            </a:r>
            <a:r>
              <a:rPr lang="en-GB" dirty="0"/>
              <a:t> </a:t>
            </a:r>
            <a:r>
              <a:rPr lang="en-GB" b="1" dirty="0" err="1"/>
              <a:t>faciliter</a:t>
            </a:r>
            <a:r>
              <a:rPr lang="en-GB" b="1" dirty="0"/>
              <a:t> </a:t>
            </a:r>
            <a:r>
              <a:rPr lang="en-GB" b="1" dirty="0" err="1"/>
              <a:t>l'éloignement</a:t>
            </a:r>
            <a:r>
              <a:rPr lang="en-GB" b="1" dirty="0"/>
              <a:t> des étrangers qui </a:t>
            </a:r>
            <a:r>
              <a:rPr lang="en-GB" b="1" dirty="0" err="1"/>
              <a:t>représentent</a:t>
            </a:r>
            <a:r>
              <a:rPr lang="en-GB" b="1" dirty="0"/>
              <a:t> </a:t>
            </a:r>
            <a:r>
              <a:rPr lang="en-GB" b="1" dirty="0" err="1"/>
              <a:t>une</a:t>
            </a:r>
            <a:r>
              <a:rPr lang="en-GB" b="1" dirty="0"/>
              <a:t> menace grave pour </a:t>
            </a:r>
            <a:r>
              <a:rPr lang="en-GB" b="1" dirty="0" err="1"/>
              <a:t>l'ordre</a:t>
            </a:r>
            <a:r>
              <a:rPr lang="en-GB" b="1" dirty="0"/>
              <a:t> public</a:t>
            </a:r>
            <a:r>
              <a:rPr lang="en-GB" dirty="0"/>
              <a:t>. Il </a:t>
            </a:r>
            <a:r>
              <a:rPr lang="en-GB" dirty="0" err="1"/>
              <a:t>permettra</a:t>
            </a:r>
            <a:r>
              <a:rPr lang="en-GB" dirty="0"/>
              <a:t> </a:t>
            </a:r>
            <a:r>
              <a:rPr lang="en-GB" b="1" dirty="0" err="1"/>
              <a:t>l’expulsion</a:t>
            </a:r>
            <a:r>
              <a:rPr lang="en-GB" b="1" dirty="0"/>
              <a:t> des étrangers</a:t>
            </a:r>
            <a:r>
              <a:rPr lang="en-GB" dirty="0"/>
              <a:t> </a:t>
            </a:r>
            <a:r>
              <a:rPr lang="en-GB" dirty="0" err="1"/>
              <a:t>réguliers</a:t>
            </a:r>
            <a:r>
              <a:rPr lang="en-GB" dirty="0"/>
              <a:t>, </a:t>
            </a:r>
            <a:r>
              <a:rPr lang="en-GB" dirty="0" err="1"/>
              <a:t>même</a:t>
            </a:r>
            <a:r>
              <a:rPr lang="en-GB" dirty="0"/>
              <a:t> </a:t>
            </a:r>
            <a:r>
              <a:rPr lang="en-GB" dirty="0" err="1"/>
              <a:t>présents</a:t>
            </a:r>
            <a:r>
              <a:rPr lang="en-GB" dirty="0"/>
              <a:t> </a:t>
            </a:r>
            <a:r>
              <a:rPr lang="en-GB" dirty="0" err="1"/>
              <a:t>depuis</a:t>
            </a:r>
            <a:r>
              <a:rPr lang="en-GB" dirty="0"/>
              <a:t> </a:t>
            </a:r>
            <a:r>
              <a:rPr lang="en-GB" dirty="0" err="1"/>
              <a:t>longtemps</a:t>
            </a:r>
            <a:r>
              <a:rPr lang="en-GB" dirty="0"/>
              <a:t> </a:t>
            </a:r>
            <a:r>
              <a:rPr lang="en-GB" dirty="0" err="1"/>
              <a:t>en</a:t>
            </a:r>
            <a:r>
              <a:rPr lang="en-GB" dirty="0"/>
              <a:t> France </a:t>
            </a:r>
            <a:r>
              <a:rPr lang="en-GB" dirty="0" err="1"/>
              <a:t>ou</a:t>
            </a:r>
            <a:r>
              <a:rPr lang="en-GB" dirty="0"/>
              <a:t> y </a:t>
            </a:r>
            <a:r>
              <a:rPr lang="en-GB" dirty="0" err="1"/>
              <a:t>ayant</a:t>
            </a:r>
            <a:r>
              <a:rPr lang="en-GB" dirty="0"/>
              <a:t> des liens </a:t>
            </a:r>
            <a:r>
              <a:rPr lang="en-GB" dirty="0" err="1"/>
              <a:t>personnels</a:t>
            </a:r>
            <a:r>
              <a:rPr lang="en-GB" dirty="0"/>
              <a:t> et </a:t>
            </a:r>
            <a:r>
              <a:rPr lang="en-GB" dirty="0" err="1"/>
              <a:t>familiaux</a:t>
            </a:r>
            <a:r>
              <a:rPr lang="en-GB" dirty="0"/>
              <a:t>, </a:t>
            </a:r>
            <a:r>
              <a:rPr lang="en-GB" dirty="0" err="1"/>
              <a:t>condamnés</a:t>
            </a:r>
            <a:r>
              <a:rPr lang="en-GB" dirty="0"/>
              <a:t> </a:t>
            </a:r>
            <a:r>
              <a:rPr lang="en-GB" dirty="0" err="1"/>
              <a:t>notamment</a:t>
            </a:r>
            <a:r>
              <a:rPr lang="en-GB" dirty="0"/>
              <a:t> pour des crimes </a:t>
            </a:r>
            <a:r>
              <a:rPr lang="en-GB" dirty="0" err="1"/>
              <a:t>ou</a:t>
            </a:r>
            <a:r>
              <a:rPr lang="en-GB" dirty="0"/>
              <a:t> </a:t>
            </a:r>
            <a:r>
              <a:rPr lang="en-GB" dirty="0" err="1"/>
              <a:t>délits</a:t>
            </a:r>
            <a:r>
              <a:rPr lang="en-GB" dirty="0"/>
              <a:t> </a:t>
            </a:r>
            <a:r>
              <a:rPr lang="en-GB" dirty="0" err="1"/>
              <a:t>passibles</a:t>
            </a:r>
            <a:r>
              <a:rPr lang="en-GB" dirty="0"/>
              <a:t> </a:t>
            </a:r>
            <a:r>
              <a:rPr lang="en-GB" dirty="0" err="1"/>
              <a:t>d'au</a:t>
            </a:r>
            <a:r>
              <a:rPr lang="en-GB" dirty="0"/>
              <a:t> </a:t>
            </a:r>
            <a:r>
              <a:rPr lang="en-GB" dirty="0" err="1"/>
              <a:t>moins</a:t>
            </a:r>
            <a:r>
              <a:rPr lang="en-GB" dirty="0"/>
              <a:t> cinq </a:t>
            </a:r>
            <a:r>
              <a:rPr lang="en-GB" dirty="0" err="1"/>
              <a:t>ou</a:t>
            </a:r>
            <a:r>
              <a:rPr lang="en-GB" dirty="0"/>
              <a:t> trois </a:t>
            </a:r>
            <a:r>
              <a:rPr lang="en-GB" dirty="0" err="1"/>
              <a:t>ans</a:t>
            </a:r>
            <a:r>
              <a:rPr lang="en-GB" dirty="0"/>
              <a:t> de prison </a:t>
            </a:r>
            <a:r>
              <a:rPr lang="en-GB" dirty="0" err="1"/>
              <a:t>ou</a:t>
            </a:r>
            <a:r>
              <a:rPr lang="en-GB" dirty="0"/>
              <a:t> "</a:t>
            </a:r>
            <a:r>
              <a:rPr lang="en-GB" dirty="0" err="1"/>
              <a:t>impliqués</a:t>
            </a:r>
            <a:r>
              <a:rPr lang="en-GB" dirty="0"/>
              <a:t> dans des </a:t>
            </a:r>
            <a:r>
              <a:rPr lang="en-GB" dirty="0" err="1"/>
              <a:t>violences</a:t>
            </a:r>
            <a:r>
              <a:rPr lang="en-GB" dirty="0"/>
              <a:t> </a:t>
            </a:r>
            <a:r>
              <a:rPr lang="en-GB" dirty="0" err="1"/>
              <a:t>contre</a:t>
            </a:r>
            <a:r>
              <a:rPr lang="en-GB" dirty="0"/>
              <a:t> des </a:t>
            </a:r>
            <a:r>
              <a:rPr lang="en-GB" dirty="0" err="1"/>
              <a:t>élus</a:t>
            </a:r>
            <a:r>
              <a:rPr lang="en-GB" dirty="0"/>
              <a:t> </a:t>
            </a:r>
            <a:r>
              <a:rPr lang="en-GB" dirty="0" err="1"/>
              <a:t>ou</a:t>
            </a:r>
            <a:r>
              <a:rPr lang="en-GB" dirty="0"/>
              <a:t> des agents publics". </a:t>
            </a:r>
            <a:r>
              <a:rPr lang="en-GB" dirty="0" err="1"/>
              <a:t>Parallèlement</a:t>
            </a:r>
            <a:r>
              <a:rPr lang="en-GB" dirty="0"/>
              <a:t>, le </a:t>
            </a:r>
            <a:r>
              <a:rPr lang="en-GB" dirty="0" err="1"/>
              <a:t>juge</a:t>
            </a:r>
            <a:r>
              <a:rPr lang="en-GB" dirty="0"/>
              <a:t> </a:t>
            </a:r>
            <a:r>
              <a:rPr lang="en-GB" dirty="0" err="1"/>
              <a:t>pourra</a:t>
            </a:r>
            <a:r>
              <a:rPr lang="en-GB" dirty="0"/>
              <a:t> plus </a:t>
            </a:r>
            <a:r>
              <a:rPr lang="en-GB" dirty="0" err="1"/>
              <a:t>largement</a:t>
            </a:r>
            <a:r>
              <a:rPr lang="en-GB" dirty="0"/>
              <a:t> </a:t>
            </a:r>
            <a:r>
              <a:rPr lang="en-GB" dirty="0" err="1"/>
              <a:t>prononcer</a:t>
            </a:r>
            <a:r>
              <a:rPr lang="en-GB" dirty="0"/>
              <a:t> </a:t>
            </a:r>
            <a:r>
              <a:rPr lang="en-GB" dirty="0" err="1"/>
              <a:t>une</a:t>
            </a:r>
            <a:r>
              <a:rPr lang="en-GB" dirty="0"/>
              <a:t> interdiction du </a:t>
            </a:r>
            <a:r>
              <a:rPr lang="en-GB" dirty="0" err="1"/>
              <a:t>territoire</a:t>
            </a:r>
            <a:r>
              <a:rPr lang="en-GB" dirty="0"/>
              <a:t> </a:t>
            </a:r>
            <a:r>
              <a:rPr lang="en-GB" dirty="0" err="1"/>
              <a:t>français</a:t>
            </a:r>
            <a:r>
              <a:rPr lang="en-GB" dirty="0"/>
              <a:t> (ITF). Le </a:t>
            </a:r>
            <a:r>
              <a:rPr lang="en-GB" dirty="0" err="1"/>
              <a:t>texte</a:t>
            </a:r>
            <a:r>
              <a:rPr lang="en-GB" dirty="0"/>
              <a:t> </a:t>
            </a:r>
            <a:r>
              <a:rPr lang="en-GB" dirty="0" err="1"/>
              <a:t>tel</a:t>
            </a:r>
            <a:r>
              <a:rPr lang="en-GB" dirty="0"/>
              <a:t> </a:t>
            </a:r>
            <a:r>
              <a:rPr lang="en-GB" dirty="0" err="1"/>
              <a:t>qu’amendé</a:t>
            </a:r>
            <a:r>
              <a:rPr lang="en-GB" dirty="0"/>
              <a:t> </a:t>
            </a:r>
            <a:r>
              <a:rPr lang="en-GB" dirty="0" err="1"/>
              <a:t>supprime</a:t>
            </a:r>
            <a:r>
              <a:rPr lang="en-GB" dirty="0"/>
              <a:t> par </a:t>
            </a:r>
            <a:r>
              <a:rPr lang="en-GB" dirty="0" err="1"/>
              <a:t>ailleurs</a:t>
            </a:r>
            <a:r>
              <a:rPr lang="en-GB" dirty="0"/>
              <a:t> les protections </a:t>
            </a:r>
            <a:r>
              <a:rPr lang="en-GB" dirty="0" err="1"/>
              <a:t>dont</a:t>
            </a:r>
            <a:r>
              <a:rPr lang="en-GB" dirty="0"/>
              <a:t> </a:t>
            </a:r>
            <a:r>
              <a:rPr lang="en-GB" dirty="0" err="1"/>
              <a:t>bénéficient</a:t>
            </a:r>
            <a:r>
              <a:rPr lang="en-GB" dirty="0"/>
              <a:t> </a:t>
            </a:r>
            <a:r>
              <a:rPr lang="en-GB" dirty="0" err="1"/>
              <a:t>certains</a:t>
            </a:r>
            <a:r>
              <a:rPr lang="en-GB" dirty="0"/>
              <a:t> étrangers </a:t>
            </a:r>
            <a:r>
              <a:rPr lang="en-GB" dirty="0" err="1"/>
              <a:t>irréguliers</a:t>
            </a:r>
            <a:r>
              <a:rPr lang="en-GB" dirty="0"/>
              <a:t> (étranger </a:t>
            </a:r>
            <a:r>
              <a:rPr lang="en-GB" dirty="0" err="1"/>
              <a:t>arrivé</a:t>
            </a:r>
            <a:r>
              <a:rPr lang="en-GB" dirty="0"/>
              <a:t> </a:t>
            </a:r>
            <a:r>
              <a:rPr lang="en-GB" dirty="0" err="1"/>
              <a:t>en</a:t>
            </a:r>
            <a:r>
              <a:rPr lang="en-GB" dirty="0"/>
              <a:t> France </a:t>
            </a:r>
            <a:r>
              <a:rPr lang="en-GB" dirty="0" err="1"/>
              <a:t>avant</a:t>
            </a:r>
            <a:r>
              <a:rPr lang="en-GB" dirty="0"/>
              <a:t> </a:t>
            </a:r>
            <a:r>
              <a:rPr lang="en-GB" dirty="0" err="1"/>
              <a:t>ses</a:t>
            </a:r>
            <a:r>
              <a:rPr lang="en-GB" dirty="0"/>
              <a:t> 13 </a:t>
            </a:r>
            <a:r>
              <a:rPr lang="en-GB" dirty="0" err="1"/>
              <a:t>ans</a:t>
            </a:r>
            <a:r>
              <a:rPr lang="en-GB" dirty="0"/>
              <a:t>, conjoint de </a:t>
            </a:r>
            <a:r>
              <a:rPr lang="en-GB" dirty="0" err="1"/>
              <a:t>Français</a:t>
            </a:r>
            <a:r>
              <a:rPr lang="en-GB" dirty="0"/>
              <a:t>...) </a:t>
            </a:r>
            <a:r>
              <a:rPr lang="en-GB" dirty="0" err="1"/>
              <a:t>contre</a:t>
            </a:r>
            <a:r>
              <a:rPr lang="en-GB" dirty="0"/>
              <a:t> </a:t>
            </a:r>
            <a:r>
              <a:rPr lang="en-GB" dirty="0" err="1"/>
              <a:t>une</a:t>
            </a:r>
            <a:r>
              <a:rPr lang="en-GB" dirty="0"/>
              <a:t> </a:t>
            </a:r>
            <a:r>
              <a:rPr lang="en-GB" b="1" dirty="0"/>
              <a:t>obligation de quitter le </a:t>
            </a:r>
            <a:r>
              <a:rPr lang="en-GB" b="1" dirty="0" err="1"/>
              <a:t>territoire</a:t>
            </a:r>
            <a:r>
              <a:rPr lang="en-GB" b="1" dirty="0"/>
              <a:t> </a:t>
            </a:r>
            <a:r>
              <a:rPr lang="en-GB" b="1" dirty="0" err="1"/>
              <a:t>français</a:t>
            </a:r>
            <a:r>
              <a:rPr lang="en-GB" b="1" dirty="0"/>
              <a:t> (OQTF)</a:t>
            </a:r>
            <a:r>
              <a:rPr lang="en-GB" dirty="0"/>
              <a:t>. </a:t>
            </a:r>
          </a:p>
          <a:p>
            <a:r>
              <a:rPr lang="en-GB" dirty="0"/>
              <a:t>Les frais </a:t>
            </a:r>
            <a:r>
              <a:rPr lang="en-GB" dirty="0" err="1"/>
              <a:t>d'assignation</a:t>
            </a:r>
            <a:r>
              <a:rPr lang="en-GB" dirty="0"/>
              <a:t> </a:t>
            </a:r>
            <a:r>
              <a:rPr lang="en-GB" dirty="0" err="1"/>
              <a:t>à</a:t>
            </a:r>
            <a:r>
              <a:rPr lang="en-GB" dirty="0"/>
              <a:t> </a:t>
            </a:r>
            <a:r>
              <a:rPr lang="en-GB" dirty="0" err="1"/>
              <a:t>résidence</a:t>
            </a:r>
            <a:r>
              <a:rPr lang="en-GB" dirty="0"/>
              <a:t> des étrangers frappés </a:t>
            </a:r>
            <a:r>
              <a:rPr lang="en-GB" dirty="0" err="1"/>
              <a:t>d'une</a:t>
            </a:r>
            <a:r>
              <a:rPr lang="en-GB" dirty="0"/>
              <a:t> expulsion, </a:t>
            </a:r>
            <a:r>
              <a:rPr lang="en-GB" dirty="0" err="1"/>
              <a:t>d'une</a:t>
            </a:r>
            <a:r>
              <a:rPr lang="en-GB" dirty="0"/>
              <a:t> </a:t>
            </a:r>
            <a:r>
              <a:rPr lang="en-GB" dirty="0" err="1"/>
              <a:t>peine</a:t>
            </a:r>
            <a:r>
              <a:rPr lang="en-GB" dirty="0"/>
              <a:t> </a:t>
            </a:r>
            <a:r>
              <a:rPr lang="en-GB" dirty="0" err="1"/>
              <a:t>d'ITF</a:t>
            </a:r>
            <a:r>
              <a:rPr lang="en-GB" dirty="0"/>
              <a:t> </a:t>
            </a:r>
            <a:r>
              <a:rPr lang="en-GB" dirty="0" err="1"/>
              <a:t>ou</a:t>
            </a:r>
            <a:r>
              <a:rPr lang="en-GB" dirty="0"/>
              <a:t> </a:t>
            </a:r>
            <a:r>
              <a:rPr lang="en-GB" dirty="0" err="1"/>
              <a:t>d'une</a:t>
            </a:r>
            <a:r>
              <a:rPr lang="en-GB" dirty="0"/>
              <a:t> interdiction administrative du </a:t>
            </a:r>
            <a:r>
              <a:rPr lang="en-GB" dirty="0" err="1"/>
              <a:t>territoire</a:t>
            </a:r>
            <a:r>
              <a:rPr lang="en-GB" dirty="0"/>
              <a:t> </a:t>
            </a:r>
            <a:r>
              <a:rPr lang="en-GB" dirty="0" err="1"/>
              <a:t>seront</a:t>
            </a:r>
            <a:r>
              <a:rPr lang="en-GB" dirty="0"/>
              <a:t> </a:t>
            </a:r>
            <a:r>
              <a:rPr lang="en-GB" dirty="0" err="1"/>
              <a:t>à</a:t>
            </a:r>
            <a:r>
              <a:rPr lang="en-GB" dirty="0"/>
              <a:t> </a:t>
            </a:r>
            <a:r>
              <a:rPr lang="en-GB" dirty="0" err="1"/>
              <a:t>leur</a:t>
            </a:r>
            <a:r>
              <a:rPr lang="en-GB" dirty="0"/>
              <a:t> charge. Les étrangers </a:t>
            </a:r>
            <a:r>
              <a:rPr lang="en-GB" dirty="0" err="1"/>
              <a:t>destinataires</a:t>
            </a:r>
            <a:r>
              <a:rPr lang="en-GB" dirty="0"/>
              <a:t> </a:t>
            </a:r>
            <a:r>
              <a:rPr lang="en-GB" dirty="0" err="1"/>
              <a:t>d’une</a:t>
            </a:r>
            <a:r>
              <a:rPr lang="en-GB" dirty="0"/>
              <a:t> OQTF </a:t>
            </a:r>
            <a:r>
              <a:rPr lang="en-GB" dirty="0" err="1"/>
              <a:t>ou</a:t>
            </a:r>
            <a:r>
              <a:rPr lang="en-GB" dirty="0"/>
              <a:t> </a:t>
            </a:r>
            <a:r>
              <a:rPr lang="en-GB" dirty="0" err="1"/>
              <a:t>d’une</a:t>
            </a:r>
            <a:r>
              <a:rPr lang="en-GB" dirty="0"/>
              <a:t> </a:t>
            </a:r>
            <a:r>
              <a:rPr lang="en-GB" dirty="0" err="1"/>
              <a:t>mesure</a:t>
            </a:r>
            <a:r>
              <a:rPr lang="en-GB" dirty="0"/>
              <a:t> </a:t>
            </a:r>
            <a:r>
              <a:rPr lang="en-GB" dirty="0" err="1"/>
              <a:t>d’expulsion</a:t>
            </a:r>
            <a:r>
              <a:rPr lang="en-GB" dirty="0"/>
              <a:t> ne </a:t>
            </a:r>
            <a:r>
              <a:rPr lang="en-GB" dirty="0" err="1"/>
              <a:t>pourront</a:t>
            </a:r>
            <a:r>
              <a:rPr lang="en-GB" dirty="0"/>
              <a:t> </a:t>
            </a:r>
            <a:r>
              <a:rPr lang="en-GB" dirty="0" err="1"/>
              <a:t>être</a:t>
            </a:r>
            <a:r>
              <a:rPr lang="en-GB" dirty="0"/>
              <a:t> </a:t>
            </a:r>
            <a:r>
              <a:rPr lang="en-GB" dirty="0" err="1"/>
              <a:t>hébergés</a:t>
            </a:r>
            <a:r>
              <a:rPr lang="en-GB" dirty="0"/>
              <a:t> dans le </a:t>
            </a:r>
            <a:r>
              <a:rPr lang="en-GB" dirty="0" err="1"/>
              <a:t>dispositif</a:t>
            </a:r>
            <a:r>
              <a:rPr lang="en-GB" dirty="0"/>
              <a:t> </a:t>
            </a:r>
            <a:r>
              <a:rPr lang="en-GB" dirty="0" err="1"/>
              <a:t>d’hébergement</a:t>
            </a:r>
            <a:r>
              <a:rPr lang="en-GB" dirty="0"/>
              <a:t> </a:t>
            </a:r>
            <a:r>
              <a:rPr lang="en-GB" dirty="0" err="1"/>
              <a:t>d’urgence</a:t>
            </a:r>
            <a:r>
              <a:rPr lang="en-GB" dirty="0"/>
              <a:t> que dans </a:t>
            </a:r>
            <a:r>
              <a:rPr lang="en-GB" dirty="0" err="1"/>
              <a:t>l’attente</a:t>
            </a:r>
            <a:r>
              <a:rPr lang="en-GB" dirty="0"/>
              <a:t> de </a:t>
            </a:r>
            <a:r>
              <a:rPr lang="en-GB" dirty="0" err="1"/>
              <a:t>leur</a:t>
            </a:r>
            <a:r>
              <a:rPr lang="en-GB" dirty="0"/>
              <a:t> </a:t>
            </a:r>
            <a:r>
              <a:rPr lang="en-GB" dirty="0" err="1"/>
              <a:t>éloignement</a:t>
            </a:r>
            <a:r>
              <a:rPr lang="en-GB" dirty="0"/>
              <a:t>.</a:t>
            </a:r>
            <a:br>
              <a:rPr lang="en-GB" dirty="0"/>
            </a:br>
            <a:endParaRPr lang="en-GB" dirty="0"/>
          </a:p>
          <a:p>
            <a:r>
              <a:rPr lang="en-GB" dirty="0"/>
              <a:t>Pour </a:t>
            </a:r>
            <a:r>
              <a:rPr lang="en-GB" dirty="0" err="1"/>
              <a:t>faciliter</a:t>
            </a:r>
            <a:r>
              <a:rPr lang="en-GB" dirty="0"/>
              <a:t> </a:t>
            </a:r>
            <a:r>
              <a:rPr lang="en-GB" dirty="0" err="1"/>
              <a:t>l’exécution</a:t>
            </a:r>
            <a:r>
              <a:rPr lang="en-GB" dirty="0"/>
              <a:t> des </a:t>
            </a:r>
            <a:r>
              <a:rPr lang="en-GB" dirty="0" err="1"/>
              <a:t>mesures</a:t>
            </a:r>
            <a:r>
              <a:rPr lang="en-GB" dirty="0"/>
              <a:t> </a:t>
            </a:r>
            <a:r>
              <a:rPr lang="en-GB" dirty="0" err="1"/>
              <a:t>d’éloignement</a:t>
            </a:r>
            <a:r>
              <a:rPr lang="en-GB" dirty="0"/>
              <a:t>, le </a:t>
            </a:r>
            <a:r>
              <a:rPr lang="en-GB" dirty="0" err="1"/>
              <a:t>texte</a:t>
            </a:r>
            <a:r>
              <a:rPr lang="en-GB" dirty="0"/>
              <a:t> </a:t>
            </a:r>
            <a:r>
              <a:rPr lang="en-GB" dirty="0" err="1"/>
              <a:t>permet</a:t>
            </a:r>
            <a:r>
              <a:rPr lang="en-GB" dirty="0"/>
              <a:t> de </a:t>
            </a:r>
            <a:r>
              <a:rPr lang="en-GB" b="1" dirty="0" err="1"/>
              <a:t>conditionner</a:t>
            </a:r>
            <a:r>
              <a:rPr lang="en-GB" b="1" dirty="0"/>
              <a:t> la </a:t>
            </a:r>
            <a:r>
              <a:rPr lang="en-GB" b="1" dirty="0" err="1"/>
              <a:t>délivrance</a:t>
            </a:r>
            <a:r>
              <a:rPr lang="en-GB" b="1" dirty="0"/>
              <a:t> de visas et </a:t>
            </a:r>
            <a:r>
              <a:rPr lang="en-GB" b="1" dirty="0" err="1"/>
              <a:t>l’aide</a:t>
            </a:r>
            <a:r>
              <a:rPr lang="en-GB" b="1" dirty="0"/>
              <a:t> </a:t>
            </a:r>
            <a:r>
              <a:rPr lang="en-GB" b="1" dirty="0" err="1"/>
              <a:t>publique</a:t>
            </a:r>
            <a:r>
              <a:rPr lang="en-GB" b="1" dirty="0"/>
              <a:t> au </a:t>
            </a:r>
            <a:r>
              <a:rPr lang="en-GB" b="1" dirty="0" err="1"/>
              <a:t>développement</a:t>
            </a:r>
            <a:r>
              <a:rPr lang="en-GB" b="1" dirty="0"/>
              <a:t> </a:t>
            </a:r>
            <a:r>
              <a:rPr lang="en-GB" b="1" dirty="0" err="1"/>
              <a:t>à</a:t>
            </a:r>
            <a:r>
              <a:rPr lang="en-GB" b="1" dirty="0"/>
              <a:t> la bonne </a:t>
            </a:r>
            <a:r>
              <a:rPr lang="en-GB" b="1" dirty="0" err="1"/>
              <a:t>délivrance</a:t>
            </a:r>
            <a:r>
              <a:rPr lang="en-GB" b="1" dirty="0"/>
              <a:t> des laissez-passer </a:t>
            </a:r>
            <a:r>
              <a:rPr lang="en-GB" b="1" dirty="0" err="1"/>
              <a:t>consulaires</a:t>
            </a:r>
            <a:r>
              <a:rPr lang="en-GB" b="1" dirty="0"/>
              <a:t> par les </a:t>
            </a:r>
            <a:r>
              <a:rPr lang="en-GB" b="1" dirty="0" err="1"/>
              <a:t>États</a:t>
            </a:r>
            <a:r>
              <a:rPr lang="en-GB" b="1" dirty="0"/>
              <a:t> étrangers</a:t>
            </a:r>
            <a:r>
              <a:rPr lang="en-GB" dirty="0"/>
              <a:t>. </a:t>
            </a:r>
          </a:p>
          <a:p>
            <a:r>
              <a:rPr lang="en-GB" dirty="0"/>
              <a:t>Le </a:t>
            </a:r>
            <a:r>
              <a:rPr lang="en-GB" dirty="0" err="1"/>
              <a:t>texte</a:t>
            </a:r>
            <a:r>
              <a:rPr lang="en-GB" dirty="0"/>
              <a:t> </a:t>
            </a:r>
            <a:r>
              <a:rPr lang="en-GB" dirty="0" err="1"/>
              <a:t>autorise</a:t>
            </a:r>
            <a:r>
              <a:rPr lang="en-GB" dirty="0"/>
              <a:t> </a:t>
            </a:r>
            <a:r>
              <a:rPr lang="en-GB" dirty="0" err="1"/>
              <a:t>aussi</a:t>
            </a:r>
            <a:r>
              <a:rPr lang="en-GB" dirty="0"/>
              <a:t> la </a:t>
            </a:r>
            <a:r>
              <a:rPr lang="en-GB" dirty="0" err="1"/>
              <a:t>création</a:t>
            </a:r>
            <a:r>
              <a:rPr lang="en-GB" dirty="0"/>
              <a:t> d’un </a:t>
            </a:r>
            <a:r>
              <a:rPr lang="en-GB" dirty="0" err="1"/>
              <a:t>fichier</a:t>
            </a:r>
            <a:r>
              <a:rPr lang="en-GB" dirty="0"/>
              <a:t> des </a:t>
            </a:r>
            <a:r>
              <a:rPr lang="en-GB" dirty="0" err="1"/>
              <a:t>mineurs</a:t>
            </a:r>
            <a:r>
              <a:rPr lang="en-GB" dirty="0"/>
              <a:t> étrangers </a:t>
            </a:r>
            <a:r>
              <a:rPr lang="en-GB" dirty="0" err="1"/>
              <a:t>isolés</a:t>
            </a:r>
            <a:r>
              <a:rPr lang="en-GB" dirty="0"/>
              <a:t> </a:t>
            </a:r>
            <a:r>
              <a:rPr lang="en-GB" dirty="0" err="1"/>
              <a:t>délinquants</a:t>
            </a:r>
            <a:r>
              <a:rPr lang="en-GB" dirty="0"/>
              <a:t>. </a:t>
            </a:r>
            <a:br>
              <a:rPr lang="en-GB" dirty="0"/>
            </a:br>
            <a:endParaRPr lang="en-FR" dirty="0"/>
          </a:p>
        </p:txBody>
      </p:sp>
      <p:sp>
        <p:nvSpPr>
          <p:cNvPr id="4" name="Slide Number Placeholder 3">
            <a:extLst>
              <a:ext uri="{FF2B5EF4-FFF2-40B4-BE49-F238E27FC236}">
                <a16:creationId xmlns:a16="http://schemas.microsoft.com/office/drawing/2014/main" id="{5BA8FEFE-6D06-CDE2-2F20-6F5C002CF56A}"/>
              </a:ext>
            </a:extLst>
          </p:cNvPr>
          <p:cNvSpPr>
            <a:spLocks noGrp="1"/>
          </p:cNvSpPr>
          <p:nvPr>
            <p:ph type="sldNum" sz="quarter" idx="12"/>
          </p:nvPr>
        </p:nvSpPr>
        <p:spPr/>
        <p:txBody>
          <a:bodyPr/>
          <a:lstStyle/>
          <a:p>
            <a:fld id="{AC651FF5-2B13-4FF9-870C-67B9625AA38E}" type="slidenum">
              <a:rPr lang="fr-FR" smtClean="0"/>
              <a:t>46</a:t>
            </a:fld>
            <a:endParaRPr lang="fr-FR"/>
          </a:p>
        </p:txBody>
      </p:sp>
    </p:spTree>
    <p:extLst>
      <p:ext uri="{BB962C8B-B14F-4D97-AF65-F5344CB8AC3E}">
        <p14:creationId xmlns:p14="http://schemas.microsoft.com/office/powerpoint/2010/main" val="15022648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3F265-2D2B-C156-8420-843C37716131}"/>
              </a:ext>
            </a:extLst>
          </p:cNvPr>
          <p:cNvSpPr>
            <a:spLocks noGrp="1"/>
          </p:cNvSpPr>
          <p:nvPr>
            <p:ph type="title"/>
          </p:nvPr>
        </p:nvSpPr>
        <p:spPr/>
        <p:txBody>
          <a:bodyPr/>
          <a:lstStyle/>
          <a:p>
            <a:endParaRPr lang="en-FR"/>
          </a:p>
        </p:txBody>
      </p:sp>
      <p:sp>
        <p:nvSpPr>
          <p:cNvPr id="3" name="Content Placeholder 2">
            <a:extLst>
              <a:ext uri="{FF2B5EF4-FFF2-40B4-BE49-F238E27FC236}">
                <a16:creationId xmlns:a16="http://schemas.microsoft.com/office/drawing/2014/main" id="{34C3C04F-B53C-56C2-845D-4D97B7A54CA8}"/>
              </a:ext>
            </a:extLst>
          </p:cNvPr>
          <p:cNvSpPr>
            <a:spLocks noGrp="1"/>
          </p:cNvSpPr>
          <p:nvPr>
            <p:ph idx="1"/>
          </p:nvPr>
        </p:nvSpPr>
        <p:spPr/>
        <p:txBody>
          <a:bodyPr>
            <a:normAutofit fontScale="70000" lnSpcReduction="20000"/>
          </a:bodyPr>
          <a:lstStyle/>
          <a:p>
            <a:r>
              <a:rPr lang="en-GB" dirty="0"/>
              <a:t>Le </a:t>
            </a:r>
            <a:r>
              <a:rPr lang="en-GB" dirty="0" err="1"/>
              <a:t>projet</a:t>
            </a:r>
            <a:r>
              <a:rPr lang="en-GB" dirty="0"/>
              <a:t> de </a:t>
            </a:r>
            <a:r>
              <a:rPr lang="en-GB" dirty="0" err="1"/>
              <a:t>loi</a:t>
            </a:r>
            <a:r>
              <a:rPr lang="en-GB" dirty="0"/>
              <a:t> </a:t>
            </a:r>
            <a:r>
              <a:rPr lang="en-GB" dirty="0" err="1"/>
              <a:t>prévoit</a:t>
            </a:r>
            <a:r>
              <a:rPr lang="en-GB" dirty="0"/>
              <a:t> le </a:t>
            </a:r>
            <a:r>
              <a:rPr lang="en-GB" b="1" dirty="0" err="1"/>
              <a:t>déploiement</a:t>
            </a:r>
            <a:r>
              <a:rPr lang="en-GB" b="1" dirty="0"/>
              <a:t> </a:t>
            </a:r>
            <a:r>
              <a:rPr lang="en-GB" b="1" dirty="0" err="1"/>
              <a:t>progressif</a:t>
            </a:r>
            <a:r>
              <a:rPr lang="en-GB" b="1" dirty="0"/>
              <a:t> de </a:t>
            </a:r>
            <a:r>
              <a:rPr lang="en-GB" b="1" dirty="0" err="1"/>
              <a:t>pôles</a:t>
            </a:r>
            <a:r>
              <a:rPr lang="en-GB" b="1" dirty="0"/>
              <a:t> </a:t>
            </a:r>
            <a:r>
              <a:rPr lang="en-GB" b="1" dirty="0" err="1"/>
              <a:t>territoriaux</a:t>
            </a:r>
            <a:r>
              <a:rPr lang="en-GB" b="1" dirty="0"/>
              <a:t> </a:t>
            </a:r>
            <a:r>
              <a:rPr lang="en-GB" b="1" dirty="0" err="1"/>
              <a:t>dénommés</a:t>
            </a:r>
            <a:r>
              <a:rPr lang="en-GB" b="1" dirty="0"/>
              <a:t> "France </a:t>
            </a:r>
            <a:r>
              <a:rPr lang="en-GB" b="1" dirty="0" err="1"/>
              <a:t>Asile</a:t>
            </a:r>
            <a:r>
              <a:rPr lang="en-GB" b="1" dirty="0"/>
              <a:t>"</a:t>
            </a:r>
            <a:r>
              <a:rPr lang="en-GB" dirty="0"/>
              <a:t>, </a:t>
            </a:r>
            <a:r>
              <a:rPr lang="en-GB" dirty="0" err="1"/>
              <a:t>en</a:t>
            </a:r>
            <a:r>
              <a:rPr lang="en-GB" dirty="0"/>
              <a:t> </a:t>
            </a:r>
            <a:r>
              <a:rPr lang="en-GB" dirty="0" err="1"/>
              <a:t>remplacement</a:t>
            </a:r>
            <a:r>
              <a:rPr lang="en-GB" dirty="0"/>
              <a:t> des guichets </a:t>
            </a:r>
            <a:r>
              <a:rPr lang="en-GB" dirty="0" err="1"/>
              <a:t>uniques</a:t>
            </a:r>
            <a:r>
              <a:rPr lang="en-GB" dirty="0"/>
              <a:t> </a:t>
            </a:r>
            <a:r>
              <a:rPr lang="en-GB" dirty="0" err="1"/>
              <a:t>d'accueil</a:t>
            </a:r>
            <a:r>
              <a:rPr lang="en-GB" dirty="0"/>
              <a:t> des </a:t>
            </a:r>
            <a:r>
              <a:rPr lang="en-GB" dirty="0" err="1"/>
              <a:t>demandeurs</a:t>
            </a:r>
            <a:r>
              <a:rPr lang="en-GB" dirty="0"/>
              <a:t> </a:t>
            </a:r>
            <a:r>
              <a:rPr lang="en-GB" dirty="0" err="1"/>
              <a:t>d'asile</a:t>
            </a:r>
            <a:r>
              <a:rPr lang="en-GB" dirty="0"/>
              <a:t> (GUDA). </a:t>
            </a:r>
            <a:r>
              <a:rPr lang="en-GB" dirty="0" err="1"/>
              <a:t>Ils</a:t>
            </a:r>
            <a:r>
              <a:rPr lang="en-GB" dirty="0"/>
              <a:t> </a:t>
            </a:r>
            <a:r>
              <a:rPr lang="en-GB" dirty="0" err="1"/>
              <a:t>permettront</a:t>
            </a:r>
            <a:r>
              <a:rPr lang="en-GB" dirty="0"/>
              <a:t> </a:t>
            </a:r>
            <a:r>
              <a:rPr lang="en-GB" dirty="0" err="1"/>
              <a:t>en</a:t>
            </a:r>
            <a:r>
              <a:rPr lang="en-GB" dirty="0"/>
              <a:t> un </a:t>
            </a:r>
            <a:r>
              <a:rPr lang="en-GB" dirty="0" err="1"/>
              <a:t>même</a:t>
            </a:r>
            <a:r>
              <a:rPr lang="en-GB" dirty="0"/>
              <a:t> lieu </a:t>
            </a:r>
            <a:r>
              <a:rPr lang="en-GB" dirty="0" err="1"/>
              <a:t>l'enregistrement</a:t>
            </a:r>
            <a:r>
              <a:rPr lang="en-GB" dirty="0"/>
              <a:t> du </a:t>
            </a:r>
            <a:r>
              <a:rPr lang="en-GB" dirty="0" err="1"/>
              <a:t>demandeur</a:t>
            </a:r>
            <a:r>
              <a:rPr lang="en-GB" dirty="0"/>
              <a:t> </a:t>
            </a:r>
            <a:r>
              <a:rPr lang="en-GB" dirty="0" err="1"/>
              <a:t>d'asile</a:t>
            </a:r>
            <a:r>
              <a:rPr lang="en-GB" dirty="0"/>
              <a:t> par la </a:t>
            </a:r>
            <a:r>
              <a:rPr lang="en-GB" dirty="0" err="1"/>
              <a:t>préfecture</a:t>
            </a:r>
            <a:r>
              <a:rPr lang="en-GB" dirty="0"/>
              <a:t>, </a:t>
            </a:r>
            <a:r>
              <a:rPr lang="en-GB" dirty="0" err="1"/>
              <a:t>l'ouverture</a:t>
            </a:r>
            <a:r>
              <a:rPr lang="en-GB" dirty="0"/>
              <a:t> de droits par </a:t>
            </a:r>
            <a:r>
              <a:rPr lang="en-GB" dirty="0" err="1"/>
              <a:t>l'Office</a:t>
            </a:r>
            <a:r>
              <a:rPr lang="en-GB" dirty="0"/>
              <a:t> </a:t>
            </a:r>
            <a:r>
              <a:rPr lang="en-GB" dirty="0" err="1"/>
              <a:t>français</a:t>
            </a:r>
            <a:r>
              <a:rPr lang="en-GB" dirty="0"/>
              <a:t> pour </a:t>
            </a:r>
            <a:r>
              <a:rPr lang="en-GB" dirty="0" err="1"/>
              <a:t>l'immigration</a:t>
            </a:r>
            <a:r>
              <a:rPr lang="en-GB" dirty="0"/>
              <a:t> et </a:t>
            </a:r>
            <a:r>
              <a:rPr lang="en-GB" dirty="0" err="1"/>
              <a:t>l'intégration</a:t>
            </a:r>
            <a:r>
              <a:rPr lang="en-GB" dirty="0"/>
              <a:t> (OFII) et </a:t>
            </a:r>
            <a:r>
              <a:rPr lang="en-GB" dirty="0" err="1"/>
              <a:t>l'introduction</a:t>
            </a:r>
            <a:r>
              <a:rPr lang="en-GB" dirty="0"/>
              <a:t> de la </a:t>
            </a:r>
            <a:r>
              <a:rPr lang="en-GB" dirty="0" err="1"/>
              <a:t>demande</a:t>
            </a:r>
            <a:r>
              <a:rPr lang="en-GB" dirty="0"/>
              <a:t> </a:t>
            </a:r>
            <a:r>
              <a:rPr lang="en-GB" dirty="0" err="1"/>
              <a:t>auprès</a:t>
            </a:r>
            <a:r>
              <a:rPr lang="en-GB" dirty="0"/>
              <a:t> de </a:t>
            </a:r>
            <a:r>
              <a:rPr lang="en-GB" dirty="0" err="1"/>
              <a:t>l'Office</a:t>
            </a:r>
            <a:r>
              <a:rPr lang="en-GB" dirty="0"/>
              <a:t> </a:t>
            </a:r>
            <a:r>
              <a:rPr lang="en-GB" dirty="0" err="1"/>
              <a:t>français</a:t>
            </a:r>
            <a:r>
              <a:rPr lang="en-GB" dirty="0"/>
              <a:t> de protection des </a:t>
            </a:r>
            <a:r>
              <a:rPr lang="en-GB" dirty="0" err="1"/>
              <a:t>réfugiés</a:t>
            </a:r>
            <a:r>
              <a:rPr lang="en-GB" dirty="0"/>
              <a:t> et </a:t>
            </a:r>
            <a:r>
              <a:rPr lang="en-GB" dirty="0" err="1"/>
              <a:t>apatrides</a:t>
            </a:r>
            <a:r>
              <a:rPr lang="en-GB" dirty="0"/>
              <a:t> (OFPRA). </a:t>
            </a:r>
            <a:br>
              <a:rPr lang="en-GB" dirty="0"/>
            </a:br>
            <a:br>
              <a:rPr lang="en-GB" dirty="0"/>
            </a:br>
            <a:r>
              <a:rPr lang="en-GB" dirty="0" err="1"/>
              <a:t>L’organisation</a:t>
            </a:r>
            <a:r>
              <a:rPr lang="en-GB" dirty="0"/>
              <a:t> de la </a:t>
            </a:r>
            <a:r>
              <a:rPr lang="en-GB" b="1" dirty="0" err="1"/>
              <a:t>Cour</a:t>
            </a:r>
            <a:r>
              <a:rPr lang="en-GB" b="1" dirty="0"/>
              <a:t> </a:t>
            </a:r>
            <a:r>
              <a:rPr lang="en-GB" b="1" dirty="0" err="1"/>
              <a:t>nationale</a:t>
            </a:r>
            <a:r>
              <a:rPr lang="en-GB" b="1" dirty="0"/>
              <a:t> du droit </a:t>
            </a:r>
            <a:r>
              <a:rPr lang="en-GB" b="1" dirty="0" err="1"/>
              <a:t>d’asile</a:t>
            </a:r>
            <a:r>
              <a:rPr lang="en-GB" b="1" dirty="0"/>
              <a:t> (CNDA)</a:t>
            </a:r>
            <a:r>
              <a:rPr lang="en-GB" dirty="0"/>
              <a:t> </a:t>
            </a:r>
            <a:r>
              <a:rPr lang="en-GB" dirty="0" err="1"/>
              <a:t>est</a:t>
            </a:r>
            <a:r>
              <a:rPr lang="en-GB" dirty="0"/>
              <a:t> </a:t>
            </a:r>
            <a:r>
              <a:rPr lang="en-GB" dirty="0" err="1"/>
              <a:t>aussi</a:t>
            </a:r>
            <a:r>
              <a:rPr lang="en-GB" dirty="0"/>
              <a:t> </a:t>
            </a:r>
            <a:r>
              <a:rPr lang="en-GB" dirty="0" err="1"/>
              <a:t>réformée</a:t>
            </a:r>
            <a:r>
              <a:rPr lang="en-GB" dirty="0"/>
              <a:t>, avec la </a:t>
            </a:r>
            <a:r>
              <a:rPr lang="en-GB" dirty="0" err="1"/>
              <a:t>création</a:t>
            </a:r>
            <a:r>
              <a:rPr lang="en-GB" dirty="0"/>
              <a:t> de </a:t>
            </a:r>
            <a:r>
              <a:rPr lang="en-GB" b="1" dirty="0" err="1"/>
              <a:t>chambres</a:t>
            </a:r>
            <a:r>
              <a:rPr lang="en-GB" b="1" dirty="0"/>
              <a:t> </a:t>
            </a:r>
            <a:r>
              <a:rPr lang="en-GB" b="1" dirty="0" err="1"/>
              <a:t>territoriales</a:t>
            </a:r>
            <a:r>
              <a:rPr lang="en-GB" b="1" dirty="0"/>
              <a:t> de la CNDA</a:t>
            </a:r>
            <a:r>
              <a:rPr lang="en-GB" dirty="0"/>
              <a:t> et la </a:t>
            </a:r>
            <a:r>
              <a:rPr lang="en-GB" dirty="0" err="1"/>
              <a:t>généralisation</a:t>
            </a:r>
            <a:r>
              <a:rPr lang="en-GB" dirty="0"/>
              <a:t> du </a:t>
            </a:r>
            <a:r>
              <a:rPr lang="en-GB" dirty="0" err="1"/>
              <a:t>juge</a:t>
            </a:r>
            <a:r>
              <a:rPr lang="en-GB" dirty="0"/>
              <a:t> unique. La formation </a:t>
            </a:r>
            <a:r>
              <a:rPr lang="en-GB" dirty="0" err="1"/>
              <a:t>collégiale</a:t>
            </a:r>
            <a:r>
              <a:rPr lang="en-GB" dirty="0"/>
              <a:t> ne sera </a:t>
            </a:r>
            <a:r>
              <a:rPr lang="en-GB" dirty="0" err="1"/>
              <a:t>saisie</a:t>
            </a:r>
            <a:r>
              <a:rPr lang="en-GB" dirty="0"/>
              <a:t> que pour les affaires complexes.</a:t>
            </a:r>
          </a:p>
          <a:p>
            <a:r>
              <a:rPr lang="en-GB" dirty="0"/>
              <a:t>La </a:t>
            </a:r>
            <a:r>
              <a:rPr lang="en-GB" dirty="0" err="1"/>
              <a:t>procédure</a:t>
            </a:r>
            <a:r>
              <a:rPr lang="en-GB" dirty="0"/>
              <a:t> de </a:t>
            </a:r>
            <a:r>
              <a:rPr lang="en-GB" dirty="0" err="1"/>
              <a:t>réunification</a:t>
            </a:r>
            <a:r>
              <a:rPr lang="en-GB" dirty="0"/>
              <a:t> </a:t>
            </a:r>
            <a:r>
              <a:rPr lang="en-GB" dirty="0" err="1"/>
              <a:t>familiale</a:t>
            </a:r>
            <a:r>
              <a:rPr lang="en-GB" dirty="0"/>
              <a:t> pour les </a:t>
            </a:r>
            <a:r>
              <a:rPr lang="en-GB" dirty="0" err="1"/>
              <a:t>familles</a:t>
            </a:r>
            <a:r>
              <a:rPr lang="en-GB" dirty="0"/>
              <a:t> des </a:t>
            </a:r>
            <a:r>
              <a:rPr lang="en-GB" dirty="0" err="1"/>
              <a:t>réfugiés</a:t>
            </a:r>
            <a:r>
              <a:rPr lang="en-GB" dirty="0"/>
              <a:t> </a:t>
            </a:r>
            <a:r>
              <a:rPr lang="en-GB" dirty="0" err="1"/>
              <a:t>est</a:t>
            </a:r>
            <a:r>
              <a:rPr lang="en-GB" dirty="0"/>
              <a:t> </a:t>
            </a:r>
            <a:r>
              <a:rPr lang="en-GB" dirty="0" err="1"/>
              <a:t>modifiée</a:t>
            </a:r>
            <a:r>
              <a:rPr lang="en-GB" dirty="0"/>
              <a:t> sur </a:t>
            </a:r>
            <a:r>
              <a:rPr lang="en-GB" dirty="0" err="1"/>
              <a:t>plusieurs</a:t>
            </a:r>
            <a:r>
              <a:rPr lang="en-GB" dirty="0"/>
              <a:t> points. Les </a:t>
            </a:r>
            <a:r>
              <a:rPr lang="en-GB" dirty="0" err="1"/>
              <a:t>demandeurs</a:t>
            </a:r>
            <a:r>
              <a:rPr lang="en-GB" dirty="0"/>
              <a:t> </a:t>
            </a:r>
            <a:r>
              <a:rPr lang="en-GB" dirty="0" err="1"/>
              <a:t>d’asile</a:t>
            </a:r>
            <a:r>
              <a:rPr lang="en-GB" dirty="0"/>
              <a:t> qui </a:t>
            </a:r>
            <a:r>
              <a:rPr lang="en-GB" dirty="0" err="1"/>
              <a:t>présentent</a:t>
            </a:r>
            <a:r>
              <a:rPr lang="en-GB" dirty="0"/>
              <a:t> un </a:t>
            </a:r>
            <a:r>
              <a:rPr lang="en-GB" dirty="0" err="1"/>
              <a:t>risque</a:t>
            </a:r>
            <a:r>
              <a:rPr lang="en-GB" dirty="0"/>
              <a:t> de </a:t>
            </a:r>
            <a:r>
              <a:rPr lang="en-GB" dirty="0" err="1"/>
              <a:t>fuite</a:t>
            </a:r>
            <a:r>
              <a:rPr lang="en-GB" dirty="0"/>
              <a:t> </a:t>
            </a:r>
            <a:r>
              <a:rPr lang="en-GB" dirty="0" err="1"/>
              <a:t>ou</a:t>
            </a:r>
            <a:r>
              <a:rPr lang="en-GB" dirty="0"/>
              <a:t> </a:t>
            </a:r>
            <a:r>
              <a:rPr lang="en-GB" dirty="0" err="1"/>
              <a:t>une</a:t>
            </a:r>
            <a:r>
              <a:rPr lang="en-GB" dirty="0"/>
              <a:t> menace </a:t>
            </a:r>
            <a:r>
              <a:rPr lang="en-GB" dirty="0" err="1"/>
              <a:t>à</a:t>
            </a:r>
            <a:r>
              <a:rPr lang="en-GB" dirty="0"/>
              <a:t> </a:t>
            </a:r>
            <a:r>
              <a:rPr lang="en-GB" dirty="0" err="1"/>
              <a:t>l’ordre</a:t>
            </a:r>
            <a:r>
              <a:rPr lang="en-GB" dirty="0"/>
              <a:t> public </a:t>
            </a:r>
            <a:r>
              <a:rPr lang="en-GB" dirty="0" err="1"/>
              <a:t>pourront</a:t>
            </a:r>
            <a:r>
              <a:rPr lang="en-GB" dirty="0"/>
              <a:t> </a:t>
            </a:r>
            <a:r>
              <a:rPr lang="en-GB" dirty="0" err="1"/>
              <a:t>être</a:t>
            </a:r>
            <a:r>
              <a:rPr lang="en-GB" dirty="0"/>
              <a:t> </a:t>
            </a:r>
            <a:r>
              <a:rPr lang="en-GB" dirty="0" err="1"/>
              <a:t>assignés</a:t>
            </a:r>
            <a:r>
              <a:rPr lang="en-GB" dirty="0"/>
              <a:t> </a:t>
            </a:r>
            <a:r>
              <a:rPr lang="en-GB" dirty="0" err="1"/>
              <a:t>à</a:t>
            </a:r>
            <a:r>
              <a:rPr lang="en-GB" dirty="0"/>
              <a:t> </a:t>
            </a:r>
            <a:r>
              <a:rPr lang="en-GB" dirty="0" err="1"/>
              <a:t>résidence</a:t>
            </a:r>
            <a:r>
              <a:rPr lang="en-GB" dirty="0"/>
              <a:t> </a:t>
            </a:r>
            <a:r>
              <a:rPr lang="en-GB" dirty="0" err="1"/>
              <a:t>ou</a:t>
            </a:r>
            <a:r>
              <a:rPr lang="en-GB" dirty="0"/>
              <a:t> </a:t>
            </a:r>
            <a:r>
              <a:rPr lang="en-GB" dirty="0" err="1"/>
              <a:t>placés</a:t>
            </a:r>
            <a:r>
              <a:rPr lang="en-GB" dirty="0"/>
              <a:t> </a:t>
            </a:r>
            <a:r>
              <a:rPr lang="en-GB" dirty="0" err="1"/>
              <a:t>en</a:t>
            </a:r>
            <a:r>
              <a:rPr lang="en-GB" dirty="0"/>
              <a:t> </a:t>
            </a:r>
            <a:r>
              <a:rPr lang="en-GB" dirty="0" err="1"/>
              <a:t>rétention</a:t>
            </a:r>
            <a:r>
              <a:rPr lang="en-GB" dirty="0"/>
              <a:t> administrative, sous </a:t>
            </a:r>
            <a:r>
              <a:rPr lang="en-GB" dirty="0" err="1"/>
              <a:t>certaines</a:t>
            </a:r>
            <a:r>
              <a:rPr lang="en-GB" dirty="0"/>
              <a:t> conditions. </a:t>
            </a:r>
            <a:br>
              <a:rPr lang="en-GB" dirty="0"/>
            </a:br>
            <a:br>
              <a:rPr lang="en-GB" dirty="0"/>
            </a:br>
            <a:r>
              <a:rPr lang="en-GB" dirty="0" err="1"/>
              <a:t>Enfin</a:t>
            </a:r>
            <a:r>
              <a:rPr lang="en-GB" dirty="0"/>
              <a:t>, le </a:t>
            </a:r>
            <a:r>
              <a:rPr lang="en-GB" b="1" dirty="0" err="1"/>
              <a:t>contentieux</a:t>
            </a:r>
            <a:r>
              <a:rPr lang="en-GB" b="1" dirty="0"/>
              <a:t> des étrangers</a:t>
            </a:r>
            <a:r>
              <a:rPr lang="en-GB" dirty="0"/>
              <a:t> (qui </a:t>
            </a:r>
            <a:r>
              <a:rPr lang="en-GB" dirty="0" err="1"/>
              <a:t>représente</a:t>
            </a:r>
            <a:r>
              <a:rPr lang="en-GB" dirty="0"/>
              <a:t> 40% de </a:t>
            </a:r>
            <a:r>
              <a:rPr lang="en-GB" dirty="0" err="1"/>
              <a:t>l'activité</a:t>
            </a:r>
            <a:r>
              <a:rPr lang="en-GB" dirty="0"/>
              <a:t> des </a:t>
            </a:r>
            <a:r>
              <a:rPr lang="en-GB" dirty="0" err="1"/>
              <a:t>juridictions</a:t>
            </a:r>
            <a:r>
              <a:rPr lang="en-GB" dirty="0"/>
              <a:t> </a:t>
            </a:r>
            <a:r>
              <a:rPr lang="en-GB" dirty="0" err="1"/>
              <a:t>administratives</a:t>
            </a:r>
            <a:r>
              <a:rPr lang="en-GB" dirty="0"/>
              <a:t>) </a:t>
            </a:r>
            <a:r>
              <a:rPr lang="en-GB" dirty="0" err="1"/>
              <a:t>est</a:t>
            </a:r>
            <a:r>
              <a:rPr lang="en-GB" dirty="0"/>
              <a:t> </a:t>
            </a:r>
            <a:r>
              <a:rPr lang="en-GB" b="1" dirty="0" err="1"/>
              <a:t>simplifié</a:t>
            </a:r>
            <a:r>
              <a:rPr lang="en-GB" dirty="0"/>
              <a:t>. Le </a:t>
            </a:r>
            <a:r>
              <a:rPr lang="en-GB" dirty="0" err="1"/>
              <a:t>nombre</a:t>
            </a:r>
            <a:r>
              <a:rPr lang="en-GB" dirty="0"/>
              <a:t> de </a:t>
            </a:r>
            <a:r>
              <a:rPr lang="en-GB" dirty="0" err="1"/>
              <a:t>procédures</a:t>
            </a:r>
            <a:r>
              <a:rPr lang="en-GB" dirty="0"/>
              <a:t> </a:t>
            </a:r>
            <a:r>
              <a:rPr lang="en-GB" dirty="0" err="1"/>
              <a:t>contentieuses</a:t>
            </a:r>
            <a:r>
              <a:rPr lang="en-GB" dirty="0"/>
              <a:t> types </a:t>
            </a:r>
            <a:r>
              <a:rPr lang="en-GB" dirty="0" err="1"/>
              <a:t>est</a:t>
            </a:r>
            <a:r>
              <a:rPr lang="en-GB" dirty="0"/>
              <a:t> </a:t>
            </a:r>
            <a:r>
              <a:rPr lang="en-GB" dirty="0" err="1"/>
              <a:t>réduit</a:t>
            </a:r>
            <a:r>
              <a:rPr lang="en-GB" dirty="0"/>
              <a:t> de 12 </a:t>
            </a:r>
            <a:r>
              <a:rPr lang="en-GB" dirty="0" err="1"/>
              <a:t>à</a:t>
            </a:r>
            <a:r>
              <a:rPr lang="en-GB" dirty="0"/>
              <a:t> 3. </a:t>
            </a:r>
            <a:endParaRPr lang="en-FR" dirty="0"/>
          </a:p>
        </p:txBody>
      </p:sp>
      <p:sp>
        <p:nvSpPr>
          <p:cNvPr id="4" name="Slide Number Placeholder 3">
            <a:extLst>
              <a:ext uri="{FF2B5EF4-FFF2-40B4-BE49-F238E27FC236}">
                <a16:creationId xmlns:a16="http://schemas.microsoft.com/office/drawing/2014/main" id="{23FCF3FB-FB58-EA37-9811-4E81955B0BA2}"/>
              </a:ext>
            </a:extLst>
          </p:cNvPr>
          <p:cNvSpPr>
            <a:spLocks noGrp="1"/>
          </p:cNvSpPr>
          <p:nvPr>
            <p:ph type="sldNum" sz="quarter" idx="12"/>
          </p:nvPr>
        </p:nvSpPr>
        <p:spPr/>
        <p:txBody>
          <a:bodyPr/>
          <a:lstStyle/>
          <a:p>
            <a:fld id="{AC651FF5-2B13-4FF9-870C-67B9625AA38E}" type="slidenum">
              <a:rPr lang="fr-FR" smtClean="0"/>
              <a:t>47</a:t>
            </a:fld>
            <a:endParaRPr lang="fr-FR"/>
          </a:p>
        </p:txBody>
      </p:sp>
    </p:spTree>
    <p:extLst>
      <p:ext uri="{BB962C8B-B14F-4D97-AF65-F5344CB8AC3E}">
        <p14:creationId xmlns:p14="http://schemas.microsoft.com/office/powerpoint/2010/main" val="17916129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98584-388E-823D-0584-27864176642D}"/>
              </a:ext>
            </a:extLst>
          </p:cNvPr>
          <p:cNvSpPr>
            <a:spLocks noGrp="1"/>
          </p:cNvSpPr>
          <p:nvPr>
            <p:ph type="title"/>
          </p:nvPr>
        </p:nvSpPr>
        <p:spPr/>
        <p:txBody>
          <a:bodyPr/>
          <a:lstStyle/>
          <a:p>
            <a:endParaRPr lang="en-FR"/>
          </a:p>
        </p:txBody>
      </p:sp>
      <p:sp>
        <p:nvSpPr>
          <p:cNvPr id="3" name="Content Placeholder 2">
            <a:extLst>
              <a:ext uri="{FF2B5EF4-FFF2-40B4-BE49-F238E27FC236}">
                <a16:creationId xmlns:a16="http://schemas.microsoft.com/office/drawing/2014/main" id="{AFD1C6E0-DC93-5A37-C784-CE014268B6D5}"/>
              </a:ext>
            </a:extLst>
          </p:cNvPr>
          <p:cNvSpPr>
            <a:spLocks noGrp="1"/>
          </p:cNvSpPr>
          <p:nvPr>
            <p:ph idx="1"/>
          </p:nvPr>
        </p:nvSpPr>
        <p:spPr/>
        <p:txBody>
          <a:bodyPr>
            <a:normAutofit lnSpcReduction="10000"/>
          </a:bodyPr>
          <a:lstStyle/>
          <a:p>
            <a:r>
              <a:rPr lang="en-FR" dirty="0"/>
              <a:t>Ainsi, atteinets aux</a:t>
            </a:r>
            <a:r>
              <a:rPr lang="en-GB" dirty="0"/>
              <a:t> droits de </a:t>
            </a:r>
            <a:r>
              <a:rPr lang="en-GB" dirty="0" err="1"/>
              <a:t>l’enfant</a:t>
            </a:r>
            <a:r>
              <a:rPr lang="en-GB" dirty="0"/>
              <a:t> </a:t>
            </a:r>
            <a:r>
              <a:rPr lang="en-GB" dirty="0" err="1"/>
              <a:t>protégeant</a:t>
            </a:r>
            <a:r>
              <a:rPr lang="en-GB" dirty="0"/>
              <a:t> la vie </a:t>
            </a:r>
            <a:r>
              <a:rPr lang="en-GB" dirty="0" err="1"/>
              <a:t>familiale</a:t>
            </a:r>
            <a:r>
              <a:rPr lang="en-GB" dirty="0"/>
              <a:t> et </a:t>
            </a:r>
            <a:r>
              <a:rPr lang="en-GB" dirty="0" err="1"/>
              <a:t>garantissant</a:t>
            </a:r>
            <a:r>
              <a:rPr lang="en-GB" dirty="0"/>
              <a:t> le </a:t>
            </a:r>
            <a:r>
              <a:rPr lang="en-GB" dirty="0" err="1"/>
              <a:t>principe</a:t>
            </a:r>
            <a:r>
              <a:rPr lang="en-GB" dirty="0"/>
              <a:t> de non-</a:t>
            </a:r>
            <a:r>
              <a:rPr lang="en-GB" dirty="0" err="1"/>
              <a:t>séparation</a:t>
            </a:r>
            <a:r>
              <a:rPr lang="en-GB" dirty="0"/>
              <a:t> du fait de </a:t>
            </a:r>
            <a:r>
              <a:rPr lang="en-GB" dirty="0" err="1"/>
              <a:t>plusieurs</a:t>
            </a:r>
            <a:r>
              <a:rPr lang="en-GB" dirty="0"/>
              <a:t> </a:t>
            </a:r>
            <a:r>
              <a:rPr lang="en-GB" dirty="0" err="1"/>
              <a:t>mesures</a:t>
            </a:r>
            <a:r>
              <a:rPr lang="en-GB" dirty="0"/>
              <a:t> :  limitation de la </a:t>
            </a:r>
            <a:r>
              <a:rPr lang="en-GB" dirty="0" err="1"/>
              <a:t>réunification</a:t>
            </a:r>
            <a:r>
              <a:rPr lang="en-GB" dirty="0"/>
              <a:t> </a:t>
            </a:r>
            <a:r>
              <a:rPr lang="en-GB" dirty="0" err="1"/>
              <a:t>familiale</a:t>
            </a:r>
            <a:r>
              <a:rPr lang="en-GB" dirty="0"/>
              <a:t>, complication  des démarches </a:t>
            </a:r>
            <a:r>
              <a:rPr lang="en-GB" dirty="0" err="1"/>
              <a:t>administratives</a:t>
            </a:r>
            <a:r>
              <a:rPr lang="en-GB" dirty="0"/>
              <a:t> </a:t>
            </a:r>
            <a:r>
              <a:rPr lang="en-GB" dirty="0" err="1"/>
              <a:t>nécessaires</a:t>
            </a:r>
            <a:r>
              <a:rPr lang="en-GB" dirty="0"/>
              <a:t> pour les </a:t>
            </a:r>
            <a:r>
              <a:rPr lang="en-GB" dirty="0" err="1"/>
              <a:t>mineurs</a:t>
            </a:r>
            <a:r>
              <a:rPr lang="en-GB" dirty="0"/>
              <a:t> </a:t>
            </a:r>
            <a:r>
              <a:rPr lang="en-GB" dirty="0" err="1"/>
              <a:t>isolés</a:t>
            </a:r>
            <a:r>
              <a:rPr lang="en-GB" dirty="0"/>
              <a:t> protégés par </a:t>
            </a:r>
            <a:r>
              <a:rPr lang="en-GB" dirty="0" err="1"/>
              <a:t>l’Aide</a:t>
            </a:r>
            <a:r>
              <a:rPr lang="en-GB" dirty="0"/>
              <a:t> </a:t>
            </a:r>
            <a:r>
              <a:rPr lang="en-GB" dirty="0" err="1"/>
              <a:t>sociale</a:t>
            </a:r>
            <a:r>
              <a:rPr lang="en-GB" dirty="0"/>
              <a:t> </a:t>
            </a:r>
            <a:r>
              <a:rPr lang="en-GB" dirty="0" err="1"/>
              <a:t>à</a:t>
            </a:r>
            <a:r>
              <a:rPr lang="en-GB" dirty="0"/>
              <a:t> </a:t>
            </a:r>
            <a:r>
              <a:rPr lang="en-GB" dirty="0" err="1"/>
              <a:t>l’enfance</a:t>
            </a:r>
            <a:r>
              <a:rPr lang="en-GB" dirty="0"/>
              <a:t>, limitation des </a:t>
            </a:r>
            <a:r>
              <a:rPr lang="en-GB" dirty="0" err="1"/>
              <a:t>hébergements</a:t>
            </a:r>
            <a:r>
              <a:rPr lang="en-GB" dirty="0"/>
              <a:t> </a:t>
            </a:r>
            <a:r>
              <a:rPr lang="en-GB" dirty="0" err="1"/>
              <a:t>d’urgence</a:t>
            </a:r>
            <a:r>
              <a:rPr lang="en-GB" dirty="0"/>
              <a:t>, et menaces sur les </a:t>
            </a:r>
            <a:r>
              <a:rPr lang="en-GB" dirty="0" err="1"/>
              <a:t>soins</a:t>
            </a:r>
            <a:r>
              <a:rPr lang="en-GB" dirty="0"/>
              <a:t> </a:t>
            </a:r>
            <a:r>
              <a:rPr lang="en-GB" dirty="0" err="1"/>
              <a:t>en</a:t>
            </a:r>
            <a:r>
              <a:rPr lang="en-GB" dirty="0"/>
              <a:t> </a:t>
            </a:r>
            <a:r>
              <a:rPr lang="en-GB" dirty="0" err="1"/>
              <a:t>cas</a:t>
            </a:r>
            <a:r>
              <a:rPr lang="en-GB" dirty="0"/>
              <a:t> de restriction de </a:t>
            </a:r>
            <a:r>
              <a:rPr lang="en-GB" dirty="0" err="1"/>
              <a:t>l’AME</a:t>
            </a:r>
            <a:r>
              <a:rPr lang="en-GB" dirty="0"/>
              <a:t> </a:t>
            </a:r>
          </a:p>
          <a:p>
            <a:r>
              <a:rPr lang="en-GB" dirty="0"/>
              <a:t>Les aides </a:t>
            </a:r>
            <a:r>
              <a:rPr lang="en-GB" dirty="0" err="1"/>
              <a:t>deviennent</a:t>
            </a:r>
            <a:r>
              <a:rPr lang="en-GB" dirty="0"/>
              <a:t> </a:t>
            </a:r>
            <a:r>
              <a:rPr lang="en-GB" dirty="0" err="1"/>
              <a:t>conditionnés</a:t>
            </a:r>
            <a:r>
              <a:rPr lang="en-GB" dirty="0"/>
              <a:t> </a:t>
            </a:r>
            <a:r>
              <a:rPr lang="en-GB" dirty="0" err="1"/>
              <a:t>à</a:t>
            </a:r>
            <a:r>
              <a:rPr lang="en-GB" dirty="0"/>
              <a:t> la reconnaissance d’un travail. La </a:t>
            </a:r>
            <a:r>
              <a:rPr lang="en-GB" dirty="0" err="1"/>
              <a:t>perte</a:t>
            </a:r>
            <a:r>
              <a:rPr lang="en-GB" dirty="0"/>
              <a:t> des allocations </a:t>
            </a:r>
            <a:r>
              <a:rPr lang="en-GB" dirty="0" err="1"/>
              <a:t>familiales</a:t>
            </a:r>
            <a:r>
              <a:rPr lang="en-GB" dirty="0"/>
              <a:t> et les </a:t>
            </a:r>
            <a:r>
              <a:rPr lang="en-GB" dirty="0" err="1"/>
              <a:t>mesures</a:t>
            </a:r>
            <a:r>
              <a:rPr lang="en-GB" dirty="0"/>
              <a:t> de restriction de </a:t>
            </a:r>
            <a:r>
              <a:rPr lang="en-GB" dirty="0" err="1"/>
              <a:t>l’aide</a:t>
            </a:r>
            <a:r>
              <a:rPr lang="en-GB" dirty="0"/>
              <a:t> au </a:t>
            </a:r>
            <a:r>
              <a:rPr lang="en-GB" dirty="0" err="1"/>
              <a:t>logement</a:t>
            </a:r>
            <a:r>
              <a:rPr lang="en-GB" dirty="0"/>
              <a:t> pour les </a:t>
            </a:r>
            <a:r>
              <a:rPr lang="en-GB" dirty="0" err="1"/>
              <a:t>personnes</a:t>
            </a:r>
            <a:r>
              <a:rPr lang="en-GB" dirty="0"/>
              <a:t> </a:t>
            </a:r>
            <a:r>
              <a:rPr lang="en-GB" dirty="0" err="1"/>
              <a:t>travaillant</a:t>
            </a:r>
            <a:r>
              <a:rPr lang="en-GB" dirty="0"/>
              <a:t> de </a:t>
            </a:r>
            <a:r>
              <a:rPr lang="en-GB" dirty="0" err="1"/>
              <a:t>façon</a:t>
            </a:r>
            <a:r>
              <a:rPr lang="en-GB" dirty="0"/>
              <a:t> </a:t>
            </a:r>
            <a:r>
              <a:rPr lang="en-GB" dirty="0" err="1"/>
              <a:t>informelle</a:t>
            </a:r>
            <a:r>
              <a:rPr lang="en-GB" dirty="0"/>
              <a:t> </a:t>
            </a:r>
            <a:r>
              <a:rPr lang="en-GB" dirty="0" err="1"/>
              <a:t>signifie</a:t>
            </a:r>
            <a:r>
              <a:rPr lang="en-GB" dirty="0"/>
              <a:t> </a:t>
            </a:r>
            <a:r>
              <a:rPr lang="en-GB" dirty="0" err="1"/>
              <a:t>donc</a:t>
            </a:r>
            <a:r>
              <a:rPr lang="en-GB" dirty="0"/>
              <a:t> </a:t>
            </a:r>
            <a:r>
              <a:rPr lang="en-GB" dirty="0" err="1"/>
              <a:t>qu’elles</a:t>
            </a:r>
            <a:r>
              <a:rPr lang="en-GB" dirty="0"/>
              <a:t> ne </a:t>
            </a:r>
            <a:r>
              <a:rPr lang="en-GB" dirty="0" err="1"/>
              <a:t>bénéficieront</a:t>
            </a:r>
            <a:r>
              <a:rPr lang="en-GB" dirty="0"/>
              <a:t> </a:t>
            </a:r>
            <a:r>
              <a:rPr lang="en-GB" dirty="0" err="1"/>
              <a:t>d’aucune</a:t>
            </a:r>
            <a:r>
              <a:rPr lang="en-GB" dirty="0"/>
              <a:t> aide </a:t>
            </a:r>
            <a:r>
              <a:rPr lang="en-GB" dirty="0" err="1"/>
              <a:t>notamment</a:t>
            </a:r>
            <a:r>
              <a:rPr lang="en-GB" dirty="0"/>
              <a:t> pour </a:t>
            </a:r>
            <a:r>
              <a:rPr lang="en-GB" dirty="0" err="1"/>
              <a:t>élever</a:t>
            </a:r>
            <a:r>
              <a:rPr lang="en-GB" dirty="0"/>
              <a:t> </a:t>
            </a:r>
            <a:r>
              <a:rPr lang="en-GB" dirty="0" err="1"/>
              <a:t>leurs</a:t>
            </a:r>
            <a:r>
              <a:rPr lang="en-GB" dirty="0"/>
              <a:t> enfants </a:t>
            </a:r>
            <a:r>
              <a:rPr lang="en-GB" dirty="0" err="1"/>
              <a:t>ou</a:t>
            </a:r>
            <a:r>
              <a:rPr lang="en-GB" dirty="0"/>
              <a:t> se </a:t>
            </a:r>
            <a:r>
              <a:rPr lang="en-GB" dirty="0" err="1"/>
              <a:t>loger</a:t>
            </a:r>
            <a:r>
              <a:rPr lang="en-GB" dirty="0"/>
              <a:t> </a:t>
            </a:r>
            <a:endParaRPr lang="en-FR" dirty="0"/>
          </a:p>
        </p:txBody>
      </p:sp>
      <p:sp>
        <p:nvSpPr>
          <p:cNvPr id="4" name="Slide Number Placeholder 3">
            <a:extLst>
              <a:ext uri="{FF2B5EF4-FFF2-40B4-BE49-F238E27FC236}">
                <a16:creationId xmlns:a16="http://schemas.microsoft.com/office/drawing/2014/main" id="{F0AAD16A-AE66-4B0B-9780-99CCBF7DE53C}"/>
              </a:ext>
            </a:extLst>
          </p:cNvPr>
          <p:cNvSpPr>
            <a:spLocks noGrp="1"/>
          </p:cNvSpPr>
          <p:nvPr>
            <p:ph type="sldNum" sz="quarter" idx="12"/>
          </p:nvPr>
        </p:nvSpPr>
        <p:spPr/>
        <p:txBody>
          <a:bodyPr/>
          <a:lstStyle/>
          <a:p>
            <a:fld id="{AC651FF5-2B13-4FF9-870C-67B9625AA38E}" type="slidenum">
              <a:rPr lang="fr-FR" smtClean="0"/>
              <a:t>48</a:t>
            </a:fld>
            <a:endParaRPr lang="fr-FR"/>
          </a:p>
        </p:txBody>
      </p:sp>
    </p:spTree>
    <p:extLst>
      <p:ext uri="{BB962C8B-B14F-4D97-AF65-F5344CB8AC3E}">
        <p14:creationId xmlns:p14="http://schemas.microsoft.com/office/powerpoint/2010/main" val="3435925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7E54-3343-43D7-84D2-BC3BB37FE6EF}"/>
              </a:ext>
            </a:extLst>
          </p:cNvPr>
          <p:cNvSpPr>
            <a:spLocks noGrp="1"/>
          </p:cNvSpPr>
          <p:nvPr>
            <p:ph type="title"/>
          </p:nvPr>
        </p:nvSpPr>
        <p:spPr/>
        <p:txBody>
          <a:bodyPr/>
          <a:lstStyle/>
          <a:p>
            <a:r>
              <a:rPr lang="en-FR" dirty="0"/>
              <a:t>DASEM</a:t>
            </a:r>
          </a:p>
        </p:txBody>
      </p:sp>
      <p:pic>
        <p:nvPicPr>
          <p:cNvPr id="21" name="Content Placeholder 20" descr="A document with text on it&#10;&#10;Description automatically generated">
            <a:extLst>
              <a:ext uri="{FF2B5EF4-FFF2-40B4-BE49-F238E27FC236}">
                <a16:creationId xmlns:a16="http://schemas.microsoft.com/office/drawing/2014/main" id="{3A26E44B-7A64-B214-AADE-DA0CD801C5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4278" y="1825625"/>
            <a:ext cx="6943443" cy="4351338"/>
          </a:xfrm>
        </p:spPr>
      </p:pic>
      <p:sp>
        <p:nvSpPr>
          <p:cNvPr id="4" name="Slide Number Placeholder 3">
            <a:extLst>
              <a:ext uri="{FF2B5EF4-FFF2-40B4-BE49-F238E27FC236}">
                <a16:creationId xmlns:a16="http://schemas.microsoft.com/office/drawing/2014/main" id="{5C797240-A225-8C8A-80A3-DCEA5F9B46EB}"/>
              </a:ext>
            </a:extLst>
          </p:cNvPr>
          <p:cNvSpPr>
            <a:spLocks noGrp="1"/>
          </p:cNvSpPr>
          <p:nvPr>
            <p:ph type="sldNum" sz="quarter" idx="12"/>
          </p:nvPr>
        </p:nvSpPr>
        <p:spPr/>
        <p:txBody>
          <a:bodyPr/>
          <a:lstStyle/>
          <a:p>
            <a:fld id="{AC651FF5-2B13-4FF9-870C-67B9625AA38E}" type="slidenum">
              <a:rPr lang="fr-FR" smtClean="0"/>
              <a:t>49</a:t>
            </a:fld>
            <a:endParaRPr lang="fr-FR"/>
          </a:p>
        </p:txBody>
      </p:sp>
    </p:spTree>
    <p:extLst>
      <p:ext uri="{BB962C8B-B14F-4D97-AF65-F5344CB8AC3E}">
        <p14:creationId xmlns:p14="http://schemas.microsoft.com/office/powerpoint/2010/main" val="3523994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1456DFB3-2284-13CD-51CA-32FE09A76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486" y="643467"/>
            <a:ext cx="8315027" cy="5571066"/>
          </a:xfrm>
          <a:prstGeom prst="rect">
            <a:avLst/>
          </a:prstGeom>
        </p:spPr>
      </p:pic>
      <p:sp>
        <p:nvSpPr>
          <p:cNvPr id="4" name="Slide Number Placeholder 3">
            <a:extLst>
              <a:ext uri="{FF2B5EF4-FFF2-40B4-BE49-F238E27FC236}">
                <a16:creationId xmlns:a16="http://schemas.microsoft.com/office/drawing/2014/main" id="{0590C242-A261-D901-5FF9-732928772833}"/>
              </a:ext>
            </a:extLst>
          </p:cNvPr>
          <p:cNvSpPr>
            <a:spLocks noGrp="1"/>
          </p:cNvSpPr>
          <p:nvPr>
            <p:ph type="sldNum" sz="quarter" idx="12"/>
          </p:nvPr>
        </p:nvSpPr>
        <p:spPr>
          <a:xfrm>
            <a:off x="8610600" y="6356350"/>
            <a:ext cx="2743200" cy="365125"/>
          </a:xfrm>
        </p:spPr>
        <p:txBody>
          <a:bodyPr>
            <a:normAutofit/>
          </a:bodyPr>
          <a:lstStyle/>
          <a:p>
            <a:pPr>
              <a:spcAft>
                <a:spcPts val="600"/>
              </a:spcAft>
            </a:pPr>
            <a:fld id="{AC651FF5-2B13-4FF9-870C-67B9625AA38E}" type="slidenum">
              <a:rPr lang="fr-FR">
                <a:solidFill>
                  <a:srgbClr val="FFFFFF"/>
                </a:solidFill>
              </a:rPr>
              <a:pPr>
                <a:spcAft>
                  <a:spcPts val="600"/>
                </a:spcAft>
              </a:pPr>
              <a:t>5</a:t>
            </a:fld>
            <a:endParaRPr lang="fr-FR">
              <a:solidFill>
                <a:srgbClr val="FFFFFF"/>
              </a:solidFill>
            </a:endParaRPr>
          </a:p>
        </p:txBody>
      </p:sp>
      <p:sp>
        <p:nvSpPr>
          <p:cNvPr id="7" name="TextBox 6">
            <a:extLst>
              <a:ext uri="{FF2B5EF4-FFF2-40B4-BE49-F238E27FC236}">
                <a16:creationId xmlns:a16="http://schemas.microsoft.com/office/drawing/2014/main" id="{E2B77E39-10BE-EC75-B464-34C584E0A185}"/>
              </a:ext>
            </a:extLst>
          </p:cNvPr>
          <p:cNvSpPr txBox="1"/>
          <p:nvPr/>
        </p:nvSpPr>
        <p:spPr>
          <a:xfrm>
            <a:off x="7275197" y="1681843"/>
            <a:ext cx="2978316" cy="369332"/>
          </a:xfrm>
          <a:prstGeom prst="rect">
            <a:avLst/>
          </a:prstGeom>
          <a:noFill/>
        </p:spPr>
        <p:txBody>
          <a:bodyPr wrap="none" rtlCol="0">
            <a:spAutoFit/>
          </a:bodyPr>
          <a:lstStyle/>
          <a:p>
            <a:r>
              <a:rPr lang="en-FR" dirty="0">
                <a:solidFill>
                  <a:schemeClr val="accent1">
                    <a:lumMod val="50000"/>
                  </a:schemeClr>
                </a:solidFill>
              </a:rPr>
              <a:t>(Convention de Genève 1951)</a:t>
            </a:r>
          </a:p>
        </p:txBody>
      </p:sp>
    </p:spTree>
    <p:extLst>
      <p:ext uri="{BB962C8B-B14F-4D97-AF65-F5344CB8AC3E}">
        <p14:creationId xmlns:p14="http://schemas.microsoft.com/office/powerpoint/2010/main" val="314346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63B18-AC9D-E0CA-33EC-4908EFB773AC}"/>
              </a:ext>
            </a:extLst>
          </p:cNvPr>
          <p:cNvSpPr>
            <a:spLocks noGrp="1"/>
          </p:cNvSpPr>
          <p:nvPr>
            <p:ph type="title"/>
          </p:nvPr>
        </p:nvSpPr>
        <p:spPr/>
        <p:txBody>
          <a:bodyPr/>
          <a:lstStyle/>
          <a:p>
            <a:r>
              <a:rPr lang="en-FR" dirty="0"/>
              <a:t>DASEM</a:t>
            </a:r>
          </a:p>
        </p:txBody>
      </p:sp>
      <p:pic>
        <p:nvPicPr>
          <p:cNvPr id="6" name="Content Placeholder 5" descr="A close-up of a document&#10;&#10;Description automatically generated">
            <a:extLst>
              <a:ext uri="{FF2B5EF4-FFF2-40B4-BE49-F238E27FC236}">
                <a16:creationId xmlns:a16="http://schemas.microsoft.com/office/drawing/2014/main" id="{6AF6ADDA-0184-4036-0F37-26742502F4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3300" y="2737644"/>
            <a:ext cx="10185400" cy="2527300"/>
          </a:xfrm>
        </p:spPr>
      </p:pic>
      <p:sp>
        <p:nvSpPr>
          <p:cNvPr id="4" name="Slide Number Placeholder 3">
            <a:extLst>
              <a:ext uri="{FF2B5EF4-FFF2-40B4-BE49-F238E27FC236}">
                <a16:creationId xmlns:a16="http://schemas.microsoft.com/office/drawing/2014/main" id="{8D8DF4B9-75CE-193A-9363-16F40B352BEE}"/>
              </a:ext>
            </a:extLst>
          </p:cNvPr>
          <p:cNvSpPr>
            <a:spLocks noGrp="1"/>
          </p:cNvSpPr>
          <p:nvPr>
            <p:ph type="sldNum" sz="quarter" idx="12"/>
          </p:nvPr>
        </p:nvSpPr>
        <p:spPr/>
        <p:txBody>
          <a:bodyPr/>
          <a:lstStyle/>
          <a:p>
            <a:fld id="{AC651FF5-2B13-4FF9-870C-67B9625AA38E}" type="slidenum">
              <a:rPr lang="fr-FR" smtClean="0"/>
              <a:t>50</a:t>
            </a:fld>
            <a:endParaRPr lang="fr-FR"/>
          </a:p>
        </p:txBody>
      </p:sp>
    </p:spTree>
    <p:extLst>
      <p:ext uri="{BB962C8B-B14F-4D97-AF65-F5344CB8AC3E}">
        <p14:creationId xmlns:p14="http://schemas.microsoft.com/office/powerpoint/2010/main" val="32541645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DEF38F-64DC-D524-727A-96FE562A1879}"/>
              </a:ext>
            </a:extLst>
          </p:cNvPr>
          <p:cNvSpPr>
            <a:spLocks noGrp="1"/>
          </p:cNvSpPr>
          <p:nvPr>
            <p:ph type="title"/>
          </p:nvPr>
        </p:nvSpPr>
        <p:spPr>
          <a:xfrm>
            <a:off x="630936" y="639520"/>
            <a:ext cx="3429000" cy="1719072"/>
          </a:xfrm>
        </p:spPr>
        <p:txBody>
          <a:bodyPr anchor="b">
            <a:normAutofit/>
          </a:bodyPr>
          <a:lstStyle/>
          <a:p>
            <a:r>
              <a:rPr lang="en-FR" sz="3800"/>
              <a:t>Démission du ministre de la santé</a:t>
            </a:r>
          </a:p>
        </p:txBody>
      </p:sp>
      <p:sp>
        <p:nvSpPr>
          <p:cNvPr id="18"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026370DA-2076-A456-F12A-42E18F2DC32A}"/>
              </a:ext>
            </a:extLst>
          </p:cNvPr>
          <p:cNvSpPr>
            <a:spLocks noGrp="1"/>
          </p:cNvSpPr>
          <p:nvPr>
            <p:ph idx="1"/>
          </p:nvPr>
        </p:nvSpPr>
        <p:spPr>
          <a:xfrm>
            <a:off x="630936" y="2807208"/>
            <a:ext cx="3429000" cy="3410712"/>
          </a:xfrm>
        </p:spPr>
        <p:txBody>
          <a:bodyPr anchor="t">
            <a:normAutofit/>
          </a:bodyPr>
          <a:lstStyle/>
          <a:p>
            <a:endParaRPr lang="en-US" sz="2200"/>
          </a:p>
        </p:txBody>
      </p:sp>
      <p:pic>
        <p:nvPicPr>
          <p:cNvPr id="6" name="Content Placeholder 5" descr="A person in a suit holding a microphone&#10;&#10;Description automatically generated">
            <a:extLst>
              <a:ext uri="{FF2B5EF4-FFF2-40B4-BE49-F238E27FC236}">
                <a16:creationId xmlns:a16="http://schemas.microsoft.com/office/drawing/2014/main" id="{F331D925-C2BB-9425-1E74-D91A49572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5658" y="640080"/>
            <a:ext cx="6600996" cy="5577840"/>
          </a:xfrm>
          <a:prstGeom prst="rect">
            <a:avLst/>
          </a:prstGeom>
        </p:spPr>
      </p:pic>
      <p:sp>
        <p:nvSpPr>
          <p:cNvPr id="4" name="Slide Number Placeholder 3">
            <a:extLst>
              <a:ext uri="{FF2B5EF4-FFF2-40B4-BE49-F238E27FC236}">
                <a16:creationId xmlns:a16="http://schemas.microsoft.com/office/drawing/2014/main" id="{00ED10C3-3ABA-7C79-EE00-A6EC71DA4713}"/>
              </a:ext>
            </a:extLst>
          </p:cNvPr>
          <p:cNvSpPr>
            <a:spLocks noGrp="1"/>
          </p:cNvSpPr>
          <p:nvPr>
            <p:ph type="sldNum" sz="quarter" idx="12"/>
          </p:nvPr>
        </p:nvSpPr>
        <p:spPr>
          <a:xfrm>
            <a:off x="8610600" y="6356350"/>
            <a:ext cx="2743200" cy="365125"/>
          </a:xfrm>
        </p:spPr>
        <p:txBody>
          <a:bodyPr>
            <a:normAutofit/>
          </a:bodyPr>
          <a:lstStyle/>
          <a:p>
            <a:pPr>
              <a:spcAft>
                <a:spcPts val="600"/>
              </a:spcAft>
            </a:pPr>
            <a:fld id="{AC651FF5-2B13-4FF9-870C-67B9625AA38E}" type="slidenum">
              <a:rPr lang="fr-FR" smtClean="0"/>
              <a:pPr>
                <a:spcAft>
                  <a:spcPts val="600"/>
                </a:spcAft>
              </a:pPr>
              <a:t>51</a:t>
            </a:fld>
            <a:endParaRPr lang="fr-FR"/>
          </a:p>
        </p:txBody>
      </p:sp>
    </p:spTree>
    <p:extLst>
      <p:ext uri="{BB962C8B-B14F-4D97-AF65-F5344CB8AC3E}">
        <p14:creationId xmlns:p14="http://schemas.microsoft.com/office/powerpoint/2010/main" val="18027685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A479D-74B2-DC42-0FA6-09CF7C99AA5D}"/>
              </a:ext>
            </a:extLst>
          </p:cNvPr>
          <p:cNvSpPr>
            <a:spLocks noGrp="1"/>
          </p:cNvSpPr>
          <p:nvPr>
            <p:ph type="title"/>
          </p:nvPr>
        </p:nvSpPr>
        <p:spPr/>
        <p:txBody>
          <a:bodyPr/>
          <a:lstStyle/>
          <a:p>
            <a:r>
              <a:rPr lang="en-FR" dirty="0"/>
              <a:t>Pendant ce temps là en Europe</a:t>
            </a:r>
          </a:p>
        </p:txBody>
      </p:sp>
      <p:sp>
        <p:nvSpPr>
          <p:cNvPr id="3" name="Content Placeholder 2">
            <a:extLst>
              <a:ext uri="{FF2B5EF4-FFF2-40B4-BE49-F238E27FC236}">
                <a16:creationId xmlns:a16="http://schemas.microsoft.com/office/drawing/2014/main" id="{21E78A04-3B69-6B78-0B48-0A650B45F8F1}"/>
              </a:ext>
            </a:extLst>
          </p:cNvPr>
          <p:cNvSpPr>
            <a:spLocks noGrp="1"/>
          </p:cNvSpPr>
          <p:nvPr>
            <p:ph idx="1"/>
          </p:nvPr>
        </p:nvSpPr>
        <p:spPr/>
        <p:txBody>
          <a:bodyPr>
            <a:normAutofit fontScale="92500" lnSpcReduction="10000"/>
          </a:bodyPr>
          <a:lstStyle/>
          <a:p>
            <a:r>
              <a:rPr lang="en-FR" dirty="0"/>
              <a:t>Adoption le Mercredi 20/12/2023 du pacte européen sur la migration et l’asile qui prévoit:</a:t>
            </a:r>
          </a:p>
          <a:p>
            <a:pPr lvl="1"/>
            <a:r>
              <a:rPr lang="en-GB" dirty="0"/>
              <a:t>G</a:t>
            </a:r>
            <a:r>
              <a:rPr lang="en-FR" dirty="0"/>
              <a:t>énéralisation des hotspots afin d’organiser le fichage, le tri et l’expulsion des personnes arrivées aux frontières de l’europe</a:t>
            </a:r>
          </a:p>
          <a:p>
            <a:pPr lvl="1"/>
            <a:r>
              <a:rPr lang="en-FR" dirty="0"/>
              <a:t>Normalisation de la rétention y compris des enfants dans des camps sans accès à la justice (zone d’exception) ni à une évaluation personnalisée de leur situation</a:t>
            </a:r>
          </a:p>
          <a:p>
            <a:pPr lvl="1"/>
            <a:r>
              <a:rPr lang="en-FR" dirty="0"/>
              <a:t>Les demandes seront traitées selon la nationalité (contradiction avec la convention de genève)</a:t>
            </a:r>
          </a:p>
          <a:p>
            <a:pPr lvl="1"/>
            <a:r>
              <a:rPr lang="en-FR" dirty="0"/>
              <a:t>Procédures exceptionnelles de crise, de cas de force majeure ou d’instrumentalisation des migrations: affranchissement du droit d’asile, risque de criminalisation des ONG</a:t>
            </a:r>
          </a:p>
          <a:p>
            <a:pPr lvl="1"/>
            <a:r>
              <a:rPr lang="en-FR" dirty="0"/>
              <a:t>Conservation procédure Dublin et augmentation de sa durée à 20 mois</a:t>
            </a:r>
          </a:p>
          <a:p>
            <a:pPr lvl="1"/>
            <a:r>
              <a:rPr lang="en-FR" dirty="0"/>
              <a:t>Exclusion des frères et soeurs de la réunification familiale</a:t>
            </a:r>
          </a:p>
        </p:txBody>
      </p:sp>
      <p:sp>
        <p:nvSpPr>
          <p:cNvPr id="4" name="Slide Number Placeholder 3">
            <a:extLst>
              <a:ext uri="{FF2B5EF4-FFF2-40B4-BE49-F238E27FC236}">
                <a16:creationId xmlns:a16="http://schemas.microsoft.com/office/drawing/2014/main" id="{5C46909C-C9AA-C214-4CBF-3DBFC2AFC289}"/>
              </a:ext>
            </a:extLst>
          </p:cNvPr>
          <p:cNvSpPr>
            <a:spLocks noGrp="1"/>
          </p:cNvSpPr>
          <p:nvPr>
            <p:ph type="sldNum" sz="quarter" idx="12"/>
          </p:nvPr>
        </p:nvSpPr>
        <p:spPr/>
        <p:txBody>
          <a:bodyPr/>
          <a:lstStyle/>
          <a:p>
            <a:fld id="{AC651FF5-2B13-4FF9-870C-67B9625AA38E}" type="slidenum">
              <a:rPr lang="fr-FR" smtClean="0"/>
              <a:t>52</a:t>
            </a:fld>
            <a:endParaRPr lang="fr-FR"/>
          </a:p>
        </p:txBody>
      </p:sp>
    </p:spTree>
    <p:extLst>
      <p:ext uri="{BB962C8B-B14F-4D97-AF65-F5344CB8AC3E}">
        <p14:creationId xmlns:p14="http://schemas.microsoft.com/office/powerpoint/2010/main" val="2801501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DAABC3-4FDF-943C-8B8F-B6F99E963892}"/>
              </a:ext>
            </a:extLst>
          </p:cNvPr>
          <p:cNvSpPr>
            <a:spLocks noGrp="1"/>
          </p:cNvSpPr>
          <p:nvPr>
            <p:ph type="title"/>
          </p:nvPr>
        </p:nvSpPr>
        <p:spPr/>
        <p:txBody>
          <a:bodyPr/>
          <a:lstStyle/>
          <a:p>
            <a:r>
              <a:rPr lang="en-FR" dirty="0"/>
              <a:t>Pour finir revenons à l’AME</a:t>
            </a:r>
          </a:p>
        </p:txBody>
      </p:sp>
      <p:sp>
        <p:nvSpPr>
          <p:cNvPr id="6" name="Text Placeholder 5">
            <a:extLst>
              <a:ext uri="{FF2B5EF4-FFF2-40B4-BE49-F238E27FC236}">
                <a16:creationId xmlns:a16="http://schemas.microsoft.com/office/drawing/2014/main" id="{541783B5-F91B-A4C7-3C71-A11832F0045F}"/>
              </a:ext>
            </a:extLst>
          </p:cNvPr>
          <p:cNvSpPr>
            <a:spLocks noGrp="1"/>
          </p:cNvSpPr>
          <p:nvPr>
            <p:ph type="body" idx="1"/>
          </p:nvPr>
        </p:nvSpPr>
        <p:spPr/>
        <p:txBody>
          <a:bodyPr/>
          <a:lstStyle/>
          <a:p>
            <a:endParaRPr lang="en-FR"/>
          </a:p>
        </p:txBody>
      </p:sp>
      <p:sp>
        <p:nvSpPr>
          <p:cNvPr id="4" name="Slide Number Placeholder 3">
            <a:extLst>
              <a:ext uri="{FF2B5EF4-FFF2-40B4-BE49-F238E27FC236}">
                <a16:creationId xmlns:a16="http://schemas.microsoft.com/office/drawing/2014/main" id="{D55C1707-9C83-A362-18DD-4BFA6778DEC5}"/>
              </a:ext>
            </a:extLst>
          </p:cNvPr>
          <p:cNvSpPr>
            <a:spLocks noGrp="1"/>
          </p:cNvSpPr>
          <p:nvPr>
            <p:ph type="sldNum" sz="quarter" idx="12"/>
          </p:nvPr>
        </p:nvSpPr>
        <p:spPr/>
        <p:txBody>
          <a:bodyPr/>
          <a:lstStyle/>
          <a:p>
            <a:fld id="{AC651FF5-2B13-4FF9-870C-67B9625AA38E}" type="slidenum">
              <a:rPr lang="fr-FR" smtClean="0"/>
              <a:t>53</a:t>
            </a:fld>
            <a:endParaRPr lang="fr-FR"/>
          </a:p>
        </p:txBody>
      </p:sp>
    </p:spTree>
    <p:extLst>
      <p:ext uri="{BB962C8B-B14F-4D97-AF65-F5344CB8AC3E}">
        <p14:creationId xmlns:p14="http://schemas.microsoft.com/office/powerpoint/2010/main" val="5942045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25BA4-8F07-FF79-CFA8-F89D7F4D05A3}"/>
              </a:ext>
            </a:extLst>
          </p:cNvPr>
          <p:cNvSpPr>
            <a:spLocks noGrp="1"/>
          </p:cNvSpPr>
          <p:nvPr>
            <p:ph type="title"/>
          </p:nvPr>
        </p:nvSpPr>
        <p:spPr/>
        <p:txBody>
          <a:bodyPr/>
          <a:lstStyle/>
          <a:p>
            <a:r>
              <a:rPr lang="en-FR" dirty="0"/>
              <a:t>La mission Stefanini / Evin</a:t>
            </a:r>
          </a:p>
        </p:txBody>
      </p:sp>
      <p:sp>
        <p:nvSpPr>
          <p:cNvPr id="3" name="Content Placeholder 2">
            <a:extLst>
              <a:ext uri="{FF2B5EF4-FFF2-40B4-BE49-F238E27FC236}">
                <a16:creationId xmlns:a16="http://schemas.microsoft.com/office/drawing/2014/main" id="{0F4B1941-DD12-EE11-AE15-0BEC401B8DA0}"/>
              </a:ext>
            </a:extLst>
          </p:cNvPr>
          <p:cNvSpPr>
            <a:spLocks noGrp="1"/>
          </p:cNvSpPr>
          <p:nvPr>
            <p:ph idx="1"/>
          </p:nvPr>
        </p:nvSpPr>
        <p:spPr/>
        <p:txBody>
          <a:bodyPr>
            <a:normAutofit lnSpcReduction="10000"/>
          </a:bodyPr>
          <a:lstStyle/>
          <a:p>
            <a:r>
              <a:rPr lang="en-FR" dirty="0"/>
              <a:t>Une mission d’évaluation de l’AME confiée par la première ministre </a:t>
            </a:r>
          </a:p>
          <a:p>
            <a:pPr lvl="1"/>
            <a:r>
              <a:rPr lang="en-FR" dirty="0"/>
              <a:t>(en tension avec son ministre de l’intérieur qui était près à soutenir l’AMU si cela représentait le prix à payer pour faire passer sa loi)</a:t>
            </a:r>
          </a:p>
          <a:p>
            <a:pPr lvl="1"/>
            <a:r>
              <a:rPr lang="en-GB" dirty="0"/>
              <a:t>T</a:t>
            </a:r>
            <a:r>
              <a:rPr lang="en-FR" dirty="0"/>
              <a:t>out en écrivant dans la lettre de mission être pour le maintien de l’AME</a:t>
            </a:r>
          </a:p>
          <a:p>
            <a:r>
              <a:rPr lang="en-FR" dirty="0"/>
              <a:t>A deux personnalités politiques</a:t>
            </a:r>
          </a:p>
          <a:p>
            <a:pPr lvl="1"/>
            <a:r>
              <a:rPr lang="en-FR" dirty="0"/>
              <a:t>L’une “de gauche” et ancien ministre de la santé: Claude Evin</a:t>
            </a:r>
          </a:p>
          <a:p>
            <a:pPr lvl="1"/>
            <a:r>
              <a:rPr lang="en-FR" dirty="0"/>
              <a:t>L’autre “de droite”, ancien préfet, ancien respons</a:t>
            </a:r>
            <a:r>
              <a:rPr lang="en-GB" dirty="0"/>
              <a:t>i</a:t>
            </a:r>
            <a:r>
              <a:rPr lang="en-FR" dirty="0"/>
              <a:t>ble des campagnes de François Fillon et de Valérie Pécresse: Patrick Stefanini</a:t>
            </a:r>
          </a:p>
          <a:p>
            <a:r>
              <a:rPr lang="en-FR" dirty="0"/>
              <a:t>Temps court (1 mois)</a:t>
            </a:r>
          </a:p>
          <a:p>
            <a:r>
              <a:rPr lang="en-FR" dirty="0"/>
              <a:t>Nombreuses auditions dont le collectif des 10 choix</a:t>
            </a:r>
          </a:p>
          <a:p>
            <a:pPr lvl="1"/>
            <a:r>
              <a:rPr lang="en-FR" dirty="0"/>
              <a:t>Audition douloureuse avec un Stefanini vindicatif</a:t>
            </a:r>
          </a:p>
        </p:txBody>
      </p:sp>
      <p:sp>
        <p:nvSpPr>
          <p:cNvPr id="4" name="Slide Number Placeholder 3">
            <a:extLst>
              <a:ext uri="{FF2B5EF4-FFF2-40B4-BE49-F238E27FC236}">
                <a16:creationId xmlns:a16="http://schemas.microsoft.com/office/drawing/2014/main" id="{5FD850F1-B92D-926E-65C3-AC762150CEC3}"/>
              </a:ext>
            </a:extLst>
          </p:cNvPr>
          <p:cNvSpPr>
            <a:spLocks noGrp="1"/>
          </p:cNvSpPr>
          <p:nvPr>
            <p:ph type="sldNum" sz="quarter" idx="12"/>
          </p:nvPr>
        </p:nvSpPr>
        <p:spPr/>
        <p:txBody>
          <a:bodyPr/>
          <a:lstStyle/>
          <a:p>
            <a:fld id="{AC651FF5-2B13-4FF9-870C-67B9625AA38E}" type="slidenum">
              <a:rPr lang="fr-FR" smtClean="0"/>
              <a:t>54</a:t>
            </a:fld>
            <a:endParaRPr lang="fr-FR"/>
          </a:p>
        </p:txBody>
      </p:sp>
    </p:spTree>
    <p:extLst>
      <p:ext uri="{BB962C8B-B14F-4D97-AF65-F5344CB8AC3E}">
        <p14:creationId xmlns:p14="http://schemas.microsoft.com/office/powerpoint/2010/main" val="20574033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D26AA-87CE-A8A7-03E3-4352C5F83924}"/>
              </a:ext>
            </a:extLst>
          </p:cNvPr>
          <p:cNvSpPr>
            <a:spLocks noGrp="1"/>
          </p:cNvSpPr>
          <p:nvPr>
            <p:ph type="title"/>
          </p:nvPr>
        </p:nvSpPr>
        <p:spPr>
          <a:xfrm>
            <a:off x="284692" y="320675"/>
            <a:ext cx="6136037" cy="1325563"/>
          </a:xfrm>
        </p:spPr>
        <p:txBody>
          <a:bodyPr/>
          <a:lstStyle/>
          <a:p>
            <a:r>
              <a:rPr lang="en-FR" dirty="0"/>
              <a:t>Le rapport Stefanini / Evin</a:t>
            </a:r>
          </a:p>
        </p:txBody>
      </p:sp>
      <p:sp>
        <p:nvSpPr>
          <p:cNvPr id="3" name="Content Placeholder 2">
            <a:extLst>
              <a:ext uri="{FF2B5EF4-FFF2-40B4-BE49-F238E27FC236}">
                <a16:creationId xmlns:a16="http://schemas.microsoft.com/office/drawing/2014/main" id="{E4AF06A0-9CC9-4216-805E-757A1BB42413}"/>
              </a:ext>
            </a:extLst>
          </p:cNvPr>
          <p:cNvSpPr>
            <a:spLocks noGrp="1"/>
          </p:cNvSpPr>
          <p:nvPr>
            <p:ph idx="1"/>
          </p:nvPr>
        </p:nvSpPr>
        <p:spPr>
          <a:xfrm>
            <a:off x="838200" y="1825625"/>
            <a:ext cx="5771271" cy="4351338"/>
          </a:xfrm>
        </p:spPr>
        <p:txBody>
          <a:bodyPr>
            <a:normAutofit fontScale="92500"/>
          </a:bodyPr>
          <a:lstStyle/>
          <a:p>
            <a:r>
              <a:rPr lang="fr-FR" dirty="0"/>
              <a:t>Rendu à la première ministre le 4/12</a:t>
            </a:r>
          </a:p>
          <a:p>
            <a:r>
              <a:rPr lang="fr-FR" dirty="0"/>
              <a:t>Rapport de 106 pages</a:t>
            </a:r>
          </a:p>
          <a:p>
            <a:r>
              <a:rPr lang="fr-FR" dirty="0"/>
              <a:t>En 2 parties</a:t>
            </a:r>
          </a:p>
          <a:p>
            <a:pPr lvl="1"/>
            <a:r>
              <a:rPr lang="fr-FR" dirty="0"/>
              <a:t>1 L’AME, un dispositif sanitaire utile et globalement maîtrisé mais qui subit l’augmentation récente du nombre de ses bénéficiaires et mérite d’être adapté</a:t>
            </a:r>
          </a:p>
          <a:p>
            <a:pPr lvl="1"/>
            <a:r>
              <a:rPr lang="fr-FR" dirty="0"/>
              <a:t>2 Des pistes de propositions d’évolutions destinées à renforcer la confiance dans le fonctionnement de l’aide médicale de l’État et l’efficience des soins .....</a:t>
            </a:r>
          </a:p>
        </p:txBody>
      </p:sp>
      <p:sp>
        <p:nvSpPr>
          <p:cNvPr id="4" name="Slide Number Placeholder 3">
            <a:extLst>
              <a:ext uri="{FF2B5EF4-FFF2-40B4-BE49-F238E27FC236}">
                <a16:creationId xmlns:a16="http://schemas.microsoft.com/office/drawing/2014/main" id="{A99283BA-1955-1CF0-DC74-B407F486D3C5}"/>
              </a:ext>
            </a:extLst>
          </p:cNvPr>
          <p:cNvSpPr>
            <a:spLocks noGrp="1"/>
          </p:cNvSpPr>
          <p:nvPr>
            <p:ph type="sldNum" sz="quarter" idx="12"/>
          </p:nvPr>
        </p:nvSpPr>
        <p:spPr/>
        <p:txBody>
          <a:bodyPr/>
          <a:lstStyle/>
          <a:p>
            <a:fld id="{AC651FF5-2B13-4FF9-870C-67B9625AA38E}" type="slidenum">
              <a:rPr lang="fr-FR" smtClean="0"/>
              <a:t>55</a:t>
            </a:fld>
            <a:endParaRPr lang="fr-FR"/>
          </a:p>
        </p:txBody>
      </p:sp>
      <p:pic>
        <p:nvPicPr>
          <p:cNvPr id="6" name="Picture 5" descr="A white document with black text&#10;&#10;Description automatically generated">
            <a:extLst>
              <a:ext uri="{FF2B5EF4-FFF2-40B4-BE49-F238E27FC236}">
                <a16:creationId xmlns:a16="http://schemas.microsoft.com/office/drawing/2014/main" id="{4D1C78FA-A19C-73B1-6750-CBECA001D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0729" y="0"/>
            <a:ext cx="5771271" cy="6858000"/>
          </a:xfrm>
          <a:prstGeom prst="rect">
            <a:avLst/>
          </a:prstGeom>
        </p:spPr>
      </p:pic>
    </p:spTree>
    <p:extLst>
      <p:ext uri="{BB962C8B-B14F-4D97-AF65-F5344CB8AC3E}">
        <p14:creationId xmlns:p14="http://schemas.microsoft.com/office/powerpoint/2010/main" val="20758416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document with text on it&#10;&#10;Description automatically generated">
            <a:extLst>
              <a:ext uri="{FF2B5EF4-FFF2-40B4-BE49-F238E27FC236}">
                <a16:creationId xmlns:a16="http://schemas.microsoft.com/office/drawing/2014/main" id="{7BF6687F-A0AD-F79A-AE1F-F041FCFE4D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290" y="333500"/>
            <a:ext cx="6874418" cy="6307278"/>
          </a:xfrm>
          <a:prstGeom prst="rect">
            <a:avLst/>
          </a:prstGeom>
        </p:spPr>
      </p:pic>
      <p:sp>
        <p:nvSpPr>
          <p:cNvPr id="4" name="Slide Number Placeholder 3">
            <a:extLst>
              <a:ext uri="{FF2B5EF4-FFF2-40B4-BE49-F238E27FC236}">
                <a16:creationId xmlns:a16="http://schemas.microsoft.com/office/drawing/2014/main" id="{DA6D277A-DEBE-305C-CD28-333E3A1D6EF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C651FF5-2B13-4FF9-870C-67B9625AA38E}" type="slidenum">
              <a:rPr lang="en-US" smtClean="0"/>
              <a:pPr>
                <a:spcAft>
                  <a:spcPts val="600"/>
                </a:spcAft>
              </a:pPr>
              <a:t>56</a:t>
            </a:fld>
            <a:endParaRPr lang="en-US"/>
          </a:p>
        </p:txBody>
      </p:sp>
      <p:pic>
        <p:nvPicPr>
          <p:cNvPr id="8" name="Picture 7" descr="A white background with black text&#10;&#10;Description automatically generated">
            <a:extLst>
              <a:ext uri="{FF2B5EF4-FFF2-40B4-BE49-F238E27FC236}">
                <a16:creationId xmlns:a16="http://schemas.microsoft.com/office/drawing/2014/main" id="{14491847-E62E-2B05-807B-7A45D12436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3686" y="333500"/>
            <a:ext cx="5218314" cy="1658594"/>
          </a:xfrm>
          <a:prstGeom prst="rect">
            <a:avLst/>
          </a:prstGeom>
        </p:spPr>
      </p:pic>
    </p:spTree>
    <p:extLst>
      <p:ext uri="{BB962C8B-B14F-4D97-AF65-F5344CB8AC3E}">
        <p14:creationId xmlns:p14="http://schemas.microsoft.com/office/powerpoint/2010/main" val="38560699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5A6740-BB32-DF24-7538-7C67D0BC08D0}"/>
              </a:ext>
            </a:extLst>
          </p:cNvPr>
          <p:cNvSpPr>
            <a:spLocks noGrp="1"/>
          </p:cNvSpPr>
          <p:nvPr>
            <p:ph type="title"/>
          </p:nvPr>
        </p:nvSpPr>
        <p:spPr/>
        <p:txBody>
          <a:bodyPr/>
          <a:lstStyle/>
          <a:p>
            <a:r>
              <a:rPr lang="en-FR" dirty="0"/>
              <a:t>Conclusions</a:t>
            </a:r>
          </a:p>
        </p:txBody>
      </p:sp>
      <p:sp>
        <p:nvSpPr>
          <p:cNvPr id="6" name="Content Placeholder 5">
            <a:extLst>
              <a:ext uri="{FF2B5EF4-FFF2-40B4-BE49-F238E27FC236}">
                <a16:creationId xmlns:a16="http://schemas.microsoft.com/office/drawing/2014/main" id="{2D8CD947-EA05-4B0D-8B8A-DB26A7E91628}"/>
              </a:ext>
            </a:extLst>
          </p:cNvPr>
          <p:cNvSpPr>
            <a:spLocks noGrp="1"/>
          </p:cNvSpPr>
          <p:nvPr>
            <p:ph idx="1"/>
          </p:nvPr>
        </p:nvSpPr>
        <p:spPr/>
        <p:txBody>
          <a:bodyPr/>
          <a:lstStyle/>
          <a:p>
            <a:r>
              <a:rPr lang="en-FR" dirty="0"/>
              <a:t>Des reculs historiques relatifs à l’égalité républicaine</a:t>
            </a:r>
          </a:p>
          <a:p>
            <a:r>
              <a:rPr lang="en-FR" dirty="0"/>
              <a:t>Des atteintes historiques au droit à la santé pour tous</a:t>
            </a:r>
          </a:p>
          <a:p>
            <a:r>
              <a:rPr lang="en-FR" dirty="0"/>
              <a:t>Des atteintes aux prestations sociales et à l’hébergement qui font renforcer la précarité et ces conséquences sur la santé</a:t>
            </a:r>
          </a:p>
          <a:p>
            <a:r>
              <a:rPr lang="en-FR" dirty="0"/>
              <a:t>Une nécessaire mobilisation du corps soignants pour se faire entendre</a:t>
            </a:r>
          </a:p>
          <a:p>
            <a:r>
              <a:rPr lang="en-FR" dirty="0"/>
              <a:t>Une adaptation des nos pratiques d’accompagnement médico-social à anticiper</a:t>
            </a:r>
          </a:p>
        </p:txBody>
      </p:sp>
      <p:sp>
        <p:nvSpPr>
          <p:cNvPr id="4" name="Slide Number Placeholder 3">
            <a:extLst>
              <a:ext uri="{FF2B5EF4-FFF2-40B4-BE49-F238E27FC236}">
                <a16:creationId xmlns:a16="http://schemas.microsoft.com/office/drawing/2014/main" id="{A6110D07-DA30-DDB0-6B7B-C34F1BAB97D2}"/>
              </a:ext>
            </a:extLst>
          </p:cNvPr>
          <p:cNvSpPr>
            <a:spLocks noGrp="1"/>
          </p:cNvSpPr>
          <p:nvPr>
            <p:ph type="sldNum" sz="quarter" idx="12"/>
          </p:nvPr>
        </p:nvSpPr>
        <p:spPr/>
        <p:txBody>
          <a:bodyPr/>
          <a:lstStyle/>
          <a:p>
            <a:fld id="{AC651FF5-2B13-4FF9-870C-67B9625AA38E}" type="slidenum">
              <a:rPr lang="fr-FR" smtClean="0"/>
              <a:t>57</a:t>
            </a:fld>
            <a:endParaRPr lang="fr-FR"/>
          </a:p>
        </p:txBody>
      </p:sp>
    </p:spTree>
    <p:extLst>
      <p:ext uri="{BB962C8B-B14F-4D97-AF65-F5344CB8AC3E}">
        <p14:creationId xmlns:p14="http://schemas.microsoft.com/office/powerpoint/2010/main" val="119444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uilding with blue and white tiles&#10;&#10;Description automatically generated">
            <a:extLst>
              <a:ext uri="{FF2B5EF4-FFF2-40B4-BE49-F238E27FC236}">
                <a16:creationId xmlns:a16="http://schemas.microsoft.com/office/drawing/2014/main" id="{3B2A97C4-F702-7BD2-D0B7-77769DC1B2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6373" y="0"/>
            <a:ext cx="9144000" cy="6858000"/>
          </a:xfrm>
          <a:prstGeom prst="rect">
            <a:avLst/>
          </a:prstGeom>
        </p:spPr>
      </p:pic>
      <p:sp>
        <p:nvSpPr>
          <p:cNvPr id="4" name="Title 3">
            <a:extLst>
              <a:ext uri="{FF2B5EF4-FFF2-40B4-BE49-F238E27FC236}">
                <a16:creationId xmlns:a16="http://schemas.microsoft.com/office/drawing/2014/main" id="{D2CABE74-E301-88F6-9888-F029C297F985}"/>
              </a:ext>
            </a:extLst>
          </p:cNvPr>
          <p:cNvSpPr>
            <a:spLocks noGrp="1"/>
          </p:cNvSpPr>
          <p:nvPr>
            <p:ph type="title"/>
          </p:nvPr>
        </p:nvSpPr>
        <p:spPr>
          <a:xfrm>
            <a:off x="2039760" y="141112"/>
            <a:ext cx="7770284" cy="1665110"/>
          </a:xfrm>
        </p:spPr>
        <p:txBody>
          <a:bodyPr>
            <a:normAutofit/>
          </a:bodyPr>
          <a:lstStyle/>
          <a:p>
            <a:pPr algn="ctr"/>
            <a:r>
              <a:rPr lang="en-GB" dirty="0">
                <a:solidFill>
                  <a:srgbClr val="00B050"/>
                </a:solidFill>
              </a:rPr>
              <a:t>Merci</a:t>
            </a:r>
            <a:endParaRPr lang="en-FR" dirty="0">
              <a:solidFill>
                <a:srgbClr val="00B050"/>
              </a:solidFill>
            </a:endParaRPr>
          </a:p>
        </p:txBody>
      </p:sp>
      <p:sp>
        <p:nvSpPr>
          <p:cNvPr id="5" name="Text Placeholder 4">
            <a:extLst>
              <a:ext uri="{FF2B5EF4-FFF2-40B4-BE49-F238E27FC236}">
                <a16:creationId xmlns:a16="http://schemas.microsoft.com/office/drawing/2014/main" id="{6B106DD4-E09B-2C8B-9BA7-6F6584296E56}"/>
              </a:ext>
            </a:extLst>
          </p:cNvPr>
          <p:cNvSpPr>
            <a:spLocks noGrp="1"/>
          </p:cNvSpPr>
          <p:nvPr>
            <p:ph type="body" idx="1"/>
          </p:nvPr>
        </p:nvSpPr>
        <p:spPr>
          <a:xfrm>
            <a:off x="4598458" y="1947334"/>
            <a:ext cx="2995083" cy="546981"/>
          </a:xfrm>
        </p:spPr>
        <p:txBody>
          <a:bodyPr/>
          <a:lstStyle/>
          <a:p>
            <a:r>
              <a:rPr lang="en-GB" dirty="0" err="1">
                <a:solidFill>
                  <a:schemeClr val="accent4">
                    <a:lumMod val="40000"/>
                    <a:lumOff val="60000"/>
                  </a:schemeClr>
                </a:solidFill>
              </a:rPr>
              <a:t>dr.vignier@gmail.com</a:t>
            </a:r>
            <a:endParaRPr lang="en-FR" dirty="0">
              <a:solidFill>
                <a:schemeClr val="accent4">
                  <a:lumMod val="40000"/>
                  <a:lumOff val="60000"/>
                </a:schemeClr>
              </a:solidFill>
            </a:endParaRPr>
          </a:p>
        </p:txBody>
      </p:sp>
      <p:pic>
        <p:nvPicPr>
          <p:cNvPr id="2" name="Picture 1">
            <a:extLst>
              <a:ext uri="{FF2B5EF4-FFF2-40B4-BE49-F238E27FC236}">
                <a16:creationId xmlns:a16="http://schemas.microsoft.com/office/drawing/2014/main" id="{7D5E2FF9-23E0-C439-C4A4-90A9A51001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488434" cy="879032"/>
          </a:xfrm>
          <a:prstGeom prst="rect">
            <a:avLst/>
          </a:prstGeom>
        </p:spPr>
      </p:pic>
      <p:pic>
        <p:nvPicPr>
          <p:cNvPr id="3" name="Picture 4" descr="LogoUSPN">
            <a:extLst>
              <a:ext uri="{FF2B5EF4-FFF2-40B4-BE49-F238E27FC236}">
                <a16:creationId xmlns:a16="http://schemas.microsoft.com/office/drawing/2014/main" id="{B2FC954E-EF2A-713E-AC60-25E0001210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4911" y="-149773"/>
            <a:ext cx="1863547" cy="879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824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2CDE38-2DD5-FA0F-2458-C5AC4F7481F8}"/>
              </a:ext>
            </a:extLst>
          </p:cNvPr>
          <p:cNvSpPr>
            <a:spLocks noGrp="1"/>
          </p:cNvSpPr>
          <p:nvPr>
            <p:ph type="sldNum" sz="quarter" idx="12"/>
          </p:nvPr>
        </p:nvSpPr>
        <p:spPr/>
        <p:txBody>
          <a:bodyPr/>
          <a:lstStyle/>
          <a:p>
            <a:fld id="{AC651FF5-2B13-4FF9-870C-67B9625AA38E}" type="slidenum">
              <a:rPr lang="fr-FR" smtClean="0"/>
              <a:t>6</a:t>
            </a:fld>
            <a:endParaRPr lang="fr-FR"/>
          </a:p>
        </p:txBody>
      </p:sp>
      <p:pic>
        <p:nvPicPr>
          <p:cNvPr id="1026" name="Picture 2" descr="Human Rights">
            <a:extLst>
              <a:ext uri="{FF2B5EF4-FFF2-40B4-BE49-F238E27FC236}">
                <a16:creationId xmlns:a16="http://schemas.microsoft.com/office/drawing/2014/main" id="{03B32CDB-239E-92A1-B4CB-977B6774C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700" y="0"/>
            <a:ext cx="8864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657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Droit à la santé</a:t>
            </a:r>
          </a:p>
        </p:txBody>
      </p:sp>
      <p:sp>
        <p:nvSpPr>
          <p:cNvPr id="3" name="Espace réservé du contenu 2"/>
          <p:cNvSpPr>
            <a:spLocks noGrp="1"/>
          </p:cNvSpPr>
          <p:nvPr>
            <p:ph sz="quarter" idx="1"/>
          </p:nvPr>
        </p:nvSpPr>
        <p:spPr/>
        <p:txBody>
          <a:bodyPr/>
          <a:lstStyle/>
          <a:p>
            <a:r>
              <a:rPr lang="fr-FR" dirty="0"/>
              <a:t>La santé et l’accès aux services de santé: des droits fondamentaux</a:t>
            </a:r>
          </a:p>
          <a:p>
            <a:pPr lvl="1"/>
            <a:r>
              <a:rPr lang="fr-FR" dirty="0"/>
              <a:t>Préambule de la constitution de l’Organisation mondiale de la santé (OMS)</a:t>
            </a:r>
          </a:p>
          <a:p>
            <a:pPr lvl="1"/>
            <a:r>
              <a:rPr lang="fr-FR" dirty="0"/>
              <a:t>Charte des droits fondamentaux de l’Union européenne</a:t>
            </a:r>
          </a:p>
          <a:p>
            <a:pPr lvl="1"/>
            <a:r>
              <a:rPr lang="fr-FR" dirty="0"/>
              <a:t>Code de la santé publique en France </a:t>
            </a:r>
          </a:p>
          <a:p>
            <a:r>
              <a:rPr lang="fr-FR" dirty="0"/>
              <a:t>Droit à une protection sociale ou à une aide sociale</a:t>
            </a:r>
          </a:p>
          <a:p>
            <a:pPr lvl="1"/>
            <a:r>
              <a:rPr lang="fr-FR" dirty="0"/>
              <a:t>Code européen des droits sociaux</a:t>
            </a:r>
          </a:p>
          <a:p>
            <a:pPr lvl="1"/>
            <a:endParaRPr lang="fr-FR" dirty="0"/>
          </a:p>
          <a:p>
            <a:r>
              <a:rPr lang="fr-FR" dirty="0"/>
              <a:t>Toutefois, des inégalités sociales perdurent en France, comme dans la plupart des pays européens </a:t>
            </a:r>
          </a:p>
        </p:txBody>
      </p:sp>
      <p:sp>
        <p:nvSpPr>
          <p:cNvPr id="5" name="ZoneTexte 4"/>
          <p:cNvSpPr txBox="1"/>
          <p:nvPr/>
        </p:nvSpPr>
        <p:spPr>
          <a:xfrm>
            <a:off x="6840565" y="5711735"/>
            <a:ext cx="5673348" cy="1200329"/>
          </a:xfrm>
          <a:prstGeom prst="rect">
            <a:avLst/>
          </a:prstGeom>
          <a:noFill/>
        </p:spPr>
        <p:txBody>
          <a:bodyPr wrap="none" rtlCol="0">
            <a:spAutoFit/>
          </a:bodyPr>
          <a:lstStyle/>
          <a:p>
            <a:r>
              <a:rPr lang="fr-FR" dirty="0" err="1"/>
              <a:t>Wagstaff</a:t>
            </a:r>
            <a:r>
              <a:rPr lang="fr-FR" dirty="0"/>
              <a:t> and van </a:t>
            </a:r>
            <a:r>
              <a:rPr lang="fr-FR" dirty="0" err="1"/>
              <a:t>Doorslaer</a:t>
            </a:r>
            <a:r>
              <a:rPr lang="fr-FR" dirty="0"/>
              <a:t> 2000</a:t>
            </a:r>
          </a:p>
          <a:p>
            <a:r>
              <a:rPr lang="en-GB" sz="1800" b="0" i="0" u="none" strike="noStrike" dirty="0">
                <a:solidFill>
                  <a:srgbClr val="000000"/>
                </a:solidFill>
                <a:effectLst/>
                <a:latin typeface="Arial" panose="020B0604020202020204" pitchFamily="34" charset="0"/>
              </a:rPr>
              <a:t>Organisation </a:t>
            </a:r>
            <a:r>
              <a:rPr lang="en-GB" sz="1800" b="0" i="0" u="none" strike="noStrike" dirty="0" err="1">
                <a:solidFill>
                  <a:srgbClr val="000000"/>
                </a:solidFill>
                <a:effectLst/>
                <a:latin typeface="Arial" panose="020B0604020202020204" pitchFamily="34" charset="0"/>
              </a:rPr>
              <a:t>mondiale</a:t>
            </a:r>
            <a:r>
              <a:rPr lang="en-GB" sz="1800" b="0" i="0" u="none" strike="noStrike" dirty="0">
                <a:solidFill>
                  <a:srgbClr val="000000"/>
                </a:solidFill>
                <a:effectLst/>
                <a:latin typeface="Arial" panose="020B0604020202020204" pitchFamily="34" charset="0"/>
              </a:rPr>
              <a:t> de la </a:t>
            </a:r>
            <a:r>
              <a:rPr lang="en-GB" sz="1800" b="0" i="0" u="none" strike="noStrike" dirty="0" err="1">
                <a:solidFill>
                  <a:srgbClr val="000000"/>
                </a:solidFill>
                <a:effectLst/>
                <a:latin typeface="Arial" panose="020B0604020202020204" pitchFamily="34" charset="0"/>
              </a:rPr>
              <a:t>santé</a:t>
            </a:r>
            <a:r>
              <a:rPr lang="en-GB" sz="1800" b="0" i="0" u="none" strike="noStrike" dirty="0">
                <a:solidFill>
                  <a:srgbClr val="000000"/>
                </a:solidFill>
                <a:effectLst/>
                <a:latin typeface="Arial" panose="020B0604020202020204" pitchFamily="34" charset="0"/>
              </a:rPr>
              <a:t>. Constitution.1946</a:t>
            </a:r>
          </a:p>
          <a:p>
            <a:r>
              <a:rPr lang="en-GB" dirty="0">
                <a:solidFill>
                  <a:srgbClr val="000000"/>
                </a:solidFill>
                <a:latin typeface="Arial" panose="020B0604020202020204" pitchFamily="34" charset="0"/>
              </a:rPr>
              <a:t>A</a:t>
            </a:r>
            <a:r>
              <a:rPr lang="en-GB" sz="1800" b="0" i="0" u="none" strike="noStrike" dirty="0">
                <a:solidFill>
                  <a:srgbClr val="000000"/>
                </a:solidFill>
                <a:effectLst/>
                <a:latin typeface="Arial" panose="020B0604020202020204" pitchFamily="34" charset="0"/>
              </a:rPr>
              <a:t>rticle R.4127-7 du Code de la </a:t>
            </a:r>
            <a:r>
              <a:rPr lang="en-GB" sz="1800" b="0" i="0" u="none" strike="noStrike" dirty="0" err="1">
                <a:solidFill>
                  <a:srgbClr val="000000"/>
                </a:solidFill>
                <a:effectLst/>
                <a:latin typeface="Arial" panose="020B0604020202020204" pitchFamily="34" charset="0"/>
              </a:rPr>
              <a:t>santé</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publique</a:t>
            </a:r>
            <a:endParaRPr lang="en-GB" sz="1800" b="0" i="0" u="none" strike="noStrike" dirty="0">
              <a:solidFill>
                <a:srgbClr val="000000"/>
              </a:solidFill>
              <a:effectLst/>
              <a:latin typeface="Arial" panose="020B0604020202020204" pitchFamily="34" charset="0"/>
            </a:endParaRPr>
          </a:p>
          <a:p>
            <a:r>
              <a:rPr lang="fr-FR" dirty="0"/>
              <a:t>Article 13 du code européen des droits sociaux</a:t>
            </a:r>
          </a:p>
        </p:txBody>
      </p:sp>
    </p:spTree>
    <p:extLst>
      <p:ext uri="{BB962C8B-B14F-4D97-AF65-F5344CB8AC3E}">
        <p14:creationId xmlns:p14="http://schemas.microsoft.com/office/powerpoint/2010/main" val="3158662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66D62-B062-B4BE-C681-6E412F3305AC}"/>
              </a:ext>
            </a:extLst>
          </p:cNvPr>
          <p:cNvSpPr>
            <a:spLocks noGrp="1"/>
          </p:cNvSpPr>
          <p:nvPr>
            <p:ph type="title"/>
          </p:nvPr>
        </p:nvSpPr>
        <p:spPr/>
        <p:txBody>
          <a:bodyPr/>
          <a:lstStyle/>
          <a:p>
            <a:endParaRPr lang="en-FR"/>
          </a:p>
        </p:txBody>
      </p:sp>
      <p:sp>
        <p:nvSpPr>
          <p:cNvPr id="3" name="Content Placeholder 2">
            <a:extLst>
              <a:ext uri="{FF2B5EF4-FFF2-40B4-BE49-F238E27FC236}">
                <a16:creationId xmlns:a16="http://schemas.microsoft.com/office/drawing/2014/main" id="{41ABFE5E-8293-E0D1-5E9A-4243E9F85857}"/>
              </a:ext>
            </a:extLst>
          </p:cNvPr>
          <p:cNvSpPr>
            <a:spLocks noGrp="1"/>
          </p:cNvSpPr>
          <p:nvPr>
            <p:ph idx="1"/>
          </p:nvPr>
        </p:nvSpPr>
        <p:spPr/>
        <p:txBody>
          <a:bodyPr/>
          <a:lstStyle/>
          <a:p>
            <a:r>
              <a:rPr lang="fr-FR" dirty="0"/>
              <a:t>"le médecin doit écouter, examiner, conseiller ou soigner avec la même conscience toutes les personnes quels que soient leur origine, leurs mœurs et leur situation de famille, leur appartenance ou leur non-appartenance à une ethnie, une nation ou une religion déterminée, leur handicap ou leur état de santé, leur réputation ou les sentiments qu'il peut éprouver à leur égard. Il doit leur apporter son concours en toutes circonstances »</a:t>
            </a:r>
          </a:p>
          <a:p>
            <a:endParaRPr lang="fr-FR" dirty="0"/>
          </a:p>
          <a:p>
            <a:pPr marL="0" indent="0">
              <a:buNone/>
            </a:pPr>
            <a:r>
              <a:rPr lang="fr-FR" dirty="0"/>
              <a:t>=&gt; problématique éthique</a:t>
            </a:r>
          </a:p>
        </p:txBody>
      </p:sp>
      <p:sp>
        <p:nvSpPr>
          <p:cNvPr id="4" name="Slide Number Placeholder 3">
            <a:extLst>
              <a:ext uri="{FF2B5EF4-FFF2-40B4-BE49-F238E27FC236}">
                <a16:creationId xmlns:a16="http://schemas.microsoft.com/office/drawing/2014/main" id="{9DBEAACA-07E6-9ECC-5D4E-F14A2720E1D3}"/>
              </a:ext>
            </a:extLst>
          </p:cNvPr>
          <p:cNvSpPr>
            <a:spLocks noGrp="1"/>
          </p:cNvSpPr>
          <p:nvPr>
            <p:ph type="sldNum" sz="quarter" idx="12"/>
          </p:nvPr>
        </p:nvSpPr>
        <p:spPr/>
        <p:txBody>
          <a:bodyPr/>
          <a:lstStyle/>
          <a:p>
            <a:fld id="{AC651FF5-2B13-4FF9-870C-67B9625AA38E}" type="slidenum">
              <a:rPr lang="fr-FR" smtClean="0"/>
              <a:t>8</a:t>
            </a:fld>
            <a:endParaRPr lang="fr-FR"/>
          </a:p>
        </p:txBody>
      </p:sp>
      <p:sp>
        <p:nvSpPr>
          <p:cNvPr id="5" name="ZoneTexte 4">
            <a:extLst>
              <a:ext uri="{FF2B5EF4-FFF2-40B4-BE49-F238E27FC236}">
                <a16:creationId xmlns:a16="http://schemas.microsoft.com/office/drawing/2014/main" id="{E60D06E4-614F-FB65-92B7-C89C9BD2238A}"/>
              </a:ext>
            </a:extLst>
          </p:cNvPr>
          <p:cNvSpPr txBox="1"/>
          <p:nvPr/>
        </p:nvSpPr>
        <p:spPr>
          <a:xfrm>
            <a:off x="7288093" y="6308209"/>
            <a:ext cx="4903907" cy="369332"/>
          </a:xfrm>
          <a:prstGeom prst="rect">
            <a:avLst/>
          </a:prstGeom>
          <a:noFill/>
        </p:spPr>
        <p:txBody>
          <a:bodyPr wrap="none" rtlCol="0">
            <a:spAutoFit/>
          </a:bodyPr>
          <a:lstStyle/>
          <a:p>
            <a:r>
              <a:rPr lang="en-GB" dirty="0">
                <a:solidFill>
                  <a:srgbClr val="000000"/>
                </a:solidFill>
                <a:latin typeface="Arial" panose="020B0604020202020204" pitchFamily="34" charset="0"/>
              </a:rPr>
              <a:t>A</a:t>
            </a:r>
            <a:r>
              <a:rPr lang="en-GB" sz="1800" b="0" i="0" u="none" strike="noStrike" dirty="0">
                <a:solidFill>
                  <a:srgbClr val="000000"/>
                </a:solidFill>
                <a:effectLst/>
                <a:latin typeface="Arial" panose="020B0604020202020204" pitchFamily="34" charset="0"/>
              </a:rPr>
              <a:t>rticle R.4127-7 du Code de la </a:t>
            </a:r>
            <a:r>
              <a:rPr lang="en-GB" sz="1800" b="0" i="0" u="none" strike="noStrike" dirty="0" err="1">
                <a:solidFill>
                  <a:srgbClr val="000000"/>
                </a:solidFill>
                <a:effectLst/>
                <a:latin typeface="Arial" panose="020B0604020202020204" pitchFamily="34" charset="0"/>
              </a:rPr>
              <a:t>santé</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publique</a:t>
            </a:r>
            <a:endParaRPr lang="fr-FR" dirty="0"/>
          </a:p>
        </p:txBody>
      </p:sp>
    </p:spTree>
    <p:extLst>
      <p:ext uri="{BB962C8B-B14F-4D97-AF65-F5344CB8AC3E}">
        <p14:creationId xmlns:p14="http://schemas.microsoft.com/office/powerpoint/2010/main" val="102740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42B19-4A4C-FFD2-C90A-36A96E7DF88A}"/>
              </a:ext>
            </a:extLst>
          </p:cNvPr>
          <p:cNvSpPr>
            <a:spLocks noGrp="1"/>
          </p:cNvSpPr>
          <p:nvPr>
            <p:ph type="title"/>
          </p:nvPr>
        </p:nvSpPr>
        <p:spPr/>
        <p:txBody>
          <a:bodyPr>
            <a:normAutofit fontScale="90000"/>
          </a:bodyPr>
          <a:lstStyle/>
          <a:p>
            <a:r>
              <a:rPr lang="en-FR" dirty="0"/>
              <a:t>Sur quels points le projet de loi immigration prévo</a:t>
            </a:r>
            <a:r>
              <a:rPr lang="fr-FR" dirty="0" err="1"/>
              <a:t>ya</a:t>
            </a:r>
            <a:r>
              <a:rPr lang="en-FR" dirty="0"/>
              <a:t>it de restreindre le droit à la santé des étrangers?</a:t>
            </a:r>
          </a:p>
        </p:txBody>
      </p:sp>
      <p:sp>
        <p:nvSpPr>
          <p:cNvPr id="6" name="Text Placeholder 5">
            <a:extLst>
              <a:ext uri="{FF2B5EF4-FFF2-40B4-BE49-F238E27FC236}">
                <a16:creationId xmlns:a16="http://schemas.microsoft.com/office/drawing/2014/main" id="{7E297FA4-D914-6826-1D33-9D5AF1DD3659}"/>
              </a:ext>
            </a:extLst>
          </p:cNvPr>
          <p:cNvSpPr>
            <a:spLocks noGrp="1"/>
          </p:cNvSpPr>
          <p:nvPr>
            <p:ph type="body" idx="1"/>
          </p:nvPr>
        </p:nvSpPr>
        <p:spPr/>
        <p:txBody>
          <a:bodyPr/>
          <a:lstStyle/>
          <a:p>
            <a:endParaRPr lang="en-FR"/>
          </a:p>
        </p:txBody>
      </p:sp>
      <p:sp>
        <p:nvSpPr>
          <p:cNvPr id="4" name="Slide Number Placeholder 3">
            <a:extLst>
              <a:ext uri="{FF2B5EF4-FFF2-40B4-BE49-F238E27FC236}">
                <a16:creationId xmlns:a16="http://schemas.microsoft.com/office/drawing/2014/main" id="{B5A78A6A-1981-BBEB-3400-A57E1E6D7509}"/>
              </a:ext>
            </a:extLst>
          </p:cNvPr>
          <p:cNvSpPr>
            <a:spLocks noGrp="1"/>
          </p:cNvSpPr>
          <p:nvPr>
            <p:ph type="sldNum" sz="quarter" idx="12"/>
          </p:nvPr>
        </p:nvSpPr>
        <p:spPr/>
        <p:txBody>
          <a:bodyPr/>
          <a:lstStyle/>
          <a:p>
            <a:fld id="{AC651FF5-2B13-4FF9-870C-67B9625AA38E}" type="slidenum">
              <a:rPr lang="fr-FR" smtClean="0"/>
              <a:t>9</a:t>
            </a:fld>
            <a:endParaRPr lang="fr-FR"/>
          </a:p>
        </p:txBody>
      </p:sp>
    </p:spTree>
    <p:extLst>
      <p:ext uri="{BB962C8B-B14F-4D97-AF65-F5344CB8AC3E}">
        <p14:creationId xmlns:p14="http://schemas.microsoft.com/office/powerpoint/2010/main" val="3624704267"/>
      </p:ext>
    </p:extLst>
  </p:cSld>
  <p:clrMapOvr>
    <a:masterClrMapping/>
  </p:clrMapOvr>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18302</TotalTime>
  <Words>3694</Words>
  <Application>Microsoft Office PowerPoint</Application>
  <PresentationFormat>Grand écran</PresentationFormat>
  <Paragraphs>324</Paragraphs>
  <Slides>58</Slides>
  <Notes>6</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58</vt:i4>
      </vt:variant>
    </vt:vector>
  </HeadingPairs>
  <TitlesOfParts>
    <vt:vector size="63" baseType="lpstr">
      <vt:lpstr>Arial</vt:lpstr>
      <vt:lpstr>Calibri</vt:lpstr>
      <vt:lpstr>Calibri Light</vt:lpstr>
      <vt:lpstr>Wingdings</vt:lpstr>
      <vt:lpstr>Office Theme</vt:lpstr>
      <vt:lpstr>Présentation PowerPoint</vt:lpstr>
      <vt:lpstr>Droit des migrants</vt:lpstr>
      <vt:lpstr>Présentation PowerPoint</vt:lpstr>
      <vt:lpstr>Droits spécifiques des migrants</vt:lpstr>
      <vt:lpstr>Présentation PowerPoint</vt:lpstr>
      <vt:lpstr>Présentation PowerPoint</vt:lpstr>
      <vt:lpstr>Droit à la santé</vt:lpstr>
      <vt:lpstr>Présentation PowerPoint</vt:lpstr>
      <vt:lpstr>Sur quels points le projet de loi immigration prévoyait de restreindre le droit à la santé des étrangers?</vt:lpstr>
      <vt:lpstr>Sur 4 points</vt:lpstr>
      <vt:lpstr>Rappel: Droit à la santé</vt:lpstr>
      <vt:lpstr>Rappel: Couvertures maladie en France</vt:lpstr>
      <vt:lpstr>1. Réduction de l’AME en AMU</vt:lpstr>
      <vt:lpstr>1. Réduction de l’AME en AMU</vt:lpstr>
      <vt:lpstr>1. Réduction de l’AME en AMU</vt:lpstr>
      <vt:lpstr>Une mobilisation des soignants et de la société civile sans précédent</vt:lpstr>
      <vt:lpstr>Présentation PowerPoint</vt:lpstr>
      <vt:lpstr>Présentation PowerPoint</vt:lpstr>
      <vt:lpstr>Et au delà..</vt:lpstr>
      <vt:lpstr>Présentation PowerPoint</vt:lpstr>
      <vt:lpstr>1bis(repetita). Réduction de l’AME en AMU</vt:lpstr>
      <vt:lpstr>2. Fin de droit pour les déboutés du droit d’asile sans délai ?</vt:lpstr>
      <vt:lpstr>3. Restriction du droit au séjour étranger malade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 Restriction du droit au séjour étranger malade</vt:lpstr>
      <vt:lpstr>4. Fin de protection médicale contre les expulsions des personnes malades</vt:lpstr>
      <vt:lpstr>5. Mais aussi…</vt:lpstr>
      <vt:lpstr>5. Mais aussi…</vt:lpstr>
      <vt:lpstr>Présentation PowerPoint</vt:lpstr>
      <vt:lpstr>Rebondissement</vt:lpstr>
      <vt:lpstr>Vote du texte à l’Assemblée nationale le Mardi 20/12/2023</vt:lpstr>
      <vt:lpstr>Loi immigration adoptée à la majorité</vt:lpstr>
      <vt:lpstr>Que contient le texte adopté? (1)</vt:lpstr>
      <vt:lpstr>Que contient le texte adopté? (2)</vt:lpstr>
      <vt:lpstr>Que contient le texte adopté? (3)</vt:lpstr>
      <vt:lpstr>Que contient le texte adopté? (4)</vt:lpstr>
      <vt:lpstr>Présentation PowerPoint</vt:lpstr>
      <vt:lpstr>Présentation PowerPoint</vt:lpstr>
      <vt:lpstr>Présentation PowerPoint</vt:lpstr>
      <vt:lpstr>Présentation PowerPoint</vt:lpstr>
      <vt:lpstr>Présentation PowerPoint</vt:lpstr>
      <vt:lpstr>DASEM</vt:lpstr>
      <vt:lpstr>DASEM</vt:lpstr>
      <vt:lpstr>Démission du ministre de la santé</vt:lpstr>
      <vt:lpstr>Pendant ce temps là en Europe</vt:lpstr>
      <vt:lpstr>Pour finir revenons à l’AME</vt:lpstr>
      <vt:lpstr>La mission Stefanini / Evin</vt:lpstr>
      <vt:lpstr>Le rapport Stefanini / Evin</vt:lpstr>
      <vt:lpstr>Présentation PowerPoint</vt:lpstr>
      <vt:lpstr>Conclusions</vt:lpstr>
      <vt:lpstr>Merci</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Comprendre le fonctionnement des déterminants de santé et les spécificités liées aux migrations</dc:title>
  <dc:subject/>
  <dc:creator>Anne Gosselin</dc:creator>
  <cp:keywords/>
  <dc:description/>
  <cp:lastModifiedBy>VIGNIER Nicolas</cp:lastModifiedBy>
  <cp:revision>133</cp:revision>
  <cp:lastPrinted>2019-01-15T13:19:59Z</cp:lastPrinted>
  <dcterms:created xsi:type="dcterms:W3CDTF">2019-01-09T09:11:37Z</dcterms:created>
  <dcterms:modified xsi:type="dcterms:W3CDTF">2024-01-16T08:56:24Z</dcterms:modified>
  <cp:category/>
</cp:coreProperties>
</file>