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92" r:id="rId1"/>
  </p:sldMasterIdLst>
  <p:notesMasterIdLst>
    <p:notesMasterId r:id="rId28"/>
  </p:notesMasterIdLst>
  <p:handoutMasterIdLst>
    <p:handoutMasterId r:id="rId29"/>
  </p:handoutMasterIdLst>
  <p:sldIdLst>
    <p:sldId id="346" r:id="rId2"/>
    <p:sldId id="643" r:id="rId3"/>
    <p:sldId id="2145707546" r:id="rId4"/>
    <p:sldId id="641" r:id="rId5"/>
    <p:sldId id="645" r:id="rId6"/>
    <p:sldId id="642" r:id="rId7"/>
    <p:sldId id="644" r:id="rId8"/>
    <p:sldId id="639" r:id="rId9"/>
    <p:sldId id="646" r:id="rId10"/>
    <p:sldId id="2145707573" r:id="rId11"/>
    <p:sldId id="647" r:id="rId12"/>
    <p:sldId id="2145707576" r:id="rId13"/>
    <p:sldId id="2145707577" r:id="rId14"/>
    <p:sldId id="2145707578" r:id="rId15"/>
    <p:sldId id="605" r:id="rId16"/>
    <p:sldId id="2145707579" r:id="rId17"/>
    <p:sldId id="2145707580" r:id="rId18"/>
    <p:sldId id="2145707581" r:id="rId19"/>
    <p:sldId id="2145707582" r:id="rId20"/>
    <p:sldId id="2145707583" r:id="rId21"/>
    <p:sldId id="2145707584" r:id="rId22"/>
    <p:sldId id="566" r:id="rId23"/>
    <p:sldId id="2145707585" r:id="rId24"/>
    <p:sldId id="2145707586" r:id="rId25"/>
    <p:sldId id="2145707501" r:id="rId26"/>
    <p:sldId id="652" r:id="rId27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732" autoAdjust="0"/>
    <p:restoredTop sz="89300" autoAdjust="0"/>
  </p:normalViewPr>
  <p:slideViewPr>
    <p:cSldViewPr snapToGrid="0">
      <p:cViewPr varScale="1">
        <p:scale>
          <a:sx n="44" d="100"/>
          <a:sy n="44" d="100"/>
        </p:scale>
        <p:origin x="56" y="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B402-4D07-AECE-34494DC7B23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734-408C-914F-64AC536DEE5A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B402-4D07-AECE-34494DC7B2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Feuil1!$A$2:$A$3</c:f>
              <c:strCache>
                <c:ptCount val="2"/>
                <c:pt idx="0">
                  <c:v>Accord</c:v>
                </c:pt>
                <c:pt idx="1">
                  <c:v>Rejet</c:v>
                </c:pt>
              </c:strCache>
            </c:strRef>
          </c:cat>
          <c:val>
            <c:numRef>
              <c:f>Feuil1!$B$2:$B$3</c:f>
              <c:numCache>
                <c:formatCode>0%</c:formatCode>
                <c:ptCount val="2"/>
                <c:pt idx="0">
                  <c:v>0.29199999999999998</c:v>
                </c:pt>
                <c:pt idx="1">
                  <c:v>0.71799999999999997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02-4D07-AECE-34494DC7B2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E15D3-7615-4CBF-8F08-CF2EAA0E464E}" type="datetimeFigureOut">
              <a:rPr lang="fr-FR" smtClean="0"/>
              <a:t>16/01/2024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ADC22A-7FCF-4275-8A19-FBE3B644B6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77580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0649FD-FEB7-4B06-BB37-534A3BC763FF}" type="datetimeFigureOut">
              <a:rPr lang="fr-FR" smtClean="0"/>
              <a:t>16/01/2024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0D1D32-9E43-4FFE-9C36-FB6B21BD80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2468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Etrangers nés en France 0,7 millions</a:t>
            </a:r>
          </a:p>
          <a:p>
            <a:r>
              <a:rPr lang="fr-FR" dirty="0"/>
              <a:t>Immigrés = 9% pop Fr, étrangers = 6,2 pop</a:t>
            </a:r>
            <a:r>
              <a:rPr lang="fr-FR" baseline="0" dirty="0"/>
              <a:t> Fr</a:t>
            </a:r>
          </a:p>
          <a:p>
            <a:r>
              <a:rPr lang="fr-FR" baseline="0" dirty="0"/>
              <a:t>113 00 acquisition nationalité française en 2015</a:t>
            </a:r>
          </a:p>
          <a:p>
            <a:r>
              <a:rPr lang="fr-FR" baseline="0" dirty="0"/>
              <a:t>Décès et retour au pays</a:t>
            </a:r>
          </a:p>
          <a:p>
            <a:r>
              <a:rPr lang="fr-FR" baseline="0" dirty="0"/>
              <a:t>Sans papiers 300 à 500 000?</a:t>
            </a:r>
          </a:p>
          <a:p>
            <a:r>
              <a:rPr lang="fr-FR" baseline="0" dirty="0"/>
              <a:t>2</a:t>
            </a:r>
            <a:r>
              <a:rPr lang="fr-FR" baseline="30000" dirty="0"/>
              <a:t>ème</a:t>
            </a:r>
            <a:r>
              <a:rPr lang="fr-FR" baseline="0" dirty="0"/>
              <a:t> génération 10% pop </a:t>
            </a:r>
            <a:r>
              <a:rPr lang="fr-FR" baseline="0" dirty="0" err="1"/>
              <a:t>fr</a:t>
            </a:r>
            <a:endParaRPr lang="fr-FR" baseline="0" dirty="0"/>
          </a:p>
          <a:p>
            <a:r>
              <a:rPr lang="fr-FR" baseline="0" dirty="0"/>
              <a:t>850000 immigrés d’Afrique subsaharienne (recensement 2013)</a:t>
            </a:r>
          </a:p>
          <a:p>
            <a:r>
              <a:rPr lang="fr-FR" baseline="0" dirty="0"/>
              <a:t>10 à 15 000 </a:t>
            </a:r>
            <a:r>
              <a:rPr lang="fr-FR" baseline="0" dirty="0" err="1"/>
              <a:t>roms</a:t>
            </a:r>
            <a:r>
              <a:rPr lang="fr-FR" baseline="0" dirty="0"/>
              <a:t> migrants en France (5000 en IDF) vs 350 </a:t>
            </a:r>
            <a:r>
              <a:rPr lang="mr-IN" baseline="0" dirty="0"/>
              <a:t>–</a:t>
            </a:r>
            <a:r>
              <a:rPr lang="fr-FR" baseline="0" dirty="0"/>
              <a:t> 500 000 gens du voyage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015244-0518-DD42-87FC-D3B457F37CD8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8491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A9BAE-5886-4F11-BF5F-95C0F2E3D3DC}" type="datetime1">
              <a:rPr lang="fr-FR" smtClean="0"/>
              <a:t>16/01/2024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51FF5-2B13-4FF9-870C-67B9625AA3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9422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F9474-AD32-42B4-9B53-511F56E18F25}" type="datetime1">
              <a:rPr lang="fr-FR" smtClean="0"/>
              <a:t>16/01/2024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51FF5-2B13-4FF9-870C-67B9625AA3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0769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AF25E-1BFE-4E79-956C-92A476004D11}" type="datetime1">
              <a:rPr lang="fr-FR" smtClean="0"/>
              <a:t>16/01/2024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51FF5-2B13-4FF9-870C-67B9625AA3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12863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1/16/2024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797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8A60E-8FFA-4509-B1E6-9EB83D9480C0}" type="datetime1">
              <a:rPr lang="fr-FR" smtClean="0"/>
              <a:t>16/01/2024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51FF5-2B13-4FF9-870C-67B9625AA3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844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2A87D-5A83-4C5F-8136-752E2652ED1E}" type="datetime1">
              <a:rPr lang="fr-FR" smtClean="0"/>
              <a:t>16/01/2024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51FF5-2B13-4FF9-870C-67B9625AA3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4163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6A66D-E0E5-4A05-ACAC-B83AC737D722}" type="datetime1">
              <a:rPr lang="fr-FR" smtClean="0"/>
              <a:t>16/01/2024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51FF5-2B13-4FF9-870C-67B9625AA3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0760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9EFFA-D473-45D8-814E-FB94D7A04E80}" type="datetime1">
              <a:rPr lang="fr-FR" smtClean="0"/>
              <a:t>16/01/2024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51FF5-2B13-4FF9-870C-67B9625AA3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0356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0407E-B823-45C4-A8FE-7392A9485F66}" type="datetime1">
              <a:rPr lang="fr-FR" smtClean="0"/>
              <a:t>16/01/2024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51FF5-2B13-4FF9-870C-67B9625AA3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5658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85108-FB46-4806-A417-FBC0CDC8752F}" type="datetime1">
              <a:rPr lang="fr-FR" smtClean="0"/>
              <a:t>16/01/2024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51FF5-2B13-4FF9-870C-67B9625AA3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7366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88C6A-6024-43B3-B060-2EFDAE5421EA}" type="datetime1">
              <a:rPr lang="fr-FR" smtClean="0"/>
              <a:t>16/01/2024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51FF5-2B13-4FF9-870C-67B9625AA3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397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576A4-A0F5-41E2-9CCF-EB0201B3ABF5}" type="datetime1">
              <a:rPr lang="fr-FR" smtClean="0"/>
              <a:t>16/01/2024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51FF5-2B13-4FF9-870C-67B9625AA3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5415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700A00-E2BE-4CB1-B754-5D7A58C85A59}" type="datetime1">
              <a:rPr lang="fr-FR" smtClean="0"/>
              <a:t>16/01/2024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651FF5-2B13-4FF9-870C-67B9625AA3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5678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5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ee.fr/fr/metadonnees/source/serie/s1169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08502B2-D650-4D77-BD51-06E9447EA01A}"/>
              </a:ext>
            </a:extLst>
          </p:cNvPr>
          <p:cNvSpPr/>
          <p:nvPr/>
        </p:nvSpPr>
        <p:spPr>
          <a:xfrm>
            <a:off x="901700" y="2709317"/>
            <a:ext cx="102446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fr-FR" sz="4800" b="1" dirty="0">
                <a:solidFill>
                  <a:srgbClr val="095C79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Santé des migrants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01262170-A304-4020-A11F-A2C974F5B1BD}"/>
              </a:ext>
            </a:extLst>
          </p:cNvPr>
          <p:cNvSpPr txBox="1"/>
          <p:nvPr/>
        </p:nvSpPr>
        <p:spPr>
          <a:xfrm>
            <a:off x="2062480" y="406400"/>
            <a:ext cx="7945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rgbClr val="095C79"/>
                </a:solidFill>
                <a:latin typeface="+mj-lt"/>
              </a:rPr>
              <a:t>DU Santé des migrants 2024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888674C-7819-456B-95BF-2C1D21FD08D7}"/>
              </a:ext>
            </a:extLst>
          </p:cNvPr>
          <p:cNvSpPr txBox="1"/>
          <p:nvPr/>
        </p:nvSpPr>
        <p:spPr>
          <a:xfrm>
            <a:off x="2334026" y="4503632"/>
            <a:ext cx="74590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95C79"/>
                </a:solidFill>
                <a:latin typeface="+mj-lt"/>
              </a:rPr>
              <a:t>Pr Nicolas VIGNIER</a:t>
            </a:r>
          </a:p>
          <a:p>
            <a:r>
              <a:rPr lang="fr-FR" sz="1200" dirty="0">
                <a:solidFill>
                  <a:srgbClr val="095C79"/>
                </a:solidFill>
                <a:latin typeface="+mj-lt"/>
              </a:rPr>
              <a:t>Groupe Migrants et populations vulnérables de la SPILF et de la SFLS</a:t>
            </a:r>
          </a:p>
          <a:p>
            <a:r>
              <a:rPr lang="fr-FR" sz="1200" dirty="0">
                <a:solidFill>
                  <a:srgbClr val="095C79"/>
                </a:solidFill>
                <a:latin typeface="+mj-lt"/>
              </a:rPr>
              <a:t>Hôpital Avicenne &amp; Université Sorbonne Paris Nord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34BD5578-F3A1-6149-9015-737AC4425C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8300" y="5946781"/>
            <a:ext cx="948151" cy="1031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 10" descr="Capture d’écran 2017-04-05 à 11.47.59.png">
            <a:extLst>
              <a:ext uri="{FF2B5EF4-FFF2-40B4-BE49-F238E27FC236}">
                <a16:creationId xmlns:a16="http://schemas.microsoft.com/office/drawing/2014/main" id="{54C0E524-D0A9-F24B-8FC3-15D6CE5116D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60813" y="5899554"/>
            <a:ext cx="855898" cy="812108"/>
          </a:xfrm>
          <a:prstGeom prst="rect">
            <a:avLst/>
          </a:prstGeom>
        </p:spPr>
      </p:pic>
      <p:pic>
        <p:nvPicPr>
          <p:cNvPr id="14" name="Image 13" descr="%25SMV-fl">
            <a:extLst>
              <a:ext uri="{FF2B5EF4-FFF2-40B4-BE49-F238E27FC236}">
                <a16:creationId xmlns:a16="http://schemas.microsoft.com/office/drawing/2014/main" id="{174860ED-1999-8647-B292-3005C1C6EB05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7600" y="5860738"/>
            <a:ext cx="1138722" cy="1203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42547B1-3D46-B62E-634A-2B57ED492B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8968"/>
            <a:ext cx="2596896" cy="917346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2A875CE2-16A9-9E6B-0F87-4169904B2A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258" y="5977236"/>
            <a:ext cx="2808312" cy="912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LogoUSPN">
            <a:extLst>
              <a:ext uri="{FF2B5EF4-FFF2-40B4-BE49-F238E27FC236}">
                <a16:creationId xmlns:a16="http://schemas.microsoft.com/office/drawing/2014/main" id="{9555660F-6EC6-F531-A623-60DF860F85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255" y="5861408"/>
            <a:ext cx="2186046" cy="1031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2FBE007-EB62-1CEC-7275-9412131C51B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680" y="5977235"/>
            <a:ext cx="2983131" cy="962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5413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A9B657-C98B-205C-E6EB-BEE7DBDF8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05333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AC651FF5-2B13-4FF9-870C-67B9625AA38E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  <p:pic>
        <p:nvPicPr>
          <p:cNvPr id="6" name="Content Placeholder 5" descr="A graph with blue squares&#10;&#10;Description automatically generated">
            <a:extLst>
              <a:ext uri="{FF2B5EF4-FFF2-40B4-BE49-F238E27FC236}">
                <a16:creationId xmlns:a16="http://schemas.microsoft.com/office/drawing/2014/main" id="{EEEA48B5-3D7C-C8B7-C8DE-5BD6456157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761" y="643466"/>
            <a:ext cx="6632220" cy="5571065"/>
          </a:xfrm>
          <a:prstGeom prst="rect">
            <a:avLst/>
          </a:prstGeom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FEA04A1-8E87-C5CA-6804-7281985281F6}"/>
              </a:ext>
            </a:extLst>
          </p:cNvPr>
          <p:cNvSpPr txBox="1"/>
          <p:nvPr/>
        </p:nvSpPr>
        <p:spPr>
          <a:xfrm>
            <a:off x="7556372" y="6516768"/>
            <a:ext cx="46356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Source : </a:t>
            </a:r>
            <a:r>
              <a:rPr lang="en-GB" dirty="0" err="1"/>
              <a:t>Insee</a:t>
            </a:r>
            <a:r>
              <a:rPr lang="en-GB" dirty="0"/>
              <a:t>, </a:t>
            </a:r>
            <a:r>
              <a:rPr lang="en-GB" dirty="0">
                <a:hlinkClick r:id="rId3"/>
              </a:rPr>
              <a:t>estimations de population.</a:t>
            </a:r>
            <a:r>
              <a:rPr lang="en-GB" dirty="0"/>
              <a:t> 2022</a:t>
            </a:r>
            <a:endParaRPr lang="en-FR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39993E2-285F-B4C8-BF39-B69F450F1EE5}"/>
              </a:ext>
            </a:extLst>
          </p:cNvPr>
          <p:cNvSpPr txBox="1"/>
          <p:nvPr/>
        </p:nvSpPr>
        <p:spPr>
          <a:xfrm>
            <a:off x="8367468" y="713593"/>
            <a:ext cx="3530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dirty="0">
                <a:solidFill>
                  <a:srgbClr val="C00000"/>
                </a:solidFill>
              </a:rPr>
              <a:t>51% des immigrés sont des femmes</a:t>
            </a:r>
          </a:p>
        </p:txBody>
      </p:sp>
    </p:spTree>
    <p:extLst>
      <p:ext uri="{BB962C8B-B14F-4D97-AF65-F5344CB8AC3E}">
        <p14:creationId xmlns:p14="http://schemas.microsoft.com/office/powerpoint/2010/main" val="221102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D30D700-F92A-53F1-256E-D09F2C276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51FF5-2B13-4FF9-870C-67B9625AA38E}" type="slidenum">
              <a:rPr lang="fr-FR" smtClean="0"/>
              <a:t>11</a:t>
            </a:fld>
            <a:endParaRPr lang="fr-FR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931163-55A4-E572-9A7A-12DE83AC74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9254" y="478519"/>
            <a:ext cx="10034192" cy="5592497"/>
          </a:xfrm>
          <a:prstGeom prst="rect">
            <a:avLst/>
          </a:prstGeom>
        </p:spPr>
      </p:pic>
      <p:sp>
        <p:nvSpPr>
          <p:cNvPr id="5" name="ZoneTexte 5">
            <a:extLst>
              <a:ext uri="{FF2B5EF4-FFF2-40B4-BE49-F238E27FC236}">
                <a16:creationId xmlns:a16="http://schemas.microsoft.com/office/drawing/2014/main" id="{B84A8AE9-08EF-5820-34E8-1AEE428AF5B8}"/>
              </a:ext>
            </a:extLst>
          </p:cNvPr>
          <p:cNvSpPr txBox="1"/>
          <p:nvPr/>
        </p:nvSpPr>
        <p:spPr>
          <a:xfrm>
            <a:off x="8964938" y="1210061"/>
            <a:ext cx="1549848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2019:</a:t>
            </a:r>
          </a:p>
          <a:p>
            <a:r>
              <a:rPr lang="fr-FR" dirty="0"/>
              <a:t>132 700</a:t>
            </a:r>
          </a:p>
          <a:p>
            <a:endParaRPr lang="fr-FR" dirty="0"/>
          </a:p>
          <a:p>
            <a:r>
              <a:rPr lang="fr-FR" dirty="0"/>
              <a:t>Premiers pays:</a:t>
            </a:r>
          </a:p>
          <a:p>
            <a:r>
              <a:rPr lang="fr-FR" dirty="0"/>
              <a:t>Afghanistan</a:t>
            </a:r>
          </a:p>
          <a:p>
            <a:r>
              <a:rPr lang="fr-FR" dirty="0"/>
              <a:t>Albanie</a:t>
            </a:r>
          </a:p>
          <a:p>
            <a:r>
              <a:rPr lang="fr-FR" dirty="0"/>
              <a:t>Géorgie</a:t>
            </a:r>
          </a:p>
          <a:p>
            <a:r>
              <a:rPr lang="fr-FR" dirty="0"/>
              <a:t>Guinée</a:t>
            </a:r>
          </a:p>
          <a:p>
            <a:r>
              <a:rPr lang="fr-FR" dirty="0"/>
              <a:t>Bangladesh</a:t>
            </a:r>
          </a:p>
          <a:p>
            <a:endParaRPr lang="fr-FR" dirty="0"/>
          </a:p>
          <a:p>
            <a:r>
              <a:rPr lang="fr-FR" dirty="0"/>
              <a:t>Taux d’accord:</a:t>
            </a:r>
          </a:p>
          <a:p>
            <a:r>
              <a:rPr lang="fr-FR" dirty="0"/>
              <a:t>24% soit</a:t>
            </a:r>
          </a:p>
          <a:p>
            <a:r>
              <a:rPr lang="fr-FR" dirty="0"/>
              <a:t>46 200 pers.</a:t>
            </a:r>
          </a:p>
        </p:txBody>
      </p:sp>
      <p:sp>
        <p:nvSpPr>
          <p:cNvPr id="6" name="ZoneTexte 3">
            <a:extLst>
              <a:ext uri="{FF2B5EF4-FFF2-40B4-BE49-F238E27FC236}">
                <a16:creationId xmlns:a16="http://schemas.microsoft.com/office/drawing/2014/main" id="{4A6A22A2-D80A-F522-DD76-DB4461B25A9F}"/>
              </a:ext>
            </a:extLst>
          </p:cNvPr>
          <p:cNvSpPr txBox="1"/>
          <p:nvPr/>
        </p:nvSpPr>
        <p:spPr>
          <a:xfrm>
            <a:off x="10537115" y="1126545"/>
            <a:ext cx="1549848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2020:</a:t>
            </a:r>
          </a:p>
          <a:p>
            <a:r>
              <a:rPr lang="fr-FR" dirty="0"/>
              <a:t>96 424</a:t>
            </a:r>
          </a:p>
          <a:p>
            <a:endParaRPr lang="fr-FR" dirty="0"/>
          </a:p>
          <a:p>
            <a:r>
              <a:rPr lang="fr-FR" dirty="0"/>
              <a:t>Premiers pays:</a:t>
            </a:r>
          </a:p>
          <a:p>
            <a:r>
              <a:rPr lang="fr-FR" dirty="0"/>
              <a:t>Afghanistan</a:t>
            </a:r>
          </a:p>
          <a:p>
            <a:r>
              <a:rPr lang="fr-FR" dirty="0"/>
              <a:t>Guinée</a:t>
            </a:r>
          </a:p>
          <a:p>
            <a:r>
              <a:rPr lang="fr-FR" dirty="0"/>
              <a:t>Bangladesh</a:t>
            </a:r>
          </a:p>
          <a:p>
            <a:r>
              <a:rPr lang="fr-FR" dirty="0"/>
              <a:t>Côte d’Ivoire</a:t>
            </a:r>
          </a:p>
          <a:p>
            <a:r>
              <a:rPr lang="fr-FR" dirty="0"/>
              <a:t>Nigéria</a:t>
            </a:r>
          </a:p>
          <a:p>
            <a:r>
              <a:rPr lang="fr-FR" dirty="0"/>
              <a:t>RDC</a:t>
            </a:r>
          </a:p>
          <a:p>
            <a:r>
              <a:rPr lang="fr-FR" dirty="0"/>
              <a:t>Turquie</a:t>
            </a:r>
          </a:p>
          <a:p>
            <a:r>
              <a:rPr lang="fr-FR" dirty="0"/>
              <a:t>Pakistan</a:t>
            </a:r>
          </a:p>
          <a:p>
            <a:r>
              <a:rPr lang="fr-FR" dirty="0"/>
              <a:t>Haïti</a:t>
            </a:r>
          </a:p>
          <a:p>
            <a:r>
              <a:rPr lang="fr-FR" dirty="0"/>
              <a:t>Somalie</a:t>
            </a:r>
          </a:p>
          <a:p>
            <a:endParaRPr lang="fr-FR" dirty="0"/>
          </a:p>
          <a:p>
            <a:r>
              <a:rPr lang="fr-FR" dirty="0"/>
              <a:t>Taux d’accord:</a:t>
            </a:r>
          </a:p>
          <a:p>
            <a:r>
              <a:rPr lang="fr-FR" dirty="0"/>
              <a:t>24% soit</a:t>
            </a:r>
          </a:p>
          <a:p>
            <a:r>
              <a:rPr lang="fr-FR" dirty="0"/>
              <a:t>33 204 pers.</a:t>
            </a:r>
          </a:p>
        </p:txBody>
      </p:sp>
    </p:spTree>
    <p:extLst>
      <p:ext uri="{BB962C8B-B14F-4D97-AF65-F5344CB8AC3E}">
        <p14:creationId xmlns:p14="http://schemas.microsoft.com/office/powerpoint/2010/main" val="7082661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1868C30B-F146-42F4-ACBB-6FF50D76D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BCCE902-54B2-4B3F-A7F8-3B91E70AB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01276" y="5845176"/>
            <a:ext cx="1781174" cy="8762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1400" dirty="0"/>
              <a:t>https://www.ofpra.gouv.fr/publications/les-rapports-dactivite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FB85C395-ACF0-475D-AD10-4AE4F5BD4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51FF5-2B13-4FF9-870C-67B9625AA38E}" type="slidenum">
              <a:rPr lang="fr-FR" smtClean="0"/>
              <a:t>12</a:t>
            </a:fld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3D7F3AD-BFA9-4551-803C-4879E36DE7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672" y="0"/>
            <a:ext cx="100276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7273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1AAA6AB-115C-4CC0-BEC7-2B4DA2335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51FF5-2B13-4FF9-870C-67B9625AA38E}" type="slidenum">
              <a:rPr lang="fr-FR" smtClean="0"/>
              <a:t>13</a:t>
            </a:fld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3F35B28-2000-4FB0-B6DA-F848AAB820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1875" y="0"/>
            <a:ext cx="50682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3572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251E71D-C7E2-46BF-887A-284D4FF47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51FF5-2B13-4FF9-870C-67B9625AA38E}" type="slidenum">
              <a:rPr lang="fr-FR" smtClean="0"/>
              <a:t>14</a:t>
            </a:fld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67BC7E5-9569-45BF-BBD7-D5396EA7C8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8285" y="0"/>
            <a:ext cx="50954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8059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2C5FC880-E4D5-9847-9051-B7829BF7C02C}"/>
              </a:ext>
            </a:extLst>
          </p:cNvPr>
          <p:cNvSpPr txBox="1"/>
          <p:nvPr/>
        </p:nvSpPr>
        <p:spPr>
          <a:xfrm>
            <a:off x="9755360" y="6488668"/>
            <a:ext cx="2544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Rapport de l’OFPRA 2021</a:t>
            </a:r>
          </a:p>
        </p:txBody>
      </p:sp>
      <p:pic>
        <p:nvPicPr>
          <p:cNvPr id="7" name="Picture 6" descr="Chart, line chart&#10;&#10;Description automatically generated">
            <a:extLst>
              <a:ext uri="{FF2B5EF4-FFF2-40B4-BE49-F238E27FC236}">
                <a16:creationId xmlns:a16="http://schemas.microsoft.com/office/drawing/2014/main" id="{4DB5FE9D-AD36-F969-75B9-06048D133C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99" y="76200"/>
            <a:ext cx="9775877" cy="6341108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343E6221-74AF-444F-B345-95E9A8D4171F}"/>
              </a:ext>
            </a:extLst>
          </p:cNvPr>
          <p:cNvSpPr txBox="1"/>
          <p:nvPr/>
        </p:nvSpPr>
        <p:spPr>
          <a:xfrm>
            <a:off x="10417226" y="279252"/>
            <a:ext cx="19207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2022</a:t>
            </a:r>
          </a:p>
          <a:p>
            <a:pPr algn="ctr"/>
            <a:r>
              <a:rPr lang="fr-FR" dirty="0"/>
              <a:t>131254 demandes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8DDE5D9C-5A61-4404-8B3B-4415E16A3B3A}"/>
              </a:ext>
            </a:extLst>
          </p:cNvPr>
          <p:cNvCxnSpPr>
            <a:cxnSpLocks/>
          </p:cNvCxnSpPr>
          <p:nvPr/>
        </p:nvCxnSpPr>
        <p:spPr>
          <a:xfrm flipV="1">
            <a:off x="10215563" y="1128635"/>
            <a:ext cx="487413" cy="10287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llipse 10">
            <a:extLst>
              <a:ext uri="{FF2B5EF4-FFF2-40B4-BE49-F238E27FC236}">
                <a16:creationId xmlns:a16="http://schemas.microsoft.com/office/drawing/2014/main" id="{C0902853-1E22-4F21-AD76-819DADA77D6B}"/>
              </a:ext>
            </a:extLst>
          </p:cNvPr>
          <p:cNvSpPr/>
          <p:nvPr/>
        </p:nvSpPr>
        <p:spPr>
          <a:xfrm>
            <a:off x="10652970" y="1074878"/>
            <a:ext cx="100012" cy="857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E3783B27-4E67-4450-93CE-12590F8CB81B}"/>
              </a:ext>
            </a:extLst>
          </p:cNvPr>
          <p:cNvSpPr txBox="1"/>
          <p:nvPr/>
        </p:nvSpPr>
        <p:spPr>
          <a:xfrm>
            <a:off x="10426610" y="5783122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42753559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58D9992A-EDF9-4EF7-99AA-8059C247FC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203" y="1000664"/>
            <a:ext cx="4991797" cy="4429743"/>
          </a:xfrm>
          <a:prstGeom prst="rect">
            <a:avLst/>
          </a:prstGeom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E42593AA-B2AC-4B42-AA85-44390ADFC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51FF5-2B13-4FF9-870C-67B9625AA38E}" type="slidenum">
              <a:rPr lang="fr-FR" smtClean="0"/>
              <a:t>16</a:t>
            </a:fld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8244F1E-1ADA-463C-832B-663791882C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59034"/>
            <a:ext cx="7681884" cy="3313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814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27147F3-7684-4605-BF93-873646313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51FF5-2B13-4FF9-870C-67B9625AA38E}" type="slidenum">
              <a:rPr lang="fr-FR" smtClean="0"/>
              <a:t>17</a:t>
            </a:fld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DA974DB-5A43-444A-8F59-21036BBA4E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1074" y="0"/>
            <a:ext cx="6123878" cy="68580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00E59D9E-70FD-48B4-90D8-BBA2295BCA80}"/>
              </a:ext>
            </a:extLst>
          </p:cNvPr>
          <p:cNvSpPr txBox="1"/>
          <p:nvPr/>
        </p:nvSpPr>
        <p:spPr>
          <a:xfrm>
            <a:off x="9043988" y="2357438"/>
            <a:ext cx="336893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64% hommes</a:t>
            </a:r>
          </a:p>
          <a:p>
            <a:r>
              <a:rPr lang="fr-FR" dirty="0"/>
              <a:t>74% majeurs</a:t>
            </a:r>
          </a:p>
          <a:p>
            <a:r>
              <a:rPr lang="fr-FR" dirty="0"/>
              <a:t>½ célibataires</a:t>
            </a:r>
          </a:p>
          <a:p>
            <a:r>
              <a:rPr lang="fr-FR" dirty="0"/>
              <a:t>Age moyen 33 ans</a:t>
            </a:r>
          </a:p>
          <a:p>
            <a:r>
              <a:rPr lang="fr-FR" dirty="0"/>
              <a:t>	32 Hom</a:t>
            </a:r>
          </a:p>
          <a:p>
            <a:r>
              <a:rPr lang="fr-FR" dirty="0"/>
              <a:t>	35 Fem</a:t>
            </a:r>
          </a:p>
          <a:p>
            <a:r>
              <a:rPr lang="fr-FR" dirty="0"/>
              <a:t>Jeunes: Afghans, bangladais, </a:t>
            </a:r>
          </a:p>
          <a:p>
            <a:r>
              <a:rPr lang="fr-FR" dirty="0"/>
              <a:t>Turcs et guinéens (28 ans en </a:t>
            </a:r>
            <a:r>
              <a:rPr lang="fr-FR" dirty="0" err="1"/>
              <a:t>moy</a:t>
            </a:r>
            <a:r>
              <a:rPr lang="fr-FR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231338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3BFF58A8-C9BB-441D-B022-B07A32B1D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51FF5-2B13-4FF9-870C-67B9625AA38E}" type="slidenum">
              <a:rPr lang="fr-FR" smtClean="0"/>
              <a:t>18</a:t>
            </a:fld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487ED76-05C5-4E43-B169-60491CF7F2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465" y="1185549"/>
            <a:ext cx="11603069" cy="448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3363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24DC983C-819B-4EE1-8771-62659775C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51FF5-2B13-4FF9-870C-67B9625AA38E}" type="slidenum">
              <a:rPr lang="fr-FR" smtClean="0"/>
              <a:t>19</a:t>
            </a:fld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D89A5DF-8322-4911-B736-FB8B36B5E4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123" y="871180"/>
            <a:ext cx="11307753" cy="5115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938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C842B19-4A4C-FFD2-C90A-36A96E7DF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R" dirty="0"/>
              <a:t>Comment définiriez vous un “migrant”?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E297FA4-D914-6826-1D33-9D5AF1DD36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A78A6A-1981-BBEB-3400-A57E1E6D7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51FF5-2B13-4FF9-870C-67B9625AA38E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47042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157A983C-AC0D-407D-96BD-7984C251E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51FF5-2B13-4FF9-870C-67B9625AA38E}" type="slidenum">
              <a:rPr lang="fr-FR" smtClean="0"/>
              <a:t>20</a:t>
            </a:fld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15922A6-F208-40F5-A824-B34CAD86C8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599" y="307131"/>
            <a:ext cx="5744377" cy="604921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D857E471-15A1-4F06-85D5-B5F2FAC733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8976" y="2028602"/>
            <a:ext cx="5534797" cy="320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9524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2F5F887A-1AF4-4879-892A-4EF5E883E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51FF5-2B13-4FF9-870C-67B9625AA38E}" type="slidenum">
              <a:rPr lang="fr-FR" smtClean="0"/>
              <a:t>21</a:t>
            </a:fld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3A5889F-0EB6-4FB6-AC81-73C2B3F21F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9661" y="1923709"/>
            <a:ext cx="5806123" cy="3010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5046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Décisions OFPRA / CNDA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CCA40-AC37-6845-875B-D4F7B61BE9C2}" type="slidenum">
              <a:rPr lang="fr-FR" smtClean="0"/>
              <a:t>22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1820231" y="6211670"/>
            <a:ext cx="8467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https</a:t>
            </a:r>
            <a:r>
              <a:rPr lang="fr-FR" dirty="0"/>
              <a:t>://</a:t>
            </a:r>
            <a:r>
              <a:rPr lang="fr-FR" dirty="0" err="1"/>
              <a:t>www.lacimade.org</a:t>
            </a:r>
            <a:r>
              <a:rPr lang="fr-FR" dirty="0"/>
              <a:t>/demandes-dasile-france-2017-expliquer-limportant-hiatus-entre-chiffres-de-lofpra-ministere-de-linterieur/</a:t>
            </a:r>
          </a:p>
        </p:txBody>
      </p:sp>
      <p:pic>
        <p:nvPicPr>
          <p:cNvPr id="6" name="Image 5" descr="decisions-OFPRA-CNDA-2010-2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326212"/>
            <a:ext cx="7788050" cy="4436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7298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4C179D-B2B2-4216-A6E4-7ACC13FE1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Taux de protection de l’</a:t>
            </a:r>
            <a:r>
              <a:rPr lang="fr-FR" dirty="0" err="1"/>
              <a:t>Ofpra</a:t>
            </a:r>
            <a:r>
              <a:rPr lang="fr-FR" dirty="0"/>
              <a:t> 2022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6BC2B46-9777-48E1-AFD1-19FA4740A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51FF5-2B13-4FF9-870C-67B9625AA38E}" type="slidenum">
              <a:rPr lang="fr-FR" smtClean="0"/>
              <a:t>23</a:t>
            </a:fld>
            <a:endParaRPr lang="fr-FR"/>
          </a:p>
        </p:txBody>
      </p:sp>
      <p:graphicFrame>
        <p:nvGraphicFramePr>
          <p:cNvPr id="6" name="Graphique 5">
            <a:extLst>
              <a:ext uri="{FF2B5EF4-FFF2-40B4-BE49-F238E27FC236}">
                <a16:creationId xmlns:a16="http://schemas.microsoft.com/office/drawing/2014/main" id="{2FCDF200-80C9-49D5-B2D0-02696CC61B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79658450"/>
              </p:ext>
            </p:extLst>
          </p:nvPr>
        </p:nvGraphicFramePr>
        <p:xfrm>
          <a:off x="2032000" y="1985963"/>
          <a:ext cx="7083425" cy="41523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37601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0E3073-BA64-41B7-9137-329408211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52F630D-38E5-44C3-9236-D3F4F4250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51FF5-2B13-4FF9-870C-67B9625AA38E}" type="slidenum">
              <a:rPr lang="fr-FR" smtClean="0"/>
              <a:t>24</a:t>
            </a:fld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1670F3B-1CFD-439F-88B5-67E450BF92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281" y="2432622"/>
            <a:ext cx="5468113" cy="318179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DBE0AE4E-82C4-4FED-9D43-018B4150F3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4384" y="0"/>
            <a:ext cx="53903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4763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building with blue and white tiles&#10;&#10;Description automatically generated">
            <a:extLst>
              <a:ext uri="{FF2B5EF4-FFF2-40B4-BE49-F238E27FC236}">
                <a16:creationId xmlns:a16="http://schemas.microsoft.com/office/drawing/2014/main" id="{3B2A97C4-F702-7BD2-D0B7-77769DC1B2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373" y="0"/>
            <a:ext cx="9144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D2CABE74-E301-88F6-9888-F029C297F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9760" y="141112"/>
            <a:ext cx="7770284" cy="166511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solidFill>
                  <a:srgbClr val="00B050"/>
                </a:solidFill>
              </a:rPr>
              <a:t>Merci</a:t>
            </a:r>
            <a:endParaRPr lang="en-FR" dirty="0">
              <a:solidFill>
                <a:srgbClr val="00B050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106DD4-E09B-2C8B-9BA7-6F6584296E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98458" y="1947334"/>
            <a:ext cx="2995083" cy="546981"/>
          </a:xfrm>
        </p:spPr>
        <p:txBody>
          <a:bodyPr/>
          <a:lstStyle/>
          <a:p>
            <a:r>
              <a:rPr lang="en-GB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dr.vignier@gmail.com</a:t>
            </a:r>
            <a:endParaRPr lang="en-FR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D5E2FF9-23E0-C439-C4A4-90A9A51001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88434" cy="879032"/>
          </a:xfrm>
          <a:prstGeom prst="rect">
            <a:avLst/>
          </a:prstGeom>
        </p:spPr>
      </p:pic>
      <p:pic>
        <p:nvPicPr>
          <p:cNvPr id="3" name="Picture 4" descr="LogoUSPN">
            <a:extLst>
              <a:ext uri="{FF2B5EF4-FFF2-40B4-BE49-F238E27FC236}">
                <a16:creationId xmlns:a16="http://schemas.microsoft.com/office/drawing/2014/main" id="{B2FC954E-EF2A-713E-AC60-25E0001210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4911" y="-149773"/>
            <a:ext cx="1863547" cy="879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19085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3" name="Rectangle 2062">
            <a:extLst>
              <a:ext uri="{FF2B5EF4-FFF2-40B4-BE49-F238E27FC236}">
                <a16:creationId xmlns:a16="http://schemas.microsoft.com/office/drawing/2014/main" id="{891401DC-7AF6-42FA-BE31-CF773B6C8B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680"/>
            <a:ext cx="12188952" cy="685800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0" name="Picture 2" descr="LogoUSPN">
            <a:extLst>
              <a:ext uri="{FF2B5EF4-FFF2-40B4-BE49-F238E27FC236}">
                <a16:creationId xmlns:a16="http://schemas.microsoft.com/office/drawing/2014/main" id="{3475241C-B927-8A39-1416-5570A08097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8010" y="380539"/>
            <a:ext cx="3228294" cy="152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ed-galilee">
            <a:extLst>
              <a:ext uri="{FF2B5EF4-FFF2-40B4-BE49-F238E27FC236}">
                <a16:creationId xmlns:a16="http://schemas.microsoft.com/office/drawing/2014/main" id="{71A57E9D-4908-5710-6EED-B22C8D5940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84208" y="441486"/>
            <a:ext cx="3251032" cy="1357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UFRSMBH">
            <a:extLst>
              <a:ext uri="{FF2B5EF4-FFF2-40B4-BE49-F238E27FC236}">
                <a16:creationId xmlns:a16="http://schemas.microsoft.com/office/drawing/2014/main" id="{ACBA9BBB-4976-39F4-D065-46AFB323D9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40636" y="697688"/>
            <a:ext cx="3520438" cy="844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embre de l'ASPC Campus Condorcet">
            <a:extLst>
              <a:ext uri="{FF2B5EF4-FFF2-40B4-BE49-F238E27FC236}">
                <a16:creationId xmlns:a16="http://schemas.microsoft.com/office/drawing/2014/main" id="{C0794C80-6C88-09FF-3BD2-2CC30F6DD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8011" y="2686970"/>
            <a:ext cx="3228290" cy="1493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logo-erasme">
            <a:extLst>
              <a:ext uri="{FF2B5EF4-FFF2-40B4-BE49-F238E27FC236}">
                <a16:creationId xmlns:a16="http://schemas.microsoft.com/office/drawing/2014/main" id="{949D4A11-7712-07C0-E80E-10BBD0360E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7689" y="5044456"/>
            <a:ext cx="3225770" cy="1354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5" name="Rectangle 2064">
            <a:extLst>
              <a:ext uri="{FF2B5EF4-FFF2-40B4-BE49-F238E27FC236}">
                <a16:creationId xmlns:a16="http://schemas.microsoft.com/office/drawing/2014/main" id="{2B7203F0-D9CB-4774-B9D4-B3AB625DFB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7495" y="2300641"/>
            <a:ext cx="8124506" cy="455736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FD4796-1221-7F20-655B-80E94A65B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1973" y="2892583"/>
            <a:ext cx="6868620" cy="101689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Merci</a:t>
            </a:r>
          </a:p>
        </p:txBody>
      </p:sp>
      <p:cxnSp>
        <p:nvCxnSpPr>
          <p:cNvPr id="2067" name="Straight Connector 2066">
            <a:extLst>
              <a:ext uri="{FF2B5EF4-FFF2-40B4-BE49-F238E27FC236}">
                <a16:creationId xmlns:a16="http://schemas.microsoft.com/office/drawing/2014/main" id="{A88CB8AF-5631-45C6-BFEC-971C4D6E58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2285774"/>
            <a:ext cx="12188952" cy="0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9" name="Straight Connector 2068">
            <a:extLst>
              <a:ext uri="{FF2B5EF4-FFF2-40B4-BE49-F238E27FC236}">
                <a16:creationId xmlns:a16="http://schemas.microsoft.com/office/drawing/2014/main" id="{9F2EA1AF-73AB-4FCB-B4EE-0E42E725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4571548"/>
            <a:ext cx="4064320" cy="0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1" name="Straight Connector 2070">
            <a:extLst>
              <a:ext uri="{FF2B5EF4-FFF2-40B4-BE49-F238E27FC236}">
                <a16:creationId xmlns:a16="http://schemas.microsoft.com/office/drawing/2014/main" id="{65A18FBF-6157-4210-BEF2-9A6C31FA89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4319" y="-680"/>
            <a:ext cx="0" cy="6858003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3" name="Straight Connector 2072">
            <a:extLst>
              <a:ext uri="{FF2B5EF4-FFF2-40B4-BE49-F238E27FC236}">
                <a16:creationId xmlns:a16="http://schemas.microsoft.com/office/drawing/2014/main" id="{43C9CCA8-3CEC-4CD0-A624-A701C61251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20742" y="-680"/>
            <a:ext cx="0" cy="2240280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A708FE-E05B-2355-07E0-F79E7A9F9C2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485180" y="4101152"/>
            <a:ext cx="6868620" cy="207581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>
                <a:solidFill>
                  <a:srgbClr val="FFFFFF"/>
                </a:solidFill>
              </a:rPr>
              <a:t>nicolas.vignier@aphp.fr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8AEB06-6709-3F02-66F6-A2DCD4D63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47110" y="6356350"/>
            <a:ext cx="120669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26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2286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à coins arrondis 6"/>
          <p:cNvSpPr/>
          <p:nvPr/>
        </p:nvSpPr>
        <p:spPr>
          <a:xfrm>
            <a:off x="1981200" y="1671053"/>
            <a:ext cx="7269746" cy="4619591"/>
          </a:xfrm>
          <a:prstGeom prst="round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à coins arrondis 4"/>
          <p:cNvSpPr/>
          <p:nvPr/>
        </p:nvSpPr>
        <p:spPr>
          <a:xfrm>
            <a:off x="5908841" y="4857750"/>
            <a:ext cx="3342105" cy="143289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3985933" y="4978097"/>
            <a:ext cx="22004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Immigrés </a:t>
            </a:r>
          </a:p>
          <a:p>
            <a:pPr algn="ctr"/>
            <a:r>
              <a:rPr lang="fr-FR" sz="2000" dirty="0"/>
              <a:t>(7M = 10,3%)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3708399" y="1671052"/>
            <a:ext cx="41248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/>
              <a:t>Population française (68M)</a:t>
            </a:r>
          </a:p>
        </p:txBody>
      </p:sp>
      <p:sp>
        <p:nvSpPr>
          <p:cNvPr id="10" name="Rectangle à coins arrondis 9"/>
          <p:cNvSpPr/>
          <p:nvPr/>
        </p:nvSpPr>
        <p:spPr>
          <a:xfrm>
            <a:off x="5908840" y="5360943"/>
            <a:ext cx="3342107" cy="9297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6088787" y="5332040"/>
            <a:ext cx="2834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Etrangers (5,3M = 7,8%)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6088787" y="4828456"/>
            <a:ext cx="2588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Naturalisés (2,5M = 3,7%)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8206229" y="6504854"/>
            <a:ext cx="3985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Insee 2022; Insee première 2023;n°1935</a:t>
            </a:r>
          </a:p>
        </p:txBody>
      </p:sp>
      <p:sp>
        <p:nvSpPr>
          <p:cNvPr id="17" name="Accolade ouvrante 16"/>
          <p:cNvSpPr/>
          <p:nvPr/>
        </p:nvSpPr>
        <p:spPr>
          <a:xfrm>
            <a:off x="5722023" y="4873323"/>
            <a:ext cx="396296" cy="1286766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à coins arrondis 19"/>
          <p:cNvSpPr/>
          <p:nvPr/>
        </p:nvSpPr>
        <p:spPr>
          <a:xfrm>
            <a:off x="9255785" y="5716555"/>
            <a:ext cx="1257973" cy="558198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Sans papiers</a:t>
            </a:r>
          </a:p>
          <a:p>
            <a:pPr algn="ctr"/>
            <a:r>
              <a:rPr lang="fr-FR" sz="1400" dirty="0"/>
              <a:t>0,8 M ?</a:t>
            </a:r>
          </a:p>
        </p:txBody>
      </p:sp>
      <p:sp>
        <p:nvSpPr>
          <p:cNvPr id="14" name="Rectangle à coins arrondis 13">
            <a:extLst>
              <a:ext uri="{FF2B5EF4-FFF2-40B4-BE49-F238E27FC236}">
                <a16:creationId xmlns:a16="http://schemas.microsoft.com/office/drawing/2014/main" id="{45EDAF48-17BB-0149-9CAE-3BFEEEDA7F2A}"/>
              </a:ext>
            </a:extLst>
          </p:cNvPr>
          <p:cNvSpPr/>
          <p:nvPr/>
        </p:nvSpPr>
        <p:spPr>
          <a:xfrm>
            <a:off x="8458200" y="5864527"/>
            <a:ext cx="760202" cy="297413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/>
              <a:t>DA (0,1M)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27FB96D9-6075-0240-ABB6-E6DCA3161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Population immigrée en France</a:t>
            </a:r>
          </a:p>
        </p:txBody>
      </p:sp>
      <p:sp>
        <p:nvSpPr>
          <p:cNvPr id="8" name="Rectangle à coins arrondis 7">
            <a:extLst>
              <a:ext uri="{FF2B5EF4-FFF2-40B4-BE49-F238E27FC236}">
                <a16:creationId xmlns:a16="http://schemas.microsoft.com/office/drawing/2014/main" id="{745BE678-C01B-B84C-9E86-2D53D6E830E8}"/>
              </a:ext>
            </a:extLst>
          </p:cNvPr>
          <p:cNvSpPr/>
          <p:nvPr/>
        </p:nvSpPr>
        <p:spPr>
          <a:xfrm>
            <a:off x="5897162" y="4844528"/>
            <a:ext cx="3321240" cy="1299598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E3B09B0-E2E7-CD07-6691-0303766CF79D}"/>
              </a:ext>
            </a:extLst>
          </p:cNvPr>
          <p:cNvSpPr txBox="1"/>
          <p:nvPr/>
        </p:nvSpPr>
        <p:spPr>
          <a:xfrm>
            <a:off x="10314281" y="5171161"/>
            <a:ext cx="18069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dirty="0"/>
              <a:t>Solde migratoire:</a:t>
            </a:r>
          </a:p>
          <a:p>
            <a:r>
              <a:rPr lang="en-FR" dirty="0"/>
              <a:t>+ 0,16 M en 2022</a:t>
            </a:r>
          </a:p>
        </p:txBody>
      </p:sp>
      <p:sp>
        <p:nvSpPr>
          <p:cNvPr id="3" name="Left Arrow 2" descr="Solde migratoire:&#10;+ 161 000 en 2022">
            <a:extLst>
              <a:ext uri="{FF2B5EF4-FFF2-40B4-BE49-F238E27FC236}">
                <a16:creationId xmlns:a16="http://schemas.microsoft.com/office/drawing/2014/main" id="{31491B83-EA5A-6A3D-7F6B-34F56B026A75}"/>
              </a:ext>
            </a:extLst>
          </p:cNvPr>
          <p:cNvSpPr/>
          <p:nvPr/>
        </p:nvSpPr>
        <p:spPr>
          <a:xfrm>
            <a:off x="9236342" y="5293843"/>
            <a:ext cx="1059999" cy="369332"/>
          </a:xfrm>
          <a:prstGeom prst="lef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13" name="Rectangle à coins arrondis 4">
            <a:extLst>
              <a:ext uri="{FF2B5EF4-FFF2-40B4-BE49-F238E27FC236}">
                <a16:creationId xmlns:a16="http://schemas.microsoft.com/office/drawing/2014/main" id="{36B51B8F-3644-4768-D3F1-D0DF28857526}"/>
              </a:ext>
            </a:extLst>
          </p:cNvPr>
          <p:cNvSpPr/>
          <p:nvPr/>
        </p:nvSpPr>
        <p:spPr>
          <a:xfrm>
            <a:off x="1976362" y="5763171"/>
            <a:ext cx="2887083" cy="52322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Français d’Outre-mer (2,2M)</a:t>
            </a:r>
          </a:p>
        </p:txBody>
      </p:sp>
    </p:spTree>
    <p:extLst>
      <p:ext uri="{BB962C8B-B14F-4D97-AF65-F5344CB8AC3E}">
        <p14:creationId xmlns:p14="http://schemas.microsoft.com/office/powerpoint/2010/main" val="1901757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4" grpId="0" animBg="1"/>
      <p:bldP spid="2" grpId="0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C5F15-007B-6D2E-D281-1CC3AB62B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R" dirty="0"/>
              <a:t>Flux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41A04-19DA-F430-CD4F-B5F87FD35D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effectLst/>
                <a:latin typeface="Tahoma" panose="020B0604030504040204" pitchFamily="34" charset="0"/>
              </a:rPr>
              <a:t>Environ 350 000 entrées de migrants </a:t>
            </a:r>
            <a:r>
              <a:rPr lang="en-GB" dirty="0" err="1">
                <a:effectLst/>
                <a:latin typeface="Tahoma" panose="020B0604030504040204" pitchFamily="34" charset="0"/>
              </a:rPr>
              <a:t>chaque</a:t>
            </a:r>
            <a:r>
              <a:rPr lang="en-GB" dirty="0">
                <a:effectLst/>
                <a:latin typeface="Tahoma" panose="020B0604030504040204" pitchFamily="34" charset="0"/>
              </a:rPr>
              <a:t> </a:t>
            </a:r>
            <a:r>
              <a:rPr lang="en-GB" dirty="0" err="1">
                <a:effectLst/>
                <a:latin typeface="Tahoma" panose="020B0604030504040204" pitchFamily="34" charset="0"/>
              </a:rPr>
              <a:t>année</a:t>
            </a:r>
            <a:endParaRPr lang="en-GB" dirty="0">
              <a:effectLst/>
              <a:latin typeface="Tahoma" panose="020B0604030504040204" pitchFamily="34" charset="0"/>
            </a:endParaRPr>
          </a:p>
          <a:p>
            <a:pPr lvl="1"/>
            <a:r>
              <a:rPr lang="en-GB" dirty="0">
                <a:effectLst/>
                <a:latin typeface="Tahoma" panose="020B0604030504040204" pitchFamily="34" charset="0"/>
              </a:rPr>
              <a:t>pour 90 millions de voyages </a:t>
            </a:r>
            <a:r>
              <a:rPr lang="en-GB" dirty="0" err="1">
                <a:effectLst/>
                <a:latin typeface="Tahoma" panose="020B0604030504040204" pitchFamily="34" charset="0"/>
              </a:rPr>
              <a:t>d’étrangers</a:t>
            </a:r>
            <a:r>
              <a:rPr lang="en-GB" dirty="0">
                <a:effectLst/>
                <a:latin typeface="Tahoma" panose="020B0604030504040204" pitchFamily="34" charset="0"/>
              </a:rPr>
              <a:t> (source : OMT)</a:t>
            </a:r>
          </a:p>
          <a:p>
            <a:pPr lvl="2"/>
            <a:r>
              <a:rPr lang="en-GB" dirty="0" err="1">
                <a:effectLst/>
                <a:latin typeface="Tahoma" panose="020B0604030504040204" pitchFamily="34" charset="0"/>
              </a:rPr>
              <a:t>Soit</a:t>
            </a:r>
            <a:r>
              <a:rPr lang="en-GB" dirty="0">
                <a:effectLst/>
                <a:latin typeface="Tahoma" panose="020B0604030504040204" pitchFamily="34" charset="0"/>
              </a:rPr>
              <a:t> 0,4%   (1/250)</a:t>
            </a:r>
          </a:p>
          <a:p>
            <a:endParaRPr lang="en-F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FD69C-9F0D-8C22-053C-2BFE86A1B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51FF5-2B13-4FF9-870C-67B9625AA38E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2761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E6B73B2-E085-091D-188A-27C3DF455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51FF5-2B13-4FF9-870C-67B9625AA38E}" type="slidenum">
              <a:rPr lang="fr-FR" smtClean="0"/>
              <a:t>5</a:t>
            </a:fld>
            <a:endParaRPr lang="fr-FR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231B26-D61B-BCD6-095B-88F0AE28CB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9" y="136525"/>
            <a:ext cx="117549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874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92D007-B74C-8C4E-2215-3C8FA5E51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51FF5-2B13-4FF9-870C-67B9625AA38E}" type="slidenum">
              <a:rPr lang="fr-FR" smtClean="0"/>
              <a:t>6</a:t>
            </a:fld>
            <a:endParaRPr lang="fr-FR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89C5529-091B-AEB0-4AE9-F40AD08B095D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407" y="1297569"/>
            <a:ext cx="9834720" cy="5560431"/>
          </a:xfrm>
        </p:spPr>
      </p:pic>
      <p:sp>
        <p:nvSpPr>
          <p:cNvPr id="7" name="Titre 3">
            <a:extLst>
              <a:ext uri="{FF2B5EF4-FFF2-40B4-BE49-F238E27FC236}">
                <a16:creationId xmlns:a16="http://schemas.microsoft.com/office/drawing/2014/main" id="{6A08452B-9A2B-2C2E-63B0-73BC92921F71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« En stock »: vision historique</a:t>
            </a:r>
          </a:p>
        </p:txBody>
      </p:sp>
    </p:spTree>
    <p:extLst>
      <p:ext uri="{BB962C8B-B14F-4D97-AF65-F5344CB8AC3E}">
        <p14:creationId xmlns:p14="http://schemas.microsoft.com/office/powerpoint/2010/main" val="2087131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4DDC79E-314C-8B4E-4EB3-0F170F607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51FF5-2B13-4FF9-870C-67B9625AA38E}" type="slidenum">
              <a:rPr lang="fr-FR" smtClean="0"/>
              <a:t>7</a:t>
            </a:fld>
            <a:endParaRPr lang="fr-FR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C9759F-4C29-6254-39E7-C9A530A134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44" y="368388"/>
            <a:ext cx="11092721" cy="6121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4082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996" y="91370"/>
            <a:ext cx="10421804" cy="5611008"/>
          </a:xfrm>
          <a:prstGeom prst="rect">
            <a:avLst/>
          </a:prstGeo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51FF5-2B13-4FF9-870C-67B9625AA38E}" type="slidenum">
              <a:rPr lang="fr-FR" smtClean="0"/>
              <a:t>8</a:t>
            </a:fld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7054308" y="3428067"/>
            <a:ext cx="289249" cy="117565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586834" y="5667751"/>
            <a:ext cx="114703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2.4 million immigrants </a:t>
            </a:r>
            <a:r>
              <a:rPr lang="fr-FR" dirty="0" err="1"/>
              <a:t>entered</a:t>
            </a:r>
            <a:r>
              <a:rPr lang="fr-FR" dirty="0"/>
              <a:t> the EU-27 </a:t>
            </a:r>
            <a:r>
              <a:rPr lang="fr-FR" dirty="0" err="1"/>
              <a:t>from</a:t>
            </a:r>
            <a:r>
              <a:rPr lang="fr-FR" dirty="0"/>
              <a:t> non-EU-27 countries in 2018.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21.8 million people (4.9 %) of the 446.8 million people living in the EU-27 on 1 January 2019 were non-EU-27 citizens.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EU-27 Member States granted citizenship to 672 thousand persons in 2018.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26059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5F2F642-09B0-6A93-541D-C57B9E6CF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51FF5-2B13-4FF9-870C-67B9625AA38E}" type="slidenum">
              <a:rPr lang="fr-FR" smtClean="0"/>
              <a:t>9</a:t>
            </a:fld>
            <a:endParaRPr lang="fr-FR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2C8148-BBE7-AD6A-FF43-965A9B21C7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08" y="-1"/>
            <a:ext cx="11563704" cy="672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9048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9744</TotalTime>
  <Words>427</Words>
  <Application>Microsoft Office PowerPoint</Application>
  <PresentationFormat>Grand écran</PresentationFormat>
  <Paragraphs>112</Paragraphs>
  <Slides>26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Tahoma</vt:lpstr>
      <vt:lpstr>Office Theme</vt:lpstr>
      <vt:lpstr>Présentation PowerPoint</vt:lpstr>
      <vt:lpstr>Comment définiriez vous un “migrant”?</vt:lpstr>
      <vt:lpstr>Population immigrée en France</vt:lpstr>
      <vt:lpstr>Flux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Décisions OFPRA / CNDA</vt:lpstr>
      <vt:lpstr>Taux de protection de l’Ofpra 2022</vt:lpstr>
      <vt:lpstr>Présentation PowerPoint</vt:lpstr>
      <vt:lpstr>Merci</vt:lpstr>
      <vt:lpstr>Merci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Comprendre le fonctionnement des déterminants de santé et les spécificités liées aux migrations</dc:title>
  <dc:creator>Anne Gosselin</dc:creator>
  <cp:lastModifiedBy>VIGNIER Nicolas</cp:lastModifiedBy>
  <cp:revision>137</cp:revision>
  <cp:lastPrinted>2019-01-15T13:19:59Z</cp:lastPrinted>
  <dcterms:created xsi:type="dcterms:W3CDTF">2019-01-09T09:11:37Z</dcterms:created>
  <dcterms:modified xsi:type="dcterms:W3CDTF">2024-01-16T08:53:36Z</dcterms:modified>
</cp:coreProperties>
</file>