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handoutMasterIdLst>
    <p:handoutMasterId r:id="rId19"/>
  </p:handoutMasterIdLst>
  <p:sldIdLst>
    <p:sldId id="256" r:id="rId2"/>
    <p:sldId id="272" r:id="rId3"/>
    <p:sldId id="257" r:id="rId4"/>
    <p:sldId id="258" r:id="rId5"/>
    <p:sldId id="259" r:id="rId6"/>
    <p:sldId id="282" r:id="rId7"/>
    <p:sldId id="274" r:id="rId8"/>
    <p:sldId id="273" r:id="rId9"/>
    <p:sldId id="275" r:id="rId10"/>
    <p:sldId id="281" r:id="rId11"/>
    <p:sldId id="277" r:id="rId12"/>
    <p:sldId id="278" r:id="rId13"/>
    <p:sldId id="279" r:id="rId14"/>
    <p:sldId id="280" r:id="rId15"/>
    <p:sldId id="283" r:id="rId16"/>
    <p:sldId id="271" r:id="rId17"/>
  </p:sldIdLst>
  <p:sldSz cx="9144000" cy="6858000" type="screen4x3"/>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B8E"/>
    <a:srgbClr val="FDCC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7" d="100"/>
          <a:sy n="107" d="100"/>
        </p:scale>
        <p:origin x="-8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ALZIRR\direction\Rapport%20d'activit&#233;\Rapport%20d'activit&#233;%202018\Recueil%20donn&#233;es%202018\Recueil%20donn&#233;es%20URACA%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dLbls>
            <c:showLegendKey val="0"/>
            <c:showVal val="0"/>
            <c:showCatName val="0"/>
            <c:showSerName val="0"/>
            <c:showPercent val="1"/>
            <c:showBubbleSize val="0"/>
            <c:showLeaderLines val="1"/>
          </c:dLbls>
          <c:cat>
            <c:strRef>
              <c:f>tri!$A$1:$A$2</c:f>
              <c:strCache>
                <c:ptCount val="2"/>
                <c:pt idx="0">
                  <c:v>Femmes</c:v>
                </c:pt>
                <c:pt idx="1">
                  <c:v>Homme</c:v>
                </c:pt>
              </c:strCache>
            </c:strRef>
          </c:cat>
          <c:val>
            <c:numRef>
              <c:f>tri!$B$1:$B$2</c:f>
              <c:numCache>
                <c:formatCode>General</c:formatCode>
                <c:ptCount val="2"/>
                <c:pt idx="0">
                  <c:v>148</c:v>
                </c:pt>
                <c:pt idx="1">
                  <c:v>69</c:v>
                </c:pt>
              </c:numCache>
            </c:numRef>
          </c:val>
        </c:ser>
        <c:dLbls>
          <c:showLegendKey val="0"/>
          <c:showVal val="1"/>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108" cy="497676"/>
          </a:xfrm>
          <a:prstGeom prst="rect">
            <a:avLst/>
          </a:prstGeom>
        </p:spPr>
        <p:txBody>
          <a:bodyPr vert="horz" lIns="90580" tIns="45290" rIns="90580" bIns="45290" rtlCol="0"/>
          <a:lstStyle>
            <a:lvl1pPr algn="l">
              <a:defRPr sz="1200"/>
            </a:lvl1pPr>
          </a:lstStyle>
          <a:p>
            <a:endParaRPr lang="fr-FR"/>
          </a:p>
        </p:txBody>
      </p:sp>
      <p:sp>
        <p:nvSpPr>
          <p:cNvPr id="3" name="Espace réservé de la date 2"/>
          <p:cNvSpPr>
            <a:spLocks noGrp="1"/>
          </p:cNvSpPr>
          <p:nvPr>
            <p:ph type="dt" sz="quarter" idx="1"/>
          </p:nvPr>
        </p:nvSpPr>
        <p:spPr>
          <a:xfrm>
            <a:off x="3857110" y="0"/>
            <a:ext cx="2950108" cy="497676"/>
          </a:xfrm>
          <a:prstGeom prst="rect">
            <a:avLst/>
          </a:prstGeom>
        </p:spPr>
        <p:txBody>
          <a:bodyPr vert="horz" lIns="90580" tIns="45290" rIns="90580" bIns="45290" rtlCol="0"/>
          <a:lstStyle>
            <a:lvl1pPr algn="r">
              <a:defRPr sz="1200"/>
            </a:lvl1pPr>
          </a:lstStyle>
          <a:p>
            <a:fld id="{70DA1D54-40ED-4C79-80E4-18734A9E3EDE}" type="datetimeFigureOut">
              <a:rPr lang="fr-FR" smtClean="0"/>
              <a:t>14/03/2019</a:t>
            </a:fld>
            <a:endParaRPr lang="fr-FR"/>
          </a:p>
        </p:txBody>
      </p:sp>
      <p:sp>
        <p:nvSpPr>
          <p:cNvPr id="4" name="Espace réservé du pied de page 3"/>
          <p:cNvSpPr>
            <a:spLocks noGrp="1"/>
          </p:cNvSpPr>
          <p:nvPr>
            <p:ph type="ftr" sz="quarter" idx="2"/>
          </p:nvPr>
        </p:nvSpPr>
        <p:spPr>
          <a:xfrm>
            <a:off x="0" y="9441674"/>
            <a:ext cx="2950108" cy="497676"/>
          </a:xfrm>
          <a:prstGeom prst="rect">
            <a:avLst/>
          </a:prstGeom>
        </p:spPr>
        <p:txBody>
          <a:bodyPr vert="horz" lIns="90580" tIns="45290" rIns="90580" bIns="4529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7110" y="9441674"/>
            <a:ext cx="2950108" cy="497676"/>
          </a:xfrm>
          <a:prstGeom prst="rect">
            <a:avLst/>
          </a:prstGeom>
        </p:spPr>
        <p:txBody>
          <a:bodyPr vert="horz" lIns="90580" tIns="45290" rIns="90580" bIns="45290" rtlCol="0" anchor="b"/>
          <a:lstStyle>
            <a:lvl1pPr algn="r">
              <a:defRPr sz="1200"/>
            </a:lvl1pPr>
          </a:lstStyle>
          <a:p>
            <a:fld id="{62243C47-5765-4485-BE44-D74F509B562C}" type="slidenum">
              <a:rPr lang="fr-FR" smtClean="0"/>
              <a:t>‹N°›</a:t>
            </a:fld>
            <a:endParaRPr lang="fr-FR"/>
          </a:p>
        </p:txBody>
      </p:sp>
    </p:spTree>
    <p:extLst>
      <p:ext uri="{BB962C8B-B14F-4D97-AF65-F5344CB8AC3E}">
        <p14:creationId xmlns:p14="http://schemas.microsoft.com/office/powerpoint/2010/main" val="1677206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1"/>
            <a:ext cx="2950475" cy="497046"/>
          </a:xfrm>
          <a:prstGeom prst="rect">
            <a:avLst/>
          </a:prstGeom>
          <a:noFill/>
          <a:ln>
            <a:noFill/>
          </a:ln>
        </p:spPr>
        <p:txBody>
          <a:bodyPr spcFirstLastPara="1" wrap="square" lIns="91432" tIns="45716" rIns="91432" bIns="45716"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8" y="1"/>
            <a:ext cx="2950475" cy="497046"/>
          </a:xfrm>
          <a:prstGeom prst="rect">
            <a:avLst/>
          </a:prstGeom>
          <a:noFill/>
          <a:ln>
            <a:noFill/>
          </a:ln>
        </p:spPr>
        <p:txBody>
          <a:bodyPr spcFirstLastPara="1" wrap="square" lIns="91432" tIns="45716" rIns="91432" bIns="45716"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20750" y="746125"/>
            <a:ext cx="496728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21940"/>
            <a:ext cx="5447030" cy="4473416"/>
          </a:xfrm>
          <a:prstGeom prst="rect">
            <a:avLst/>
          </a:prstGeom>
          <a:noFill/>
          <a:ln>
            <a:noFill/>
          </a:ln>
        </p:spPr>
        <p:txBody>
          <a:bodyPr spcFirstLastPara="1" wrap="square" lIns="91432" tIns="45716" rIns="91432" bIns="45716"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442154"/>
            <a:ext cx="2950475" cy="497046"/>
          </a:xfrm>
          <a:prstGeom prst="rect">
            <a:avLst/>
          </a:prstGeom>
          <a:noFill/>
          <a:ln>
            <a:noFill/>
          </a:ln>
        </p:spPr>
        <p:txBody>
          <a:bodyPr spcFirstLastPara="1" wrap="square" lIns="91432" tIns="45716" rIns="91432" bIns="45716"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8" y="9442154"/>
            <a:ext cx="2950475" cy="497046"/>
          </a:xfrm>
          <a:prstGeom prst="rect">
            <a:avLst/>
          </a:prstGeom>
          <a:noFill/>
          <a:ln>
            <a:noFill/>
          </a:ln>
        </p:spPr>
        <p:txBody>
          <a:bodyPr spcFirstLastPara="1" wrap="square" lIns="91432" tIns="45716" rIns="91432" bIns="45716" anchor="b" anchorCtr="0">
            <a:noAutofit/>
          </a:bodyPr>
          <a:lstStyle/>
          <a:p>
            <a:pPr algn="r"/>
            <a:fld id="{00000000-1234-1234-1234-123412341234}" type="slidenum">
              <a:rPr lang="fr-FR" sz="1200" smtClean="0">
                <a:solidFill>
                  <a:schemeClr val="dk1"/>
                </a:solidFill>
                <a:latin typeface="Calibri"/>
                <a:ea typeface="Calibri"/>
                <a:cs typeface="Calibri"/>
                <a:sym typeface="Calibri"/>
              </a:rPr>
              <a:pPr algn="r"/>
              <a:t>‹N°›</a:t>
            </a:fld>
            <a:endParaRPr lang="fr-F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489295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0879" y="4721940"/>
            <a:ext cx="5447030" cy="4473416"/>
          </a:xfrm>
          <a:prstGeom prst="rect">
            <a:avLst/>
          </a:prstGeom>
        </p:spPr>
        <p:txBody>
          <a:bodyPr spcFirstLastPara="1" wrap="square" lIns="91432" tIns="45716" rIns="91432" bIns="45716" anchor="t" anchorCtr="0">
            <a:noAutofit/>
          </a:bodyPr>
          <a:lstStyle/>
          <a:p>
            <a:pPr marL="0" indent="0"/>
            <a:endParaRPr/>
          </a:p>
        </p:txBody>
      </p:sp>
      <p:sp>
        <p:nvSpPr>
          <p:cNvPr id="86" name="Google Shape;86;p1:notes"/>
          <p:cNvSpPr>
            <a:spLocks noGrp="1" noRot="1" noChangeAspect="1"/>
          </p:cNvSpPr>
          <p:nvPr>
            <p:ph type="sldImg" idx="2"/>
          </p:nvPr>
        </p:nvSpPr>
        <p:spPr>
          <a:xfrm>
            <a:off x="920750" y="746125"/>
            <a:ext cx="4967288"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0879" y="4721940"/>
            <a:ext cx="5447030" cy="4473416"/>
          </a:xfrm>
          <a:prstGeom prst="rect">
            <a:avLst/>
          </a:prstGeom>
        </p:spPr>
        <p:txBody>
          <a:bodyPr spcFirstLastPara="1" wrap="square" lIns="91432" tIns="45716" rIns="91432" bIns="45716" anchor="t" anchorCtr="0">
            <a:noAutofit/>
          </a:bodyPr>
          <a:lstStyle/>
          <a:p>
            <a:pPr marL="0" indent="0"/>
            <a:endParaRPr/>
          </a:p>
        </p:txBody>
      </p:sp>
      <p:sp>
        <p:nvSpPr>
          <p:cNvPr id="92" name="Google Shape;92;p2:notes"/>
          <p:cNvSpPr>
            <a:spLocks noGrp="1" noRot="1" noChangeAspect="1"/>
          </p:cNvSpPr>
          <p:nvPr>
            <p:ph type="sldImg" idx="2"/>
          </p:nvPr>
        </p:nvSpPr>
        <p:spPr>
          <a:xfrm>
            <a:off x="920750" y="746125"/>
            <a:ext cx="4967288"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0879" y="4721940"/>
            <a:ext cx="5447030" cy="4473416"/>
          </a:xfrm>
          <a:prstGeom prst="rect">
            <a:avLst/>
          </a:prstGeom>
        </p:spPr>
        <p:txBody>
          <a:bodyPr spcFirstLastPara="1" wrap="square" lIns="91432" tIns="45716" rIns="91432" bIns="45716" anchor="t" anchorCtr="0">
            <a:noAutofit/>
          </a:bodyPr>
          <a:lstStyle/>
          <a:p>
            <a:pPr marL="0" indent="0"/>
            <a:endParaRPr/>
          </a:p>
        </p:txBody>
      </p:sp>
      <p:sp>
        <p:nvSpPr>
          <p:cNvPr id="99" name="Google Shape;99;p3:notes"/>
          <p:cNvSpPr>
            <a:spLocks noGrp="1" noRot="1" noChangeAspect="1"/>
          </p:cNvSpPr>
          <p:nvPr>
            <p:ph type="sldImg" idx="2"/>
          </p:nvPr>
        </p:nvSpPr>
        <p:spPr>
          <a:xfrm>
            <a:off x="920750" y="746125"/>
            <a:ext cx="4967288"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80879" y="4721940"/>
            <a:ext cx="5447030" cy="4473416"/>
          </a:xfrm>
          <a:prstGeom prst="rect">
            <a:avLst/>
          </a:prstGeom>
        </p:spPr>
        <p:txBody>
          <a:bodyPr spcFirstLastPara="1" wrap="square" lIns="91432" tIns="45716" rIns="91432" bIns="45716" anchor="t" anchorCtr="0">
            <a:noAutofit/>
          </a:bodyPr>
          <a:lstStyle/>
          <a:p>
            <a:pPr marL="0" indent="0"/>
            <a:endParaRPr/>
          </a:p>
        </p:txBody>
      </p:sp>
      <p:sp>
        <p:nvSpPr>
          <p:cNvPr id="107" name="Google Shape;107;p4:notes"/>
          <p:cNvSpPr>
            <a:spLocks noGrp="1" noRot="1" noChangeAspect="1"/>
          </p:cNvSpPr>
          <p:nvPr>
            <p:ph type="sldImg" idx="2"/>
          </p:nvPr>
        </p:nvSpPr>
        <p:spPr>
          <a:xfrm>
            <a:off x="920750" y="746125"/>
            <a:ext cx="4967288"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txBox="1">
            <a:spLocks noGrp="1"/>
          </p:cNvSpPr>
          <p:nvPr>
            <p:ph type="body" idx="1"/>
          </p:nvPr>
        </p:nvSpPr>
        <p:spPr>
          <a:xfrm>
            <a:off x="680879" y="4721940"/>
            <a:ext cx="5447030" cy="4473416"/>
          </a:xfrm>
          <a:prstGeom prst="rect">
            <a:avLst/>
          </a:prstGeom>
        </p:spPr>
        <p:txBody>
          <a:bodyPr spcFirstLastPara="1" wrap="square" lIns="91432" tIns="45716" rIns="91432" bIns="45716" anchor="t" anchorCtr="0">
            <a:noAutofit/>
          </a:bodyPr>
          <a:lstStyle/>
          <a:p>
            <a:pPr marL="0" indent="0"/>
            <a:endParaRPr/>
          </a:p>
        </p:txBody>
      </p:sp>
      <p:sp>
        <p:nvSpPr>
          <p:cNvPr id="220" name="Google Shape;220;p11:notes"/>
          <p:cNvSpPr>
            <a:spLocks noGrp="1" noRot="1" noChangeAspect="1"/>
          </p:cNvSpPr>
          <p:nvPr>
            <p:ph type="sldImg" idx="2"/>
          </p:nvPr>
        </p:nvSpPr>
        <p:spPr>
          <a:xfrm>
            <a:off x="920750" y="746125"/>
            <a:ext cx="4967288"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1248">
              <a:srgbClr val="FCBB8E"/>
            </a:gs>
            <a:gs pos="0">
              <a:schemeClr val="accent4">
                <a:lumMod val="20000"/>
                <a:lumOff val="80000"/>
              </a:schemeClr>
            </a:gs>
            <a:gs pos="29000">
              <a:srgbClr val="FEE7F2"/>
            </a:gs>
            <a:gs pos="68000">
              <a:srgbClr val="FAC77D"/>
            </a:gs>
            <a:gs pos="86000">
              <a:srgbClr val="FBA97D"/>
            </a:gs>
            <a:gs pos="98000">
              <a:srgbClr val="FBD49C"/>
            </a:gs>
            <a:gs pos="100000">
              <a:srgbClr val="FEE7F2"/>
            </a:gs>
          </a:gsLst>
          <a:lin ang="5400000" scaled="0"/>
          <a:tileRect/>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contact.uraca@basiliade.or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hyperlink" Target="http://www.urac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3"/>
          <p:cNvPicPr preferRelativeResize="0"/>
          <p:nvPr/>
        </p:nvPicPr>
        <p:blipFill rotWithShape="1">
          <a:blip r:embed="rId3">
            <a:alphaModFix/>
          </a:blip>
          <a:srcRect/>
          <a:stretch/>
        </p:blipFill>
        <p:spPr>
          <a:xfrm>
            <a:off x="2047599" y="1475521"/>
            <a:ext cx="4540625" cy="5266386"/>
          </a:xfrm>
          <a:prstGeom prst="rect">
            <a:avLst/>
          </a:prstGeom>
          <a:ln>
            <a:noFill/>
          </a:ln>
          <a:effectLst>
            <a:outerShdw blurRad="292100" dist="139700" dir="2700000" algn="tl" rotWithShape="0">
              <a:srgbClr val="333333">
                <a:alpha val="65000"/>
              </a:srgbClr>
            </a:outerShdw>
          </a:effectLst>
        </p:spPr>
      </p:pic>
      <p:sp>
        <p:nvSpPr>
          <p:cNvPr id="89" name="Google Shape;89;p13"/>
          <p:cNvSpPr txBox="1">
            <a:spLocks noGrp="1"/>
          </p:cNvSpPr>
          <p:nvPr>
            <p:ph type="ctrTitle"/>
          </p:nvPr>
        </p:nvSpPr>
        <p:spPr>
          <a:xfrm>
            <a:off x="539552" y="332656"/>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fr-FR" sz="3959" dirty="0">
                <a:solidFill>
                  <a:schemeClr val="dk1"/>
                </a:solidFill>
              </a:rPr>
              <a:t/>
            </a:r>
            <a:br>
              <a:rPr lang="fr-FR" sz="3959" dirty="0">
                <a:solidFill>
                  <a:schemeClr val="dk1"/>
                </a:solidFill>
              </a:rPr>
            </a:br>
            <a:r>
              <a:rPr lang="fr-FR" sz="4410" b="1" dirty="0"/>
              <a:t>DIU Santé des migrants</a:t>
            </a:r>
            <a:r>
              <a:rPr lang="fr-FR" sz="3959" dirty="0">
                <a:solidFill>
                  <a:schemeClr val="dk1"/>
                </a:solidFill>
              </a:rPr>
              <a:t/>
            </a:r>
            <a:br>
              <a:rPr lang="fr-FR" sz="3959" dirty="0">
                <a:solidFill>
                  <a:schemeClr val="dk1"/>
                </a:solidFill>
              </a:rPr>
            </a:br>
            <a:endParaRPr sz="3959"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L’ETP</a:t>
            </a:r>
            <a:endParaRPr lang="fr-FR" dirty="0"/>
          </a:p>
        </p:txBody>
      </p:sp>
      <p:sp>
        <p:nvSpPr>
          <p:cNvPr id="3" name="Espace réservé du texte 2"/>
          <p:cNvSpPr>
            <a:spLocks noGrp="1"/>
          </p:cNvSpPr>
          <p:nvPr>
            <p:ph type="body" idx="1"/>
          </p:nvPr>
        </p:nvSpPr>
        <p:spPr/>
        <p:style>
          <a:lnRef idx="0">
            <a:schemeClr val="accent5"/>
          </a:lnRef>
          <a:fillRef idx="3">
            <a:schemeClr val="accent5"/>
          </a:fillRef>
          <a:effectRef idx="3">
            <a:schemeClr val="accent5"/>
          </a:effectRef>
          <a:fontRef idx="minor">
            <a:schemeClr val="lt1"/>
          </a:fontRef>
        </p:style>
        <p:txBody>
          <a:bodyPr/>
          <a:lstStyle/>
          <a:p>
            <a:r>
              <a:rPr lang="fr-FR" sz="2400" dirty="0" smtClean="0"/>
              <a:t>Participation aux diagnostics éducatifs</a:t>
            </a:r>
          </a:p>
          <a:p>
            <a:r>
              <a:rPr lang="fr-FR" sz="2400" dirty="0" smtClean="0"/>
              <a:t>Co-animation des ateliers si besoin</a:t>
            </a:r>
          </a:p>
          <a:p>
            <a:r>
              <a:rPr lang="fr-FR" sz="2400" u="sng" dirty="0" smtClean="0"/>
              <a:t>Prérequis</a:t>
            </a:r>
            <a:r>
              <a:rPr lang="fr-FR" sz="2400" dirty="0" smtClean="0"/>
              <a:t>: </a:t>
            </a:r>
          </a:p>
          <a:p>
            <a:pPr lvl="1"/>
            <a:r>
              <a:rPr lang="fr-FR" sz="2000" dirty="0" smtClean="0"/>
              <a:t>Avoir été formé à l’ETP (40h)</a:t>
            </a:r>
          </a:p>
          <a:p>
            <a:pPr lvl="1"/>
            <a:r>
              <a:rPr lang="fr-FR" sz="2000" dirty="0" smtClean="0"/>
              <a:t>Avoir été sensibilisé aux maladies chroniques</a:t>
            </a:r>
          </a:p>
          <a:p>
            <a:pPr lvl="1"/>
            <a:r>
              <a:rPr lang="fr-FR" sz="2000" dirty="0" smtClean="0"/>
              <a:t>Connaître les aspects culturels des maladies chroniques </a:t>
            </a:r>
          </a:p>
        </p:txBody>
      </p:sp>
      <p:sp>
        <p:nvSpPr>
          <p:cNvPr id="4" name="Espace réservé du texte 3"/>
          <p:cNvSpPr>
            <a:spLocks noGrp="1"/>
          </p:cNvSpPr>
          <p:nvPr>
            <p:ph type="body" idx="2"/>
          </p:nvPr>
        </p:nvSpPr>
        <p:spPr>
          <a:xfrm>
            <a:off x="4648200" y="1573567"/>
            <a:ext cx="4038600" cy="4525963"/>
          </a:xfrm>
        </p:spPr>
        <p:style>
          <a:lnRef idx="0">
            <a:schemeClr val="accent4"/>
          </a:lnRef>
          <a:fillRef idx="3">
            <a:schemeClr val="accent4"/>
          </a:fillRef>
          <a:effectRef idx="3">
            <a:schemeClr val="accent4"/>
          </a:effectRef>
          <a:fontRef idx="minor">
            <a:schemeClr val="lt1"/>
          </a:fontRef>
        </p:style>
        <p:txBody>
          <a:bodyPr/>
          <a:lstStyle/>
          <a:p>
            <a:pPr marL="50800" indent="0">
              <a:buNone/>
            </a:pPr>
            <a:r>
              <a:rPr lang="fr-FR" sz="2000" u="sng" dirty="0" smtClean="0"/>
              <a:t>Missions</a:t>
            </a:r>
            <a:r>
              <a:rPr lang="fr-FR" sz="2000" dirty="0" smtClean="0"/>
              <a:t>:</a:t>
            </a:r>
          </a:p>
          <a:p>
            <a:r>
              <a:rPr lang="fr-FR" sz="2000" dirty="0" smtClean="0"/>
              <a:t>Soutenir le discours du patient</a:t>
            </a:r>
          </a:p>
          <a:p>
            <a:r>
              <a:rPr lang="fr-FR" sz="2000" dirty="0" smtClean="0"/>
              <a:t>La traduction  = outils</a:t>
            </a:r>
          </a:p>
          <a:p>
            <a:r>
              <a:rPr lang="fr-FR" sz="2000" dirty="0" smtClean="0"/>
              <a:t>Eclairage culturel</a:t>
            </a:r>
          </a:p>
          <a:p>
            <a:r>
              <a:rPr lang="fr-FR" sz="2000" dirty="0" smtClean="0"/>
              <a:t>Participation à la </a:t>
            </a:r>
            <a:r>
              <a:rPr lang="fr-FR" sz="2000" dirty="0" err="1" smtClean="0"/>
              <a:t>co</a:t>
            </a:r>
            <a:r>
              <a:rPr lang="fr-FR" sz="2000" dirty="0" smtClean="0"/>
              <a:t>-construction des outils</a:t>
            </a:r>
          </a:p>
          <a:p>
            <a:endParaRPr lang="fr-FR" sz="2000" dirty="0" smtClean="0"/>
          </a:p>
          <a:p>
            <a:endParaRPr lang="fr-FR" sz="2000" dirty="0" smtClean="0"/>
          </a:p>
          <a:p>
            <a:endParaRPr lang="fr-FR" sz="20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4113" y="4101484"/>
            <a:ext cx="1530658" cy="15306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40807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Les foyers de migrants</a:t>
            </a:r>
            <a:endParaRPr lang="fr-FR" dirty="0"/>
          </a:p>
        </p:txBody>
      </p:sp>
      <p:sp>
        <p:nvSpPr>
          <p:cNvPr id="3" name="Espace réservé du texte 2"/>
          <p:cNvSpPr>
            <a:spLocks noGrp="1"/>
          </p:cNvSpPr>
          <p:nvPr>
            <p:ph type="body" idx="1"/>
          </p:nvPr>
        </p:nvSpPr>
        <p:spPr>
          <a:xfrm>
            <a:off x="457200" y="1617956"/>
            <a:ext cx="4038600" cy="5111318"/>
          </a:xfrm>
        </p:spPr>
        <p:style>
          <a:lnRef idx="0">
            <a:schemeClr val="accent5"/>
          </a:lnRef>
          <a:fillRef idx="3">
            <a:schemeClr val="accent5"/>
          </a:fillRef>
          <a:effectRef idx="3">
            <a:schemeClr val="accent5"/>
          </a:effectRef>
          <a:fontRef idx="minor">
            <a:schemeClr val="lt1"/>
          </a:fontRef>
        </p:style>
        <p:txBody>
          <a:bodyPr/>
          <a:lstStyle/>
          <a:p>
            <a:pPr marL="50800" lvl="0" indent="0" algn="just">
              <a:buNone/>
            </a:pPr>
            <a:r>
              <a:rPr lang="fr-FR" sz="1600" dirty="0">
                <a:solidFill>
                  <a:schemeClr val="tx1"/>
                </a:solidFill>
              </a:rPr>
              <a:t>I</a:t>
            </a:r>
            <a:r>
              <a:rPr lang="fr-FR" sz="1600" dirty="0" smtClean="0">
                <a:solidFill>
                  <a:schemeClr val="tx1"/>
                </a:solidFill>
              </a:rPr>
              <a:t>ntervention auprès </a:t>
            </a:r>
            <a:r>
              <a:rPr lang="fr-FR" sz="1600" dirty="0">
                <a:solidFill>
                  <a:schemeClr val="tx1"/>
                </a:solidFill>
              </a:rPr>
              <a:t>des résidents des foyers de migrants à la demande des </a:t>
            </a:r>
            <a:r>
              <a:rPr lang="fr-FR" sz="1600" dirty="0" smtClean="0">
                <a:solidFill>
                  <a:schemeClr val="tx1"/>
                </a:solidFill>
              </a:rPr>
              <a:t>gestionnaires</a:t>
            </a:r>
          </a:p>
          <a:p>
            <a:pPr marL="50800" lvl="0" indent="0" algn="just">
              <a:buNone/>
            </a:pPr>
            <a:r>
              <a:rPr lang="fr-FR" sz="1600" dirty="0" smtClean="0">
                <a:solidFill>
                  <a:schemeClr val="tx1"/>
                </a:solidFill>
              </a:rPr>
              <a:t>Nécessité que le médiateur soit un homme</a:t>
            </a:r>
          </a:p>
          <a:p>
            <a:pPr marL="50800" lvl="0" indent="0" algn="just">
              <a:buNone/>
            </a:pPr>
            <a:r>
              <a:rPr lang="fr-FR" sz="1600" u="sng" dirty="0" smtClean="0">
                <a:solidFill>
                  <a:schemeClr val="tx1"/>
                </a:solidFill>
              </a:rPr>
              <a:t>Missions</a:t>
            </a:r>
            <a:r>
              <a:rPr lang="fr-FR" sz="1600" dirty="0" smtClean="0">
                <a:solidFill>
                  <a:schemeClr val="tx1"/>
                </a:solidFill>
              </a:rPr>
              <a:t> </a:t>
            </a:r>
            <a:r>
              <a:rPr lang="fr-FR" sz="1800" dirty="0" smtClean="0">
                <a:solidFill>
                  <a:schemeClr val="tx1"/>
                </a:solidFill>
              </a:rPr>
              <a:t>:</a:t>
            </a:r>
          </a:p>
          <a:p>
            <a:pPr lvl="1" algn="just">
              <a:buSzPct val="100000"/>
            </a:pPr>
            <a:r>
              <a:rPr lang="fr-FR" sz="1400" dirty="0">
                <a:solidFill>
                  <a:schemeClr val="tx1"/>
                </a:solidFill>
              </a:rPr>
              <a:t>favoriser et soutenir l’adhésion des résidents de foyers de migrants aux projets de prévention (maladies chroniques…)</a:t>
            </a:r>
          </a:p>
          <a:p>
            <a:pPr lvl="1" algn="just">
              <a:buSzPct val="100000"/>
            </a:pPr>
            <a:r>
              <a:rPr lang="fr-FR" sz="1400" dirty="0">
                <a:solidFill>
                  <a:schemeClr val="tx1"/>
                </a:solidFill>
              </a:rPr>
              <a:t>Permettre un é</a:t>
            </a:r>
            <a:r>
              <a:rPr lang="fr-FR" sz="1400" dirty="0" smtClean="0">
                <a:solidFill>
                  <a:schemeClr val="tx1"/>
                </a:solidFill>
              </a:rPr>
              <a:t>change entre les résidents et les gestionnaire</a:t>
            </a:r>
          </a:p>
          <a:p>
            <a:pPr lvl="1" algn="just">
              <a:buSzPct val="100000"/>
            </a:pPr>
            <a:r>
              <a:rPr lang="fr-FR" sz="1400" dirty="0" smtClean="0">
                <a:solidFill>
                  <a:schemeClr val="tx1"/>
                </a:solidFill>
              </a:rPr>
              <a:t>Créer une dynamique de groupe communautaire</a:t>
            </a:r>
          </a:p>
          <a:p>
            <a:pPr lvl="1" algn="just">
              <a:buSzPct val="100000"/>
            </a:pPr>
            <a:r>
              <a:rPr lang="fr-FR" sz="1400" dirty="0" smtClean="0">
                <a:solidFill>
                  <a:schemeClr val="tx1"/>
                </a:solidFill>
              </a:rPr>
              <a:t>Favoriser la </a:t>
            </a:r>
            <a:r>
              <a:rPr lang="fr-FR" sz="1400" dirty="0" err="1" smtClean="0">
                <a:solidFill>
                  <a:schemeClr val="tx1"/>
                </a:solidFill>
              </a:rPr>
              <a:t>co</a:t>
            </a:r>
            <a:r>
              <a:rPr lang="fr-FR" sz="1400" dirty="0" smtClean="0">
                <a:solidFill>
                  <a:schemeClr val="tx1"/>
                </a:solidFill>
              </a:rPr>
              <a:t>-construction des actions de préventions (dentaire, VIH, diabète, etc.)</a:t>
            </a:r>
          </a:p>
          <a:p>
            <a:pPr lvl="1" algn="just">
              <a:buSzPct val="100000"/>
            </a:pPr>
            <a:r>
              <a:rPr lang="fr-FR" sz="1400" dirty="0" smtClean="0">
                <a:solidFill>
                  <a:schemeClr val="tx1"/>
                </a:solidFill>
              </a:rPr>
              <a:t>Favoriser l’accès aux droits à la santé des résidents (CMU-AME) : orientation</a:t>
            </a:r>
            <a:endParaRPr lang="fr-FR" sz="1800" dirty="0"/>
          </a:p>
        </p:txBody>
      </p:sp>
      <p:sp>
        <p:nvSpPr>
          <p:cNvPr id="4" name="Espace réservé du texte 3"/>
          <p:cNvSpPr>
            <a:spLocks noGrp="1"/>
          </p:cNvSpPr>
          <p:nvPr>
            <p:ph type="body" idx="2"/>
          </p:nvPr>
        </p:nvSpPr>
        <p:spPr>
          <a:xfrm>
            <a:off x="4648200" y="1600200"/>
            <a:ext cx="4038600" cy="5129074"/>
          </a:xfrm>
        </p:spPr>
        <p:style>
          <a:lnRef idx="0">
            <a:schemeClr val="accent4"/>
          </a:lnRef>
          <a:fillRef idx="3">
            <a:schemeClr val="accent4"/>
          </a:fillRef>
          <a:effectRef idx="3">
            <a:schemeClr val="accent4"/>
          </a:effectRef>
          <a:fontRef idx="minor">
            <a:schemeClr val="lt1"/>
          </a:fontRef>
        </p:style>
        <p:txBody>
          <a:bodyPr/>
          <a:lstStyle/>
          <a:p>
            <a:pPr marL="50800" indent="0">
              <a:buNone/>
            </a:pPr>
            <a:r>
              <a:rPr lang="fr-FR" sz="1400" u="sng" dirty="0" smtClean="0"/>
              <a:t>Réalité de terrain</a:t>
            </a:r>
            <a:r>
              <a:rPr lang="fr-FR" sz="1400" dirty="0" smtClean="0"/>
              <a:t> :</a:t>
            </a:r>
          </a:p>
          <a:p>
            <a:pPr>
              <a:buSzPct val="100000"/>
            </a:pPr>
            <a:r>
              <a:rPr lang="fr-FR" sz="1400" dirty="0" smtClean="0"/>
              <a:t>Le médiateur est idéalisé par les 2 parties,</a:t>
            </a:r>
          </a:p>
          <a:p>
            <a:pPr>
              <a:buSzPct val="100000"/>
            </a:pPr>
            <a:r>
              <a:rPr lang="fr-FR" sz="1400" dirty="0" smtClean="0"/>
              <a:t>Image du sauveur</a:t>
            </a:r>
          </a:p>
          <a:p>
            <a:pPr>
              <a:buSzPct val="100000"/>
            </a:pPr>
            <a:r>
              <a:rPr lang="fr-FR" sz="1400" dirty="0" smtClean="0"/>
              <a:t>Réalise des missions hors du projet(ex: répondre à des demandes sociales, lire et expliquer les examens médicaux)</a:t>
            </a:r>
          </a:p>
          <a:p>
            <a:pPr>
              <a:buSzPct val="100000"/>
            </a:pPr>
            <a:r>
              <a:rPr lang="fr-FR" sz="1400" dirty="0" smtClean="0"/>
              <a:t>Risque d’instrumentalisation du médiateurs par les 2 parties </a:t>
            </a:r>
            <a:endParaRPr lang="fr-FR" sz="14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0491" y="4005406"/>
            <a:ext cx="1805194" cy="22542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2001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sz="3600" dirty="0" smtClean="0"/>
              <a:t>Les groupes communautaires (associations villageoises, groupe de tontines)</a:t>
            </a:r>
            <a:endParaRPr lang="fr-FR" sz="3600" dirty="0"/>
          </a:p>
        </p:txBody>
      </p:sp>
      <p:sp>
        <p:nvSpPr>
          <p:cNvPr id="3" name="Espace réservé du texte 2"/>
          <p:cNvSpPr>
            <a:spLocks noGrp="1"/>
          </p:cNvSpPr>
          <p:nvPr>
            <p:ph type="body" idx="1"/>
          </p:nvPr>
        </p:nvSpPr>
        <p:spPr/>
        <p:style>
          <a:lnRef idx="0">
            <a:schemeClr val="accent5"/>
          </a:lnRef>
          <a:fillRef idx="3">
            <a:schemeClr val="accent5"/>
          </a:fillRef>
          <a:effectRef idx="3">
            <a:schemeClr val="accent5"/>
          </a:effectRef>
          <a:fontRef idx="minor">
            <a:schemeClr val="lt1"/>
          </a:fontRef>
        </p:style>
        <p:txBody>
          <a:bodyPr/>
          <a:lstStyle/>
          <a:p>
            <a:pPr marL="50800" lvl="0" indent="0">
              <a:buNone/>
            </a:pPr>
            <a:r>
              <a:rPr lang="fr-FR" sz="1200" u="sng" dirty="0" smtClean="0">
                <a:solidFill>
                  <a:schemeClr val="tx1"/>
                </a:solidFill>
              </a:rPr>
              <a:t>Projet soutenu par la COREVIH</a:t>
            </a:r>
          </a:p>
          <a:p>
            <a:pPr>
              <a:buSzPct val="100000"/>
            </a:pPr>
            <a:r>
              <a:rPr lang="fr-FR" sz="1200" dirty="0" smtClean="0">
                <a:solidFill>
                  <a:schemeClr val="tx1"/>
                </a:solidFill>
              </a:rPr>
              <a:t>Recensement des groupes présentation du projet</a:t>
            </a:r>
          </a:p>
          <a:p>
            <a:pPr>
              <a:buSzPct val="100000"/>
            </a:pPr>
            <a:r>
              <a:rPr lang="fr-FR" sz="1200" dirty="0" smtClean="0">
                <a:solidFill>
                  <a:schemeClr val="tx1"/>
                </a:solidFill>
              </a:rPr>
              <a:t>Possibilité d’inclure la prévention VIH dans la santé globale </a:t>
            </a:r>
          </a:p>
          <a:p>
            <a:pPr>
              <a:buSzPct val="100000"/>
            </a:pPr>
            <a:r>
              <a:rPr lang="fr-FR" sz="1200" dirty="0" smtClean="0">
                <a:solidFill>
                  <a:schemeClr val="tx1"/>
                </a:solidFill>
              </a:rPr>
              <a:t>Formation des relais communautaires</a:t>
            </a:r>
          </a:p>
          <a:p>
            <a:pPr>
              <a:buSzPct val="100000"/>
            </a:pPr>
            <a:r>
              <a:rPr lang="fr-FR" sz="1200" dirty="0" smtClean="0">
                <a:solidFill>
                  <a:schemeClr val="tx1"/>
                </a:solidFill>
              </a:rPr>
              <a:t>Co-construction d’un projet de prévention communautaire avec soutien des médiateurs</a:t>
            </a:r>
          </a:p>
          <a:p>
            <a:pPr>
              <a:buSzPct val="100000"/>
            </a:pPr>
            <a:r>
              <a:rPr lang="fr-FR" sz="1200" dirty="0" smtClean="0">
                <a:solidFill>
                  <a:schemeClr val="tx1"/>
                </a:solidFill>
              </a:rPr>
              <a:t>Participation au concours des groupes recensés </a:t>
            </a:r>
            <a:endParaRPr lang="fr-FR" sz="1200" dirty="0">
              <a:solidFill>
                <a:schemeClr val="tx1"/>
              </a:solidFill>
            </a:endParaRPr>
          </a:p>
          <a:p>
            <a:pPr marL="50800" lvl="0" indent="0">
              <a:buNone/>
            </a:pPr>
            <a:r>
              <a:rPr lang="fr-FR" sz="1200" dirty="0" smtClean="0">
                <a:solidFill>
                  <a:schemeClr val="tx1"/>
                </a:solidFill>
              </a:rPr>
              <a:t>Les relais communautaires peuvent bénéficier d’un accompagnement à Uraca</a:t>
            </a:r>
          </a:p>
          <a:p>
            <a:pPr marL="50800" lvl="0" indent="0">
              <a:buNone/>
            </a:pPr>
            <a:r>
              <a:rPr lang="fr-FR" sz="1200" u="sng" dirty="0" smtClean="0">
                <a:solidFill>
                  <a:schemeClr val="tx1"/>
                </a:solidFill>
              </a:rPr>
              <a:t>Enjeux  de la médiation</a:t>
            </a:r>
            <a:r>
              <a:rPr lang="fr-FR" sz="1200" dirty="0" smtClean="0">
                <a:solidFill>
                  <a:schemeClr val="tx1"/>
                </a:solidFill>
              </a:rPr>
              <a:t> :</a:t>
            </a:r>
          </a:p>
          <a:p>
            <a:pPr marL="508000" lvl="1" indent="0">
              <a:buNone/>
            </a:pPr>
            <a:r>
              <a:rPr lang="fr-FR" sz="1050" dirty="0" smtClean="0">
                <a:solidFill>
                  <a:schemeClr val="tx1"/>
                </a:solidFill>
              </a:rPr>
              <a:t>Comment intégrer ces espaces très clos et réfractaire  au sujet VIH</a:t>
            </a:r>
          </a:p>
          <a:p>
            <a:pPr marL="508000" lvl="1" indent="0">
              <a:buNone/>
            </a:pPr>
            <a:r>
              <a:rPr lang="fr-FR" sz="1050" dirty="0" smtClean="0">
                <a:solidFill>
                  <a:schemeClr val="tx1"/>
                </a:solidFill>
              </a:rPr>
              <a:t>Identité culturelle  du professionnel</a:t>
            </a:r>
          </a:p>
          <a:p>
            <a:pPr marL="508000" lvl="1" indent="0">
              <a:buNone/>
            </a:pPr>
            <a:r>
              <a:rPr lang="fr-FR" sz="1050" dirty="0" smtClean="0">
                <a:solidFill>
                  <a:schemeClr val="tx1"/>
                </a:solidFill>
              </a:rPr>
              <a:t>Quand : semaine/weekend? Soir/journée?</a:t>
            </a:r>
          </a:p>
          <a:p>
            <a:pPr marL="508000" lvl="1" indent="0">
              <a:buNone/>
            </a:pPr>
            <a:r>
              <a:rPr lang="fr-FR" sz="1050" dirty="0" smtClean="0">
                <a:solidFill>
                  <a:schemeClr val="tx1"/>
                </a:solidFill>
              </a:rPr>
              <a:t>Quels outils : négociation, les réseaux communautaires</a:t>
            </a:r>
          </a:p>
          <a:p>
            <a:pPr marL="508000" lvl="1" indent="0">
              <a:buNone/>
            </a:pPr>
            <a:endParaRPr lang="fr-FR" sz="1050" dirty="0">
              <a:solidFill>
                <a:schemeClr val="tx1"/>
              </a:solidFill>
            </a:endParaRPr>
          </a:p>
          <a:p>
            <a:pPr marL="50800" indent="0">
              <a:buNone/>
            </a:pPr>
            <a:endParaRPr lang="fr-FR" sz="1200" dirty="0">
              <a:solidFill>
                <a:schemeClr val="tx1"/>
              </a:solidFill>
            </a:endParaRPr>
          </a:p>
        </p:txBody>
      </p:sp>
      <p:sp>
        <p:nvSpPr>
          <p:cNvPr id="4" name="Espace réservé du texte 3"/>
          <p:cNvSpPr>
            <a:spLocks noGrp="1"/>
          </p:cNvSpPr>
          <p:nvPr>
            <p:ph type="body" idx="2"/>
          </p:nvPr>
        </p:nvSpPr>
        <p:spPr/>
        <p:style>
          <a:lnRef idx="0">
            <a:schemeClr val="accent4"/>
          </a:lnRef>
          <a:fillRef idx="3">
            <a:schemeClr val="accent4"/>
          </a:fillRef>
          <a:effectRef idx="3">
            <a:schemeClr val="accent4"/>
          </a:effectRef>
          <a:fontRef idx="minor">
            <a:schemeClr val="lt1"/>
          </a:fontRef>
        </p:style>
        <p:txBody>
          <a:bodyPr/>
          <a:lstStyle/>
          <a:p>
            <a:pPr marL="50800" indent="0" algn="just">
              <a:buNone/>
            </a:pPr>
            <a:r>
              <a:rPr lang="fr-FR" sz="1600" dirty="0" smtClean="0"/>
              <a:t>La temporalité (des groupes, de l’association, du professionnel)</a:t>
            </a:r>
            <a:endParaRPr lang="fr-FR" sz="16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8885" y="4095657"/>
            <a:ext cx="2971800" cy="15430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68753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Les assemblées </a:t>
            </a:r>
            <a:br>
              <a:rPr lang="fr-FR" dirty="0" smtClean="0"/>
            </a:br>
            <a:r>
              <a:rPr lang="fr-FR" dirty="0" smtClean="0"/>
              <a:t>des Hommes et des Femmes</a:t>
            </a:r>
            <a:endParaRPr lang="fr-FR" dirty="0"/>
          </a:p>
        </p:txBody>
      </p:sp>
      <p:sp>
        <p:nvSpPr>
          <p:cNvPr id="3" name="Espace réservé du texte 2"/>
          <p:cNvSpPr>
            <a:spLocks noGrp="1"/>
          </p:cNvSpPr>
          <p:nvPr>
            <p:ph type="body" idx="1"/>
          </p:nvPr>
        </p:nvSpPr>
        <p:spPr/>
        <p:style>
          <a:lnRef idx="0">
            <a:schemeClr val="accent5"/>
          </a:lnRef>
          <a:fillRef idx="3">
            <a:schemeClr val="accent5"/>
          </a:fillRef>
          <a:effectRef idx="3">
            <a:schemeClr val="accent5"/>
          </a:effectRef>
          <a:fontRef idx="minor">
            <a:schemeClr val="lt1"/>
          </a:fontRef>
        </p:style>
        <p:txBody>
          <a:bodyPr/>
          <a:lstStyle/>
          <a:p>
            <a:pPr algn="just"/>
            <a:r>
              <a:rPr lang="fr-FR" sz="2000" dirty="0" smtClean="0"/>
              <a:t>Espace d’échange et de rencontre pour rompre l’isolement et créer des liens communautaire</a:t>
            </a:r>
          </a:p>
          <a:p>
            <a:pPr algn="just"/>
            <a:r>
              <a:rPr lang="fr-FR" sz="2000" dirty="0" smtClean="0"/>
              <a:t>Échanges libres et encadrés (ex: arbre à palabre)</a:t>
            </a:r>
          </a:p>
          <a:p>
            <a:pPr algn="just"/>
            <a:r>
              <a:rPr lang="fr-FR" sz="2000" dirty="0" smtClean="0"/>
              <a:t>À l’assemblée des femmes le médiateur = interface entre l’animateur principal et le groupe</a:t>
            </a:r>
          </a:p>
          <a:p>
            <a:pPr algn="just"/>
            <a:r>
              <a:rPr lang="fr-FR" sz="2000" dirty="0" smtClean="0"/>
              <a:t>L’origine culturelle du médiateur comme levier</a:t>
            </a:r>
            <a:endParaRPr lang="fr-FR" sz="2000" dirty="0"/>
          </a:p>
        </p:txBody>
      </p:sp>
      <p:sp>
        <p:nvSpPr>
          <p:cNvPr id="4" name="Espace réservé du texte 3"/>
          <p:cNvSpPr>
            <a:spLocks noGrp="1"/>
          </p:cNvSpPr>
          <p:nvPr>
            <p:ph type="body" idx="2"/>
          </p:nvPr>
        </p:nvSpPr>
        <p:spPr/>
        <p:style>
          <a:lnRef idx="0">
            <a:schemeClr val="accent4"/>
          </a:lnRef>
          <a:fillRef idx="3">
            <a:schemeClr val="accent4"/>
          </a:fillRef>
          <a:effectRef idx="3">
            <a:schemeClr val="accent4"/>
          </a:effectRef>
          <a:fontRef idx="minor">
            <a:schemeClr val="lt1"/>
          </a:fontRef>
        </p:style>
        <p:txBody>
          <a:bodyPr/>
          <a:lstStyle/>
          <a:p>
            <a:pPr marL="50800" indent="0" algn="ctr">
              <a:buNone/>
            </a:pPr>
            <a:r>
              <a:rPr lang="fr-FR" sz="2000" dirty="0" smtClean="0"/>
              <a:t>Faire des ponts entre la culture d’origine et la culture à Paris</a:t>
            </a:r>
            <a:endParaRPr lang="fr-FR" sz="20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5681" y="3065575"/>
            <a:ext cx="2894120" cy="193037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77844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La prévention individuelle et collective</a:t>
            </a:r>
            <a:endParaRPr lang="fr-FR" dirty="0"/>
          </a:p>
        </p:txBody>
      </p:sp>
      <p:sp>
        <p:nvSpPr>
          <p:cNvPr id="3" name="Espace réservé du texte 2"/>
          <p:cNvSpPr>
            <a:spLocks noGrp="1"/>
          </p:cNvSpPr>
          <p:nvPr>
            <p:ph type="body" idx="1"/>
          </p:nvPr>
        </p:nvSpPr>
        <p:spPr/>
        <p:style>
          <a:lnRef idx="0">
            <a:schemeClr val="accent5"/>
          </a:lnRef>
          <a:fillRef idx="3">
            <a:schemeClr val="accent5"/>
          </a:fillRef>
          <a:effectRef idx="3">
            <a:schemeClr val="accent5"/>
          </a:effectRef>
          <a:fontRef idx="minor">
            <a:schemeClr val="lt1"/>
          </a:fontRef>
        </p:style>
        <p:txBody>
          <a:bodyPr/>
          <a:lstStyle/>
          <a:p>
            <a:r>
              <a:rPr lang="fr-FR" dirty="0" smtClean="0"/>
              <a:t>Entretien individuel</a:t>
            </a:r>
          </a:p>
          <a:p>
            <a:r>
              <a:rPr lang="fr-FR" dirty="0" smtClean="0"/>
              <a:t>TROD</a:t>
            </a:r>
          </a:p>
          <a:p>
            <a:r>
              <a:rPr lang="fr-FR" dirty="0" smtClean="0"/>
              <a:t>Animation d’ateliers de prévention dans les groupes constitués (ASL, Assemblées des Hommes et des Femmes)</a:t>
            </a:r>
            <a:endParaRPr lang="fr-FR" dirty="0"/>
          </a:p>
        </p:txBody>
      </p:sp>
      <p:sp>
        <p:nvSpPr>
          <p:cNvPr id="4" name="Espace réservé du texte 3"/>
          <p:cNvSpPr>
            <a:spLocks noGrp="1"/>
          </p:cNvSpPr>
          <p:nvPr>
            <p:ph type="body" idx="2"/>
          </p:nvPr>
        </p:nvSpPr>
        <p:spPr/>
        <p:style>
          <a:lnRef idx="0">
            <a:schemeClr val="accent4"/>
          </a:lnRef>
          <a:fillRef idx="3">
            <a:schemeClr val="accent4"/>
          </a:fillRef>
          <a:effectRef idx="3">
            <a:schemeClr val="accent4"/>
          </a:effectRef>
          <a:fontRef idx="minor">
            <a:schemeClr val="lt1"/>
          </a:fontRef>
        </p:style>
        <p:txBody>
          <a:bodyPr/>
          <a:lstStyle/>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6807" y="2886815"/>
            <a:ext cx="2466975" cy="18478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72640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Spécificités de la place du médiateur</a:t>
            </a:r>
            <a:endParaRPr lang="fr-FR" dirty="0"/>
          </a:p>
        </p:txBody>
      </p:sp>
      <p:sp>
        <p:nvSpPr>
          <p:cNvPr id="9" name="Espace réservé du texte 8"/>
          <p:cNvSpPr>
            <a:spLocks noGrp="1"/>
          </p:cNvSpPr>
          <p:nvPr>
            <p:ph type="body" idx="1"/>
          </p:nvPr>
        </p:nvSpPr>
        <p:spPr/>
        <p:txBody>
          <a:bodyPr/>
          <a:lstStyle/>
          <a:p>
            <a:r>
              <a:rPr lang="fr-FR" dirty="0" smtClean="0"/>
              <a:t>Position inconfortable et flexible</a:t>
            </a:r>
          </a:p>
          <a:p>
            <a:r>
              <a:rPr lang="fr-FR" dirty="0" smtClean="0"/>
              <a:t>Intervention d’une grande finesse mais toujours visible</a:t>
            </a:r>
          </a:p>
          <a:p>
            <a:r>
              <a:rPr lang="fr-FR" dirty="0" smtClean="0"/>
              <a:t>Nécessité d’une stabilité pour une mise en lien</a:t>
            </a:r>
          </a:p>
          <a:p>
            <a:endParaRPr lang="fr-FR" dirty="0"/>
          </a:p>
          <a:p>
            <a:r>
              <a:rPr lang="fr-FR" dirty="0" smtClean="0"/>
              <a:t>Et vous alors?</a:t>
            </a:r>
          </a:p>
        </p:txBody>
      </p:sp>
      <p:sp>
        <p:nvSpPr>
          <p:cNvPr id="10" name="Espace réservé du texte 9"/>
          <p:cNvSpPr>
            <a:spLocks noGrp="1"/>
          </p:cNvSpPr>
          <p:nvPr>
            <p:ph type="body" idx="2"/>
          </p:nvPr>
        </p:nvSpPr>
        <p:spPr/>
        <p:txBody>
          <a:bodyPr/>
          <a:lstStyle/>
          <a:p>
            <a:pPr marL="50800" indent="0" algn="just">
              <a:buNone/>
            </a:pPr>
            <a:endParaRPr lang="fr-FR" dirty="0"/>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336" y="1821031"/>
            <a:ext cx="2857500" cy="1600200"/>
          </a:xfrm>
          <a:prstGeom prst="rect">
            <a:avLst/>
          </a:prstGeom>
          <a:ln>
            <a:noFill/>
          </a:ln>
          <a:effectLst>
            <a:outerShdw blurRad="292100" dist="139700" dir="2700000" algn="tl" rotWithShape="0">
              <a:srgbClr val="333333">
                <a:alpha val="65000"/>
              </a:srgbClr>
            </a:outerShdw>
          </a:effectLst>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0036" y="3907977"/>
            <a:ext cx="2324100" cy="19716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0539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8"/>
          <p:cNvSpPr txBo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3600"/>
              <a:buFont typeface="Arial"/>
              <a:buNone/>
            </a:pPr>
            <a:endParaRPr sz="3600" b="1">
              <a:solidFill>
                <a:schemeClr val="dk1"/>
              </a:solidFill>
              <a:latin typeface="Calibri"/>
              <a:ea typeface="Calibri"/>
              <a:cs typeface="Calibri"/>
              <a:sym typeface="Calibri"/>
            </a:endParaRPr>
          </a:p>
          <a:p>
            <a:pPr marL="342900" marR="0" lvl="0" indent="-342900" algn="ctr" rtl="0">
              <a:lnSpc>
                <a:spcPct val="90000"/>
              </a:lnSpc>
              <a:spcBef>
                <a:spcPts val="0"/>
              </a:spcBef>
              <a:spcAft>
                <a:spcPts val="0"/>
              </a:spcAft>
              <a:buClr>
                <a:schemeClr val="dk1"/>
              </a:buClr>
              <a:buSzPts val="3600"/>
              <a:buFont typeface="Arial"/>
              <a:buNone/>
            </a:pPr>
            <a:endParaRPr sz="3600" b="1">
              <a:solidFill>
                <a:schemeClr val="dk1"/>
              </a:solidFill>
              <a:latin typeface="Calibri"/>
              <a:ea typeface="Calibri"/>
              <a:cs typeface="Calibri"/>
              <a:sym typeface="Calibri"/>
            </a:endParaRPr>
          </a:p>
          <a:p>
            <a:pPr marL="342900" marR="0" lvl="0" indent="-342900" algn="ctr" rtl="0">
              <a:lnSpc>
                <a:spcPct val="90000"/>
              </a:lnSpc>
              <a:spcBef>
                <a:spcPts val="0"/>
              </a:spcBef>
              <a:spcAft>
                <a:spcPts val="0"/>
              </a:spcAft>
              <a:buClr>
                <a:schemeClr val="dk1"/>
              </a:buClr>
              <a:buSzPts val="3600"/>
              <a:buFont typeface="Arial"/>
              <a:buNone/>
            </a:pPr>
            <a:r>
              <a:rPr lang="fr-FR" sz="3600" b="1">
                <a:solidFill>
                  <a:schemeClr val="dk1"/>
                </a:solidFill>
                <a:latin typeface="Calibri"/>
                <a:ea typeface="Calibri"/>
                <a:cs typeface="Calibri"/>
                <a:sym typeface="Calibri"/>
              </a:rPr>
              <a:t>URACA/BASILIADE </a:t>
            </a:r>
            <a:endParaRPr/>
          </a:p>
          <a:p>
            <a:pPr marL="342900" marR="0" lvl="0" indent="-342900" algn="ctr" rtl="0">
              <a:lnSpc>
                <a:spcPct val="90000"/>
              </a:lnSpc>
              <a:spcBef>
                <a:spcPts val="0"/>
              </a:spcBef>
              <a:spcAft>
                <a:spcPts val="0"/>
              </a:spcAft>
              <a:buClr>
                <a:schemeClr val="dk1"/>
              </a:buClr>
              <a:buSzPts val="3200"/>
              <a:buFont typeface="Arial"/>
              <a:buNone/>
            </a:pPr>
            <a:r>
              <a:rPr lang="fr-FR" sz="3200">
                <a:solidFill>
                  <a:schemeClr val="dk1"/>
                </a:solidFill>
                <a:latin typeface="Calibri"/>
                <a:ea typeface="Calibri"/>
                <a:cs typeface="Calibri"/>
                <a:sym typeface="Calibri"/>
              </a:rPr>
              <a:t>22 rue de Chartres 75018 Paris</a:t>
            </a:r>
            <a:endParaRPr/>
          </a:p>
          <a:p>
            <a:pPr marL="342900" marR="0" lvl="0" indent="-342900" algn="ctr" rtl="0">
              <a:lnSpc>
                <a:spcPct val="90000"/>
              </a:lnSpc>
              <a:spcBef>
                <a:spcPts val="0"/>
              </a:spcBef>
              <a:spcAft>
                <a:spcPts val="0"/>
              </a:spcAft>
              <a:buClr>
                <a:srgbClr val="0070C0"/>
              </a:buClr>
              <a:buSzPts val="3200"/>
              <a:buFont typeface="Arial"/>
              <a:buNone/>
            </a:pPr>
            <a:r>
              <a:rPr lang="fr-FR" sz="3200" u="sng">
                <a:solidFill>
                  <a:schemeClr val="hlink"/>
                </a:solidFill>
                <a:latin typeface="Calibri"/>
                <a:ea typeface="Calibri"/>
                <a:cs typeface="Calibri"/>
                <a:sym typeface="Calibri"/>
                <a:hlinkClick r:id="rId3"/>
              </a:rPr>
              <a:t>contact.uraca@basiliade.org</a:t>
            </a:r>
            <a:endParaRPr sz="3200">
              <a:solidFill>
                <a:srgbClr val="0070C0"/>
              </a:solidFill>
              <a:latin typeface="Calibri"/>
              <a:ea typeface="Calibri"/>
              <a:cs typeface="Calibri"/>
              <a:sym typeface="Calibri"/>
            </a:endParaRPr>
          </a:p>
          <a:p>
            <a:pPr marL="342900" marR="0" lvl="0" indent="-342900" algn="ctr" rtl="0">
              <a:lnSpc>
                <a:spcPct val="90000"/>
              </a:lnSpc>
              <a:spcBef>
                <a:spcPts val="0"/>
              </a:spcBef>
              <a:spcAft>
                <a:spcPts val="0"/>
              </a:spcAft>
              <a:buClr>
                <a:srgbClr val="0070C0"/>
              </a:buClr>
              <a:buSzPts val="3200"/>
              <a:buFont typeface="Arial"/>
              <a:buNone/>
            </a:pPr>
            <a:r>
              <a:rPr lang="fr-FR" sz="3200" u="sng">
                <a:solidFill>
                  <a:schemeClr val="hlink"/>
                </a:solidFill>
                <a:latin typeface="Calibri"/>
                <a:ea typeface="Calibri"/>
                <a:cs typeface="Calibri"/>
                <a:sym typeface="Calibri"/>
                <a:hlinkClick r:id="rId4"/>
              </a:rPr>
              <a:t>www.uraca.org</a:t>
            </a:r>
            <a:endParaRPr sz="3200">
              <a:solidFill>
                <a:srgbClr val="0070C0"/>
              </a:solidFill>
              <a:latin typeface="Calibri"/>
              <a:ea typeface="Calibri"/>
              <a:cs typeface="Calibri"/>
              <a:sym typeface="Calibri"/>
            </a:endParaRPr>
          </a:p>
          <a:p>
            <a:pPr marL="342900" marR="0" lvl="0" indent="-342900" algn="ctr" rtl="0">
              <a:lnSpc>
                <a:spcPct val="90000"/>
              </a:lnSpc>
              <a:spcBef>
                <a:spcPts val="0"/>
              </a:spcBef>
              <a:spcAft>
                <a:spcPts val="0"/>
              </a:spcAft>
              <a:buClr>
                <a:schemeClr val="dk1"/>
              </a:buClr>
              <a:buSzPts val="3200"/>
              <a:buFont typeface="Arial"/>
              <a:buNone/>
            </a:pPr>
            <a:r>
              <a:rPr lang="fr-FR" sz="3200">
                <a:solidFill>
                  <a:schemeClr val="dk1"/>
                </a:solidFill>
                <a:latin typeface="Calibri"/>
                <a:ea typeface="Calibri"/>
                <a:cs typeface="Calibri"/>
                <a:sym typeface="Calibri"/>
              </a:rPr>
              <a:t>01 49 25 44 15</a:t>
            </a:r>
            <a:endParaRPr/>
          </a:p>
          <a:p>
            <a:pPr marL="342900" marR="0" lvl="0" indent="-342900" algn="ctr" rtl="0">
              <a:lnSpc>
                <a:spcPct val="90000"/>
              </a:lnSpc>
              <a:spcBef>
                <a:spcPts val="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a:p>
            <a:pPr marL="342900" marR="0" lvl="0" indent="-342900" algn="ctr" rtl="0">
              <a:lnSpc>
                <a:spcPct val="90000"/>
              </a:lnSpc>
              <a:spcBef>
                <a:spcPts val="0"/>
              </a:spcBef>
              <a:spcAft>
                <a:spcPts val="0"/>
              </a:spcAft>
              <a:buClr>
                <a:schemeClr val="dk1"/>
              </a:buClr>
              <a:buSzPts val="3200"/>
              <a:buFont typeface="Arial"/>
              <a:buNone/>
            </a:pPr>
            <a:r>
              <a:rPr lang="fr-FR" sz="3200" b="1">
                <a:solidFill>
                  <a:schemeClr val="dk1"/>
                </a:solidFill>
                <a:latin typeface="Calibri"/>
                <a:ea typeface="Calibri"/>
                <a:cs typeface="Calibri"/>
                <a:sym typeface="Calibri"/>
              </a:rPr>
              <a:t>MERCI</a:t>
            </a:r>
            <a:endParaRPr/>
          </a:p>
          <a:p>
            <a:pPr marL="342900" marR="0" lvl="0" indent="-139700" algn="l" rtl="0">
              <a:lnSpc>
                <a:spcPct val="90000"/>
              </a:lnSpc>
              <a:spcBef>
                <a:spcPts val="64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p:txBody>
      </p:sp>
      <p:pic>
        <p:nvPicPr>
          <p:cNvPr id="223" name="Google Shape;223;p28" descr="Y:\Logo (nouveau logo) URACA\LOGO-URACA.png"/>
          <p:cNvPicPr preferRelativeResize="0"/>
          <p:nvPr/>
        </p:nvPicPr>
        <p:blipFill rotWithShape="1">
          <a:blip r:embed="rId5">
            <a:alphaModFix/>
          </a:blip>
          <a:srcRect/>
          <a:stretch/>
        </p:blipFill>
        <p:spPr>
          <a:xfrm>
            <a:off x="3726554" y="404664"/>
            <a:ext cx="1709541" cy="214099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Plan de l’intervention</a:t>
            </a:r>
            <a:endParaRPr lang="fr-FR" dirty="0"/>
          </a:p>
        </p:txBody>
      </p:sp>
      <p:sp>
        <p:nvSpPr>
          <p:cNvPr id="3" name="Espace réservé du texte 2"/>
          <p:cNvSpPr>
            <a:spLocks noGrp="1"/>
          </p:cNvSpPr>
          <p:nvPr>
            <p:ph type="body" idx="1"/>
          </p:nvPr>
        </p:nvSpPr>
        <p:spPr>
          <a:xfrm>
            <a:off x="457200" y="1600200"/>
            <a:ext cx="8571390" cy="4525963"/>
          </a:xfrm>
        </p:spPr>
        <p:txBody>
          <a:bodyPr/>
          <a:lstStyle/>
          <a:p>
            <a:r>
              <a:rPr lang="fr-FR" sz="2800" dirty="0" smtClean="0"/>
              <a:t>Le projet de santé communautaire URACA/Basiliade</a:t>
            </a:r>
            <a:endParaRPr lang="fr-FR" sz="2800" dirty="0"/>
          </a:p>
          <a:p>
            <a:r>
              <a:rPr lang="fr-FR" sz="2800" dirty="0"/>
              <a:t>la place du </a:t>
            </a:r>
            <a:r>
              <a:rPr lang="fr-FR" sz="2800" dirty="0" smtClean="0"/>
              <a:t>médiateur interculturel dans :</a:t>
            </a:r>
            <a:endParaRPr lang="fr-FR" sz="2800" dirty="0"/>
          </a:p>
          <a:p>
            <a:pPr lvl="1" fontAlgn="base"/>
            <a:r>
              <a:rPr lang="fr-FR" sz="2400" dirty="0" smtClean="0"/>
              <a:t>Les médiations </a:t>
            </a:r>
            <a:r>
              <a:rPr lang="fr-FR" sz="2400" dirty="0"/>
              <a:t>à l’hôpital</a:t>
            </a:r>
          </a:p>
          <a:p>
            <a:pPr lvl="1" fontAlgn="base"/>
            <a:r>
              <a:rPr lang="fr-FR" sz="2400" dirty="0" smtClean="0"/>
              <a:t>Les consultations ethnopsy</a:t>
            </a:r>
          </a:p>
          <a:p>
            <a:pPr lvl="1" fontAlgn="base"/>
            <a:r>
              <a:rPr lang="fr-FR" sz="2400" dirty="0" smtClean="0"/>
              <a:t>L’ETP</a:t>
            </a:r>
            <a:endParaRPr lang="fr-FR" sz="2400" dirty="0"/>
          </a:p>
          <a:p>
            <a:pPr lvl="1" fontAlgn="base"/>
            <a:r>
              <a:rPr lang="fr-FR" sz="2400" dirty="0" smtClean="0"/>
              <a:t>Les foyers</a:t>
            </a:r>
            <a:endParaRPr lang="fr-FR" sz="2400" dirty="0"/>
          </a:p>
          <a:p>
            <a:pPr lvl="1" fontAlgn="base"/>
            <a:r>
              <a:rPr lang="fr-FR" sz="2400" dirty="0" smtClean="0"/>
              <a:t>Les groupes </a:t>
            </a:r>
            <a:r>
              <a:rPr lang="fr-FR" sz="2400" dirty="0"/>
              <a:t>communautaires (associations </a:t>
            </a:r>
            <a:r>
              <a:rPr lang="fr-FR" sz="2400" dirty="0" smtClean="0"/>
              <a:t>villageoises, </a:t>
            </a:r>
            <a:r>
              <a:rPr lang="fr-FR" sz="2400" dirty="0"/>
              <a:t>groupe de tontines)</a:t>
            </a:r>
          </a:p>
          <a:p>
            <a:pPr lvl="1" fontAlgn="base"/>
            <a:r>
              <a:rPr lang="fr-FR" sz="2400" dirty="0" smtClean="0"/>
              <a:t>Les </a:t>
            </a:r>
            <a:r>
              <a:rPr lang="fr-FR" sz="2400" dirty="0"/>
              <a:t>assemblées (hommes et femmes)</a:t>
            </a:r>
          </a:p>
          <a:p>
            <a:pPr lvl="1" fontAlgn="base"/>
            <a:r>
              <a:rPr lang="fr-FR" sz="2400" dirty="0" smtClean="0"/>
              <a:t>La </a:t>
            </a:r>
            <a:r>
              <a:rPr lang="fr-FR" sz="2400" dirty="0"/>
              <a:t>prévention individuelle et </a:t>
            </a:r>
            <a:r>
              <a:rPr lang="fr-FR" sz="2400" dirty="0" smtClean="0"/>
              <a:t>collective</a:t>
            </a:r>
          </a:p>
          <a:p>
            <a:pPr lvl="1" fontAlgn="base"/>
            <a:r>
              <a:rPr lang="fr-FR" sz="2400" dirty="0" smtClean="0"/>
              <a:t>Les formations interculturelles</a:t>
            </a:r>
            <a:endParaRPr lang="fr-FR" sz="2400" dirty="0"/>
          </a:p>
          <a:p>
            <a:endParaRPr lang="fr-FR" sz="2800" dirty="0"/>
          </a:p>
        </p:txBody>
      </p:sp>
    </p:spTree>
    <p:extLst>
      <p:ext uri="{BB962C8B-B14F-4D97-AF65-F5344CB8AC3E}">
        <p14:creationId xmlns:p14="http://schemas.microsoft.com/office/powerpoint/2010/main" val="886988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457200" y="274638"/>
            <a:ext cx="8229600" cy="1143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fr-FR">
                <a:solidFill>
                  <a:schemeClr val="dk1"/>
                </a:solidFill>
                <a:latin typeface="Calibri"/>
                <a:ea typeface="Calibri"/>
                <a:cs typeface="Calibri"/>
                <a:sym typeface="Calibri"/>
              </a:rPr>
              <a:t>Historique</a:t>
            </a:r>
            <a:endParaRPr/>
          </a:p>
        </p:txBody>
      </p:sp>
      <p:sp>
        <p:nvSpPr>
          <p:cNvPr id="95" name="Google Shape;95;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1800"/>
              <a:buChar char="•"/>
            </a:pPr>
            <a:r>
              <a:rPr lang="fr-FR" sz="1800" dirty="0"/>
              <a:t>Le </a:t>
            </a:r>
            <a:r>
              <a:rPr lang="fr-FR" sz="1800" dirty="0" smtClean="0"/>
              <a:t>projet </a:t>
            </a:r>
            <a:r>
              <a:rPr lang="fr-FR" sz="1800" dirty="0"/>
              <a:t>URACA né il y a </a:t>
            </a:r>
            <a:r>
              <a:rPr lang="fr-FR" sz="1800" dirty="0" smtClean="0"/>
              <a:t>34 </a:t>
            </a:r>
            <a:r>
              <a:rPr lang="fr-FR" sz="1800" dirty="0"/>
              <a:t>ans (en 1985) a pour objectif d’accompagner les publics migrants dans la prévention primaire, secondaire et tertiaire du VIH et autres maladies chroniques. </a:t>
            </a:r>
            <a:endParaRPr dirty="0"/>
          </a:p>
          <a:p>
            <a:pPr marL="342900" lvl="0" indent="-342900" algn="just" rtl="0">
              <a:spcBef>
                <a:spcPts val="360"/>
              </a:spcBef>
              <a:spcAft>
                <a:spcPts val="0"/>
              </a:spcAft>
              <a:buClr>
                <a:schemeClr val="dk1"/>
              </a:buClr>
              <a:buSzPts val="1800"/>
              <a:buNone/>
            </a:pPr>
            <a:r>
              <a:rPr lang="fr-FR" sz="1800" dirty="0"/>
              <a:t> </a:t>
            </a:r>
            <a:endParaRPr sz="1050" dirty="0"/>
          </a:p>
          <a:p>
            <a:pPr marL="342900" lvl="0" indent="-342900" algn="just" rtl="0">
              <a:spcBef>
                <a:spcPts val="360"/>
              </a:spcBef>
              <a:spcAft>
                <a:spcPts val="0"/>
              </a:spcAft>
              <a:buClr>
                <a:schemeClr val="dk1"/>
              </a:buClr>
              <a:buSzPts val="1800"/>
              <a:buChar char="•"/>
            </a:pPr>
            <a:r>
              <a:rPr lang="fr-FR" sz="1800" dirty="0"/>
              <a:t>Il développe la prévention sanitaire et sociale associée à la prise en compte </a:t>
            </a:r>
            <a:r>
              <a:rPr lang="fr-FR" sz="1800" dirty="0" smtClean="0"/>
              <a:t>des cultures africaines. </a:t>
            </a:r>
            <a:r>
              <a:rPr lang="fr-FR" sz="1800" dirty="0"/>
              <a:t>Il crée des liens entre communautés africaines et professionnels, entre pays d'origine et pays d'accueil, entre représentations occidentales et traditionnelles africaines, entre l’individu, sa communauté et la société d'accueil, pour  une insertion et un « vivre ensemble » réussis. </a:t>
            </a:r>
            <a:endParaRPr sz="1800" dirty="0"/>
          </a:p>
          <a:p>
            <a:pPr marL="342900" lvl="0" indent="-342900" algn="just" rtl="0">
              <a:spcBef>
                <a:spcPts val="360"/>
              </a:spcBef>
              <a:spcAft>
                <a:spcPts val="0"/>
              </a:spcAft>
              <a:buClr>
                <a:schemeClr val="dk1"/>
              </a:buClr>
              <a:buSzPts val="1800"/>
              <a:buNone/>
            </a:pPr>
            <a:endParaRPr sz="1050" dirty="0"/>
          </a:p>
          <a:p>
            <a:pPr marL="342900" lvl="0" indent="-342900" algn="just" rtl="0">
              <a:spcBef>
                <a:spcPts val="360"/>
              </a:spcBef>
              <a:spcAft>
                <a:spcPts val="0"/>
              </a:spcAft>
              <a:buClr>
                <a:schemeClr val="dk1"/>
              </a:buClr>
              <a:buSzPts val="1800"/>
              <a:buChar char="•"/>
            </a:pPr>
            <a:r>
              <a:rPr lang="fr-FR" sz="1800" dirty="0"/>
              <a:t>URACA travaille à la réduction des inégalités sociales de santé en accompagnant des personnes atteintes de VIH et ou de maladies chroniques, des femmes en situation de vulnérabilité (maladie, isolement), des personnes en précarité. Il travaille en lien avec les institutions publiques en particulier les Hôpitaux de Paris et les structures d’accueil et d’accompagnement de ces publics.</a:t>
            </a:r>
            <a:endParaRPr dirty="0"/>
          </a:p>
          <a:p>
            <a:pPr marL="342900" lvl="0" indent="-342900" algn="just" rtl="0">
              <a:spcBef>
                <a:spcPts val="360"/>
              </a:spcBef>
              <a:spcAft>
                <a:spcPts val="0"/>
              </a:spcAft>
              <a:buClr>
                <a:schemeClr val="dk1"/>
              </a:buClr>
              <a:buSzPts val="1800"/>
              <a:buNone/>
            </a:pPr>
            <a:endParaRPr sz="1800" dirty="0"/>
          </a:p>
          <a:p>
            <a:pPr marL="342900" lvl="0" indent="-342900" algn="just" rtl="0">
              <a:spcBef>
                <a:spcPts val="360"/>
              </a:spcBef>
              <a:spcAft>
                <a:spcPts val="0"/>
              </a:spcAft>
              <a:buClr>
                <a:schemeClr val="dk1"/>
              </a:buClr>
              <a:buSzPts val="1800"/>
              <a:buChar char="•"/>
            </a:pPr>
            <a:r>
              <a:rPr lang="fr-FR" sz="1800" dirty="0"/>
              <a:t>URACA n’est pas sectorisé. Nous recevons des personnes de toute l’IDF.</a:t>
            </a:r>
            <a:endParaRP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457200" y="274638"/>
            <a:ext cx="8229600" cy="1143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a:buSzPts val="4400"/>
            </a:pPr>
            <a:r>
              <a:rPr lang="fr-FR" dirty="0"/>
              <a:t>URACA / Basiliade</a:t>
            </a:r>
            <a:endParaRPr dirty="0"/>
          </a:p>
        </p:txBody>
      </p:sp>
      <p:sp>
        <p:nvSpPr>
          <p:cNvPr id="102" name="Google Shape;102;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None/>
            </a:pPr>
            <a:r>
              <a:rPr lang="fr-FR" sz="2400" b="1" u="sng" dirty="0"/>
              <a:t>Profil du public accueilli :</a:t>
            </a:r>
            <a:endParaRPr dirty="0"/>
          </a:p>
          <a:p>
            <a:pPr marL="342900" lvl="0" indent="-342900" algn="just" rtl="0">
              <a:spcBef>
                <a:spcPts val="480"/>
              </a:spcBef>
              <a:spcAft>
                <a:spcPts val="0"/>
              </a:spcAft>
              <a:buClr>
                <a:schemeClr val="dk1"/>
              </a:buClr>
              <a:buSzPts val="2400"/>
              <a:buChar char="•"/>
            </a:pPr>
            <a:r>
              <a:rPr lang="fr-FR" sz="2400" dirty="0"/>
              <a:t>Hommes seuls, femmes seules, femmes avec enfants</a:t>
            </a:r>
            <a:endParaRPr dirty="0"/>
          </a:p>
          <a:p>
            <a:pPr marL="342900" lvl="0" indent="-342900" algn="just" rtl="0">
              <a:spcBef>
                <a:spcPts val="480"/>
              </a:spcBef>
              <a:spcAft>
                <a:spcPts val="0"/>
              </a:spcAft>
              <a:buClr>
                <a:schemeClr val="dk1"/>
              </a:buClr>
              <a:buSzPts val="2400"/>
              <a:buChar char="•"/>
            </a:pPr>
            <a:r>
              <a:rPr lang="fr-FR" sz="2400" dirty="0"/>
              <a:t>Personnes en situation de précarité, vulnérabilité +++ (maladie chronique, violences </a:t>
            </a:r>
            <a:r>
              <a:rPr lang="fr-FR" sz="2400" dirty="0" smtClean="0"/>
              <a:t>sexuelles, parcours migratoir</a:t>
            </a:r>
            <a:r>
              <a:rPr lang="fr-FR" sz="2400" dirty="0" smtClean="0"/>
              <a:t>e traumatique</a:t>
            </a:r>
            <a:r>
              <a:rPr lang="fr-FR" sz="2400" dirty="0" smtClean="0"/>
              <a:t>)</a:t>
            </a:r>
            <a:endParaRPr dirty="0"/>
          </a:p>
          <a:p>
            <a:pPr marL="342900" lvl="0" indent="-342900" algn="just" rtl="0">
              <a:spcBef>
                <a:spcPts val="480"/>
              </a:spcBef>
              <a:spcAft>
                <a:spcPts val="0"/>
              </a:spcAft>
              <a:buClr>
                <a:schemeClr val="dk1"/>
              </a:buClr>
              <a:buSzPts val="2400"/>
              <a:buChar char="•"/>
            </a:pPr>
            <a:r>
              <a:rPr lang="fr-FR" sz="2400" dirty="0"/>
              <a:t>Sans papiers en majorité</a:t>
            </a:r>
            <a:endParaRPr dirty="0"/>
          </a:p>
          <a:p>
            <a:pPr marL="342900" lvl="0" indent="-342900" algn="just" rtl="0">
              <a:spcBef>
                <a:spcPts val="480"/>
              </a:spcBef>
              <a:spcAft>
                <a:spcPts val="0"/>
              </a:spcAft>
              <a:buClr>
                <a:schemeClr val="dk1"/>
              </a:buClr>
              <a:buSzPts val="2400"/>
              <a:buChar char="•"/>
            </a:pPr>
            <a:r>
              <a:rPr lang="fr-FR" sz="2400" dirty="0"/>
              <a:t>Barrière de la langue</a:t>
            </a:r>
            <a:endParaRPr dirty="0"/>
          </a:p>
          <a:p>
            <a:pPr marL="342900" lvl="0" indent="-342900" algn="just" rtl="0">
              <a:spcBef>
                <a:spcPts val="480"/>
              </a:spcBef>
              <a:spcAft>
                <a:spcPts val="0"/>
              </a:spcAft>
              <a:buClr>
                <a:schemeClr val="dk1"/>
              </a:buClr>
              <a:buSzPts val="2400"/>
              <a:buChar char="•"/>
            </a:pPr>
            <a:r>
              <a:rPr lang="fr-FR" sz="2400" dirty="0"/>
              <a:t>Dimension culturelle</a:t>
            </a:r>
            <a:endParaRPr dirty="0"/>
          </a:p>
          <a:p>
            <a:pPr marL="342900" lvl="0" indent="-342900" algn="just" rtl="0">
              <a:spcBef>
                <a:spcPts val="480"/>
              </a:spcBef>
              <a:spcAft>
                <a:spcPts val="0"/>
              </a:spcAft>
              <a:buClr>
                <a:schemeClr val="dk1"/>
              </a:buClr>
              <a:buSzPts val="2400"/>
              <a:buChar char="•"/>
            </a:pPr>
            <a:r>
              <a:rPr lang="fr-FR" sz="2400" dirty="0"/>
              <a:t>Isolement +++</a:t>
            </a: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Google Shape;109;p16"/>
          <p:cNvGrpSpPr/>
          <p:nvPr/>
        </p:nvGrpSpPr>
        <p:grpSpPr>
          <a:xfrm>
            <a:off x="330316" y="1248594"/>
            <a:ext cx="8349694" cy="4484645"/>
            <a:chOff x="6788" y="771922"/>
            <a:chExt cx="8349694" cy="4484645"/>
          </a:xfrm>
        </p:grpSpPr>
        <p:sp>
          <p:nvSpPr>
            <p:cNvPr id="110" name="Google Shape;110;p16"/>
            <p:cNvSpPr/>
            <p:nvPr/>
          </p:nvSpPr>
          <p:spPr>
            <a:xfrm>
              <a:off x="6788" y="771922"/>
              <a:ext cx="1982518" cy="1029400"/>
            </a:xfrm>
            <a:prstGeom prst="roundRect">
              <a:avLst>
                <a:gd name="adj" fmla="val 10000"/>
              </a:avLst>
            </a:prstGeom>
            <a:ln/>
          </p:spPr>
          <p:style>
            <a:lnRef idx="0">
              <a:schemeClr val="accent5"/>
            </a:lnRef>
            <a:fillRef idx="3">
              <a:schemeClr val="accent5"/>
            </a:fillRef>
            <a:effectRef idx="3">
              <a:schemeClr val="accent5"/>
            </a:effectRef>
            <a:fontRef idx="minor">
              <a:schemeClr val="lt1"/>
            </a:fontRef>
          </p:style>
          <p:txBody>
            <a:bodyPr spcFirstLastPara="1" wrap="square" lIns="91425" tIns="91425" rIns="91425" bIns="91425" anchor="ctr" anchorCtr="0">
              <a:noAutofit/>
            </a:bodyPr>
            <a:lstStyle/>
            <a:p>
              <a:pPr algn="ctr"/>
              <a:r>
                <a:rPr lang="fr-FR" sz="1600" b="1" dirty="0">
                  <a:solidFill>
                    <a:schemeClr val="dk1"/>
                  </a:solidFill>
                  <a:latin typeface="Calibri"/>
                  <a:ea typeface="Calibri"/>
                  <a:cs typeface="Calibri"/>
                  <a:sym typeface="Calibri"/>
                </a:rPr>
                <a:t>Accompagnement psychosocial  et interculturel </a:t>
              </a:r>
            </a:p>
            <a:p>
              <a:pPr marL="0" lvl="0" indent="0" algn="ctr" rtl="0">
                <a:spcBef>
                  <a:spcPts val="0"/>
                </a:spcBef>
                <a:spcAft>
                  <a:spcPts val="0"/>
                </a:spcAft>
                <a:buNone/>
              </a:pPr>
              <a:endParaRPr dirty="0"/>
            </a:p>
          </p:txBody>
        </p:sp>
        <p:sp>
          <p:nvSpPr>
            <p:cNvPr id="112" name="Google Shape;112;p16"/>
            <p:cNvSpPr/>
            <p:nvPr/>
          </p:nvSpPr>
          <p:spPr>
            <a:xfrm>
              <a:off x="244833" y="1584185"/>
              <a:ext cx="2206902" cy="3672000"/>
            </a:xfrm>
            <a:prstGeom prst="roundRect">
              <a:avLst>
                <a:gd name="adj" fmla="val 10000"/>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spcFirstLastPara="1" wrap="square" lIns="91425" tIns="91425" rIns="91425" bIns="91425" anchor="ctr" anchorCtr="0">
              <a:noAutofit/>
            </a:bodyPr>
            <a:lstStyle/>
            <a:p>
              <a:pPr marL="171450" lvl="1" indent="-171450" algn="ctr">
                <a:lnSpc>
                  <a:spcPct val="90000"/>
                </a:lnSpc>
                <a:buClr>
                  <a:schemeClr val="dk1"/>
                </a:buClr>
                <a:buSzPts val="1600"/>
                <a:buFont typeface="Calibri"/>
                <a:buChar char="•"/>
              </a:pPr>
              <a:r>
                <a:rPr lang="fr-FR" sz="1600" b="1" dirty="0">
                  <a:solidFill>
                    <a:schemeClr val="dk1"/>
                  </a:solidFill>
                  <a:latin typeface="Calibri"/>
                  <a:ea typeface="Calibri"/>
                  <a:cs typeface="Calibri"/>
                  <a:sym typeface="Calibri"/>
                </a:rPr>
                <a:t>Service d’accueil, d’orientation et d’accompagnement </a:t>
              </a:r>
            </a:p>
            <a:p>
              <a:pPr marL="171450" lvl="1" indent="-171450" algn="ctr">
                <a:lnSpc>
                  <a:spcPct val="90000"/>
                </a:lnSpc>
                <a:spcBef>
                  <a:spcPts val="240"/>
                </a:spcBef>
                <a:buClr>
                  <a:schemeClr val="dk1"/>
                </a:buClr>
                <a:buSzPts val="1600"/>
                <a:buFont typeface="Calibri"/>
                <a:buChar char="•"/>
              </a:pPr>
              <a:r>
                <a:rPr lang="fr-FR" sz="1600" b="1" dirty="0">
                  <a:solidFill>
                    <a:schemeClr val="dk1"/>
                  </a:solidFill>
                  <a:latin typeface="Calibri"/>
                  <a:ea typeface="Calibri"/>
                  <a:cs typeface="Calibri"/>
                  <a:sym typeface="Calibri"/>
                </a:rPr>
                <a:t>Assemblée des femmes/ hommes</a:t>
              </a:r>
              <a:endParaRPr lang="fr-FR" dirty="0"/>
            </a:p>
            <a:p>
              <a:pPr marL="171450" lvl="1" indent="-171450" algn="ctr">
                <a:lnSpc>
                  <a:spcPct val="90000"/>
                </a:lnSpc>
                <a:spcBef>
                  <a:spcPts val="240"/>
                </a:spcBef>
                <a:buClr>
                  <a:schemeClr val="dk1"/>
                </a:buClr>
                <a:buSzPts val="1600"/>
                <a:buFont typeface="Calibri"/>
                <a:buChar char="•"/>
              </a:pPr>
              <a:r>
                <a:rPr lang="fr-FR" sz="1600" b="1" dirty="0">
                  <a:solidFill>
                    <a:schemeClr val="dk1"/>
                  </a:solidFill>
                  <a:latin typeface="Calibri"/>
                  <a:ea typeface="Calibri"/>
                  <a:cs typeface="Calibri"/>
                  <a:sym typeface="Calibri"/>
                </a:rPr>
                <a:t>Suivi psychologique et ethnopsy</a:t>
              </a:r>
              <a:endParaRPr lang="fr-FR" dirty="0"/>
            </a:p>
            <a:p>
              <a:pPr marL="171450" lvl="1" indent="-171450" algn="ctr">
                <a:lnSpc>
                  <a:spcPct val="90000"/>
                </a:lnSpc>
                <a:spcBef>
                  <a:spcPts val="240"/>
                </a:spcBef>
                <a:buClr>
                  <a:schemeClr val="dk1"/>
                </a:buClr>
                <a:buSzPts val="1600"/>
                <a:buFont typeface="Calibri"/>
                <a:buChar char="•"/>
              </a:pPr>
              <a:r>
                <a:rPr lang="fr-FR" sz="1600" b="1" dirty="0">
                  <a:solidFill>
                    <a:schemeClr val="dk1"/>
                  </a:solidFill>
                  <a:latin typeface="Calibri"/>
                  <a:ea typeface="Calibri"/>
                  <a:cs typeface="Calibri"/>
                  <a:sym typeface="Calibri"/>
                </a:rPr>
                <a:t>ETP</a:t>
              </a:r>
              <a:endParaRPr lang="fr-FR" dirty="0"/>
            </a:p>
            <a:p>
              <a:pPr marL="171450" lvl="1" indent="-171450" algn="ctr">
                <a:lnSpc>
                  <a:spcPct val="90000"/>
                </a:lnSpc>
                <a:spcBef>
                  <a:spcPts val="240"/>
                </a:spcBef>
                <a:buClr>
                  <a:schemeClr val="dk1"/>
                </a:buClr>
                <a:buSzPts val="1600"/>
                <a:buFont typeface="Calibri"/>
                <a:buChar char="•"/>
              </a:pPr>
              <a:r>
                <a:rPr lang="fr-FR" sz="1600" b="1" dirty="0">
                  <a:solidFill>
                    <a:schemeClr val="dk1"/>
                  </a:solidFill>
                  <a:latin typeface="Calibri"/>
                  <a:ea typeface="Calibri"/>
                  <a:cs typeface="Calibri"/>
                  <a:sym typeface="Calibri"/>
                </a:rPr>
                <a:t>Médiation interculturelle</a:t>
              </a:r>
              <a:endParaRPr lang="fr-FR" dirty="0"/>
            </a:p>
            <a:p>
              <a:pPr marL="0" lvl="0" indent="0" algn="l" rtl="0">
                <a:spcBef>
                  <a:spcPts val="0"/>
                </a:spcBef>
                <a:spcAft>
                  <a:spcPts val="0"/>
                </a:spcAft>
                <a:buNone/>
              </a:pPr>
              <a:endParaRPr dirty="0"/>
            </a:p>
          </p:txBody>
        </p:sp>
        <p:sp>
          <p:nvSpPr>
            <p:cNvPr id="114" name="Google Shape;114;p16"/>
            <p:cNvSpPr/>
            <p:nvPr/>
          </p:nvSpPr>
          <p:spPr>
            <a:xfrm rot="-68046">
              <a:off x="2276522" y="931418"/>
              <a:ext cx="609142" cy="425735"/>
            </a:xfrm>
            <a:prstGeom prst="rightArrow">
              <a:avLst>
                <a:gd name="adj1" fmla="val 60000"/>
                <a:gd name="adj2" fmla="val 50000"/>
              </a:avLst>
            </a:prstGeom>
            <a:ln/>
          </p:spPr>
          <p:style>
            <a:lnRef idx="0">
              <a:schemeClr val="accent4"/>
            </a:lnRef>
            <a:fillRef idx="3">
              <a:schemeClr val="accent4"/>
            </a:fillRef>
            <a:effectRef idx="3">
              <a:schemeClr val="accent4"/>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6"/>
            <p:cNvSpPr/>
            <p:nvPr/>
          </p:nvSpPr>
          <p:spPr>
            <a:xfrm>
              <a:off x="3138406" y="774331"/>
              <a:ext cx="1709981" cy="1026991"/>
            </a:xfrm>
            <a:prstGeom prst="roundRect">
              <a:avLst>
                <a:gd name="adj" fmla="val 10000"/>
              </a:avLst>
            </a:prstGeom>
            <a:ln/>
          </p:spPr>
          <p:style>
            <a:lnRef idx="0">
              <a:schemeClr val="accent5"/>
            </a:lnRef>
            <a:fillRef idx="3">
              <a:schemeClr val="accent5"/>
            </a:fillRef>
            <a:effectRef idx="3">
              <a:schemeClr val="accent5"/>
            </a:effectRef>
            <a:fontRef idx="minor">
              <a:schemeClr val="lt1"/>
            </a:fontRef>
          </p:style>
          <p:txBody>
            <a:bodyPr spcFirstLastPara="1" wrap="square" lIns="91425" tIns="91425" rIns="91425" bIns="91425" anchor="ctr" anchorCtr="0">
              <a:noAutofit/>
            </a:bodyPr>
            <a:lstStyle/>
            <a:p>
              <a:pPr lvl="0" algn="ctr"/>
              <a:r>
                <a:rPr lang="fr-FR" sz="1800" b="1" dirty="0">
                  <a:solidFill>
                    <a:schemeClr val="dk1"/>
                  </a:solidFill>
                  <a:latin typeface="Calibri"/>
                  <a:ea typeface="Calibri"/>
                  <a:cs typeface="Calibri"/>
                  <a:sym typeface="Calibri"/>
                </a:rPr>
                <a:t>Prévention</a:t>
              </a:r>
              <a:endParaRPr dirty="0"/>
            </a:p>
          </p:txBody>
        </p:sp>
        <p:sp>
          <p:nvSpPr>
            <p:cNvPr id="118" name="Google Shape;118;p16"/>
            <p:cNvSpPr/>
            <p:nvPr/>
          </p:nvSpPr>
          <p:spPr>
            <a:xfrm>
              <a:off x="3300999" y="1584567"/>
              <a:ext cx="2085271" cy="3672000"/>
            </a:xfrm>
            <a:prstGeom prst="roundRect">
              <a:avLst>
                <a:gd name="adj" fmla="val 10000"/>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spcFirstLastPara="1" wrap="square" lIns="91425" tIns="91425" rIns="91425" bIns="91425" anchor="ctr" anchorCtr="0">
              <a:noAutofit/>
            </a:bodyPr>
            <a:lstStyle/>
            <a:p>
              <a:pPr marL="171450" lvl="1" indent="-171450" algn="ctr">
                <a:lnSpc>
                  <a:spcPct val="90000"/>
                </a:lnSpc>
                <a:buClr>
                  <a:schemeClr val="dk1"/>
                </a:buClr>
                <a:buSzPts val="1600"/>
                <a:buFont typeface="Calibri"/>
                <a:buChar char="•"/>
              </a:pPr>
              <a:r>
                <a:rPr lang="fr-FR" sz="1600" b="1" dirty="0">
                  <a:solidFill>
                    <a:schemeClr val="dk1"/>
                  </a:solidFill>
                  <a:latin typeface="Calibri"/>
                  <a:ea typeface="Calibri"/>
                  <a:cs typeface="Calibri"/>
                  <a:sym typeface="Calibri"/>
                </a:rPr>
                <a:t>Ateliers collectifs (ASL)</a:t>
              </a:r>
            </a:p>
            <a:p>
              <a:pPr marL="171450" lvl="1" indent="-171450">
                <a:lnSpc>
                  <a:spcPct val="90000"/>
                </a:lnSpc>
                <a:spcBef>
                  <a:spcPts val="240"/>
                </a:spcBef>
                <a:buClr>
                  <a:schemeClr val="dk1"/>
                </a:buClr>
                <a:buSzPts val="1600"/>
                <a:buFont typeface="Calibri"/>
                <a:buChar char="•"/>
              </a:pPr>
              <a:r>
                <a:rPr lang="fr-FR" sz="1600" b="1" dirty="0">
                  <a:solidFill>
                    <a:schemeClr val="dk1"/>
                  </a:solidFill>
                  <a:latin typeface="Calibri"/>
                  <a:ea typeface="Calibri"/>
                  <a:cs typeface="Calibri"/>
                  <a:sym typeface="Calibri"/>
                </a:rPr>
                <a:t>Entretiens individuels</a:t>
              </a:r>
            </a:p>
            <a:p>
              <a:pPr marL="171450" lvl="1" indent="-171450">
                <a:lnSpc>
                  <a:spcPct val="90000"/>
                </a:lnSpc>
                <a:spcBef>
                  <a:spcPts val="240"/>
                </a:spcBef>
                <a:buClr>
                  <a:schemeClr val="dk1"/>
                </a:buClr>
                <a:buSzPts val="1600"/>
                <a:buFont typeface="Calibri"/>
                <a:buChar char="•"/>
              </a:pPr>
              <a:r>
                <a:rPr lang="fr-FR" sz="1600" b="1" dirty="0">
                  <a:solidFill>
                    <a:schemeClr val="dk1"/>
                  </a:solidFill>
                  <a:latin typeface="Calibri"/>
                  <a:ea typeface="Calibri"/>
                  <a:cs typeface="Calibri"/>
                  <a:sym typeface="Calibri"/>
                </a:rPr>
                <a:t>Dépistage : TROD (avec COREVIH Nord, Afrique Avenir, CEGIDD Bichat)</a:t>
              </a:r>
            </a:p>
            <a:p>
              <a:pPr marL="0" lvl="0" indent="0" algn="l" rtl="0">
                <a:spcBef>
                  <a:spcPts val="0"/>
                </a:spcBef>
                <a:spcAft>
                  <a:spcPts val="0"/>
                </a:spcAft>
                <a:buNone/>
              </a:pPr>
              <a:endParaRPr dirty="0"/>
            </a:p>
          </p:txBody>
        </p:sp>
        <p:sp>
          <p:nvSpPr>
            <p:cNvPr id="120" name="Google Shape;120;p16"/>
            <p:cNvSpPr/>
            <p:nvPr/>
          </p:nvSpPr>
          <p:spPr>
            <a:xfrm>
              <a:off x="5154526" y="903460"/>
              <a:ext cx="649013" cy="425735"/>
            </a:xfrm>
            <a:prstGeom prst="rightArrow">
              <a:avLst>
                <a:gd name="adj1" fmla="val 60000"/>
                <a:gd name="adj2" fmla="val 50000"/>
              </a:avLst>
            </a:prstGeom>
            <a:ln/>
          </p:spPr>
          <p:style>
            <a:lnRef idx="0">
              <a:schemeClr val="accent4"/>
            </a:lnRef>
            <a:fillRef idx="3">
              <a:schemeClr val="accent4"/>
            </a:fillRef>
            <a:effectRef idx="3">
              <a:schemeClr val="accent4"/>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6"/>
            <p:cNvSpPr/>
            <p:nvPr/>
          </p:nvSpPr>
          <p:spPr>
            <a:xfrm>
              <a:off x="6072941" y="774331"/>
              <a:ext cx="1709981" cy="1026991"/>
            </a:xfrm>
            <a:prstGeom prst="roundRect">
              <a:avLst>
                <a:gd name="adj" fmla="val 10000"/>
              </a:avLst>
            </a:prstGeom>
            <a:ln/>
          </p:spPr>
          <p:style>
            <a:lnRef idx="0">
              <a:schemeClr val="accent5"/>
            </a:lnRef>
            <a:fillRef idx="3">
              <a:schemeClr val="accent5"/>
            </a:fillRef>
            <a:effectRef idx="3">
              <a:schemeClr val="accent5"/>
            </a:effectRef>
            <a:fontRef idx="minor">
              <a:schemeClr val="lt1"/>
            </a:fontRef>
          </p:style>
          <p:txBody>
            <a:bodyPr spcFirstLastPara="1" wrap="square" lIns="91425" tIns="91425" rIns="91425" bIns="91425" anchor="ctr" anchorCtr="0">
              <a:noAutofit/>
            </a:bodyPr>
            <a:lstStyle/>
            <a:p>
              <a:pPr algn="ctr"/>
              <a:r>
                <a:rPr lang="fr-FR" b="1" dirty="0">
                  <a:solidFill>
                    <a:schemeClr val="dk1"/>
                  </a:solidFill>
                  <a:latin typeface="Calibri"/>
                  <a:ea typeface="Calibri"/>
                  <a:cs typeface="Calibri"/>
                  <a:sym typeface="Calibri"/>
                </a:rPr>
                <a:t>Formation interculturelle &amp; santé </a:t>
              </a:r>
            </a:p>
          </p:txBody>
        </p:sp>
        <p:sp>
          <p:nvSpPr>
            <p:cNvPr id="124" name="Google Shape;124;p16"/>
            <p:cNvSpPr/>
            <p:nvPr/>
          </p:nvSpPr>
          <p:spPr>
            <a:xfrm>
              <a:off x="6199854" y="1581189"/>
              <a:ext cx="2156628" cy="3672000"/>
            </a:xfrm>
            <a:prstGeom prst="roundRect">
              <a:avLst>
                <a:gd name="adj" fmla="val 10000"/>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spcFirstLastPara="1" wrap="square" lIns="91425" tIns="91425" rIns="91425" bIns="91425" anchor="ctr" anchorCtr="0">
              <a:noAutofit/>
            </a:bodyPr>
            <a:lstStyle/>
            <a:p>
              <a:pPr marL="171450" lvl="1" indent="-171450" algn="ctr">
                <a:lnSpc>
                  <a:spcPct val="90000"/>
                </a:lnSpc>
                <a:buClr>
                  <a:schemeClr val="dk1"/>
                </a:buClr>
                <a:buSzPts val="1800"/>
                <a:buFont typeface="Calibri"/>
                <a:buChar char="•"/>
              </a:pPr>
              <a:r>
                <a:rPr lang="fr-FR" sz="1600" b="1" dirty="0">
                  <a:solidFill>
                    <a:schemeClr val="dk1"/>
                  </a:solidFill>
                  <a:latin typeface="Calibri"/>
                  <a:ea typeface="Calibri"/>
                  <a:cs typeface="Calibri"/>
                  <a:sym typeface="Calibri"/>
                </a:rPr>
                <a:t>Formations et colloques </a:t>
              </a:r>
            </a:p>
            <a:p>
              <a:pPr marL="171450" lvl="1" indent="-171450" algn="ctr">
                <a:lnSpc>
                  <a:spcPct val="90000"/>
                </a:lnSpc>
                <a:spcBef>
                  <a:spcPts val="270"/>
                </a:spcBef>
                <a:buClr>
                  <a:schemeClr val="dk1"/>
                </a:buClr>
                <a:buSzPts val="1800"/>
                <a:buFont typeface="Calibri"/>
                <a:buChar char="•"/>
              </a:pPr>
              <a:r>
                <a:rPr lang="fr-FR" sz="1600" b="1" dirty="0">
                  <a:solidFill>
                    <a:schemeClr val="dk1"/>
                  </a:solidFill>
                  <a:latin typeface="Calibri"/>
                  <a:ea typeface="Calibri"/>
                  <a:cs typeface="Calibri"/>
                  <a:sym typeface="Calibri"/>
                </a:rPr>
                <a:t>Diffusion communication</a:t>
              </a:r>
              <a:endParaRPr lang="fr-FR" sz="1600" dirty="0"/>
            </a:p>
            <a:p>
              <a:pPr marL="0" lvl="0" indent="0" algn="l" rtl="0">
                <a:spcBef>
                  <a:spcPts val="0"/>
                </a:spcBef>
                <a:spcAft>
                  <a:spcPts val="0"/>
                </a:spcAft>
                <a:buNone/>
              </a:pPr>
              <a:endParaRPr sz="1600" dirty="0"/>
            </a:p>
          </p:txBody>
        </p:sp>
      </p:grpSp>
      <p:sp>
        <p:nvSpPr>
          <p:cNvPr id="126" name="Google Shape;126;p16"/>
          <p:cNvSpPr txBox="1">
            <a:spLocks noGrp="1"/>
          </p:cNvSpPr>
          <p:nvPr>
            <p:ph type="title"/>
          </p:nvPr>
        </p:nvSpPr>
        <p:spPr>
          <a:xfrm>
            <a:off x="539552" y="0"/>
            <a:ext cx="8229600" cy="1143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fr-FR" dirty="0">
                <a:solidFill>
                  <a:schemeClr val="dk1"/>
                </a:solidFill>
                <a:latin typeface="Calibri"/>
                <a:ea typeface="Calibri"/>
                <a:cs typeface="Calibri"/>
                <a:sym typeface="Calibri"/>
              </a:rPr>
              <a:t>Activités </a:t>
            </a: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Activité en 2018</a:t>
            </a:r>
            <a:endParaRPr lang="fr-FR" dirty="0"/>
          </a:p>
        </p:txBody>
      </p:sp>
      <p:sp>
        <p:nvSpPr>
          <p:cNvPr id="3" name="Espace réservé du texte 2"/>
          <p:cNvSpPr>
            <a:spLocks noGrp="1"/>
          </p:cNvSpPr>
          <p:nvPr>
            <p:ph type="body" idx="1"/>
          </p:nvPr>
        </p:nvSpPr>
        <p:spPr/>
        <p:txBody>
          <a:bodyPr/>
          <a:lstStyle/>
          <a:p>
            <a:pPr marL="114300" indent="0">
              <a:buNone/>
            </a:pPr>
            <a:r>
              <a:rPr lang="fr-FR" sz="1800" b="1" u="sng" dirty="0"/>
              <a:t>Origine géographique des personnes par URACA EN 2018</a:t>
            </a:r>
            <a:endParaRPr lang="fr-FR" sz="1800" dirty="0"/>
          </a:p>
          <a:p>
            <a:r>
              <a:rPr lang="fr-FR" sz="1800" dirty="0"/>
              <a:t>Elles sont majoritaire originaire de la Côte d’Ivoire (24%), de la Guinée (14%), du Congo (12%), du Mali (10%), et du Sénégal (10%), du Cameroun (8%) et de l’Algérie (5%). </a:t>
            </a:r>
            <a:br>
              <a:rPr lang="fr-FR" sz="1800" dirty="0"/>
            </a:br>
            <a:r>
              <a:rPr lang="fr-FR" sz="1800" dirty="0"/>
              <a:t>les autres pays représentés sont : la Mauritanie, le Burkina, le Togo, la </a:t>
            </a:r>
            <a:r>
              <a:rPr lang="fr-FR" sz="1800" dirty="0" err="1"/>
              <a:t>centre-Afrique</a:t>
            </a:r>
            <a:r>
              <a:rPr lang="fr-FR" sz="1800" dirty="0"/>
              <a:t>, le Bénin… </a:t>
            </a:r>
          </a:p>
          <a:p>
            <a:endParaRPr lang="fr-FR" sz="1800" dirty="0"/>
          </a:p>
        </p:txBody>
      </p:sp>
      <p:graphicFrame>
        <p:nvGraphicFramePr>
          <p:cNvPr id="4" name="Graphique 3"/>
          <p:cNvGraphicFramePr/>
          <p:nvPr>
            <p:extLst>
              <p:ext uri="{D42A27DB-BD31-4B8C-83A1-F6EECF244321}">
                <p14:modId xmlns:p14="http://schemas.microsoft.com/office/powerpoint/2010/main" val="3208334748"/>
              </p:ext>
            </p:extLst>
          </p:nvPr>
        </p:nvGraphicFramePr>
        <p:xfrm>
          <a:off x="5486401" y="3689189"/>
          <a:ext cx="3435658" cy="19214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143674754"/>
              </p:ext>
            </p:extLst>
          </p:nvPr>
        </p:nvGraphicFramePr>
        <p:xfrm>
          <a:off x="794573" y="3583143"/>
          <a:ext cx="4407742" cy="3048477"/>
        </p:xfrm>
        <a:graphic>
          <a:graphicData uri="http://schemas.openxmlformats.org/drawingml/2006/table">
            <a:tbl>
              <a:tblPr firstRow="1" firstCol="1" bandRow="1">
                <a:tableStyleId>{5C22544A-7EE6-4342-B048-85BDC9FD1C3A}</a:tableStyleId>
              </a:tblPr>
              <a:tblGrid>
                <a:gridCol w="133120"/>
                <a:gridCol w="1464317"/>
                <a:gridCol w="1284605"/>
                <a:gridCol w="1525700"/>
              </a:tblGrid>
              <a:tr h="243357">
                <a:tc>
                  <a:txBody>
                    <a:bodyPr/>
                    <a:lstStyle/>
                    <a:p>
                      <a:pPr>
                        <a:lnSpc>
                          <a:spcPct val="115000"/>
                        </a:lnSpc>
                      </a:pPr>
                      <a:endParaRPr lang="fr-FR" sz="1100" dirty="0">
                        <a:effectLst/>
                        <a:latin typeface="Calibri"/>
                      </a:endParaRPr>
                    </a:p>
                  </a:txBody>
                  <a:tcPr marL="44450" marR="44450" marT="0" marB="0" anchor="b"/>
                </a:tc>
                <a:tc gridSpan="3">
                  <a:txBody>
                    <a:bodyPr/>
                    <a:lstStyle/>
                    <a:p>
                      <a:endParaRPr lang="fr-FR" dirty="0"/>
                    </a:p>
                  </a:txBody>
                  <a:tcPr marL="44450" marR="44450" marT="0" marB="0" anchor="b"/>
                </a:tc>
                <a:tc hMerge="1">
                  <a:txBody>
                    <a:bodyPr/>
                    <a:lstStyle/>
                    <a:p>
                      <a:pPr>
                        <a:lnSpc>
                          <a:spcPct val="115000"/>
                        </a:lnSpc>
                      </a:pPr>
                      <a:endParaRPr lang="fr-FR" sz="1100">
                        <a:effectLst/>
                        <a:latin typeface="Calibri"/>
                      </a:endParaRPr>
                    </a:p>
                  </a:txBody>
                  <a:tcPr marL="44450" marR="44450" marT="0" marB="0" anchor="b"/>
                </a:tc>
                <a:tc hMerge="1">
                  <a:txBody>
                    <a:bodyPr/>
                    <a:lstStyle/>
                    <a:p>
                      <a:endParaRPr lang="fr-FR"/>
                    </a:p>
                  </a:txBody>
                  <a:tcPr/>
                </a:tc>
              </a:tr>
              <a:tr h="187008">
                <a:tc>
                  <a:txBody>
                    <a:bodyPr/>
                    <a:lstStyle/>
                    <a:p>
                      <a:pPr>
                        <a:lnSpc>
                          <a:spcPct val="115000"/>
                        </a:lnSpc>
                        <a:spcAft>
                          <a:spcPts val="0"/>
                        </a:spcAft>
                      </a:pPr>
                      <a:r>
                        <a:rPr lang="fr-FR" sz="1000">
                          <a:effectLst/>
                        </a:rPr>
                        <a:t> </a:t>
                      </a:r>
                      <a:endParaRPr lang="fr-FR" sz="1100">
                        <a:effectLst/>
                        <a:latin typeface="Calibri"/>
                        <a:ea typeface="Calibri"/>
                        <a:cs typeface="Times New Roman"/>
                      </a:endParaRPr>
                    </a:p>
                  </a:txBody>
                  <a:tcPr marL="44450" marR="44450" marT="0" marB="0" anchor="b"/>
                </a:tc>
                <a:tc gridSpan="2">
                  <a:txBody>
                    <a:bodyPr/>
                    <a:lstStyle/>
                    <a:p>
                      <a:pPr algn="r">
                        <a:lnSpc>
                          <a:spcPct val="115000"/>
                        </a:lnSpc>
                        <a:spcAft>
                          <a:spcPts val="0"/>
                        </a:spcAft>
                      </a:pPr>
                      <a:r>
                        <a:rPr lang="fr-FR" sz="1000" dirty="0">
                          <a:effectLst/>
                        </a:rPr>
                        <a:t>Nombre personnes</a:t>
                      </a:r>
                      <a:endParaRPr lang="fr-FR" sz="1100" dirty="0">
                        <a:effectLst/>
                        <a:latin typeface="Calibri"/>
                        <a:ea typeface="Calibri"/>
                        <a:cs typeface="Times New Roman"/>
                      </a:endParaRPr>
                    </a:p>
                  </a:txBody>
                  <a:tcPr marL="44450" marR="44450" marT="0" marB="0" anchor="b"/>
                </a:tc>
                <a:tc hMerge="1">
                  <a:txBody>
                    <a:bodyPr/>
                    <a:lstStyle/>
                    <a:p>
                      <a:pPr>
                        <a:lnSpc>
                          <a:spcPct val="115000"/>
                        </a:lnSpc>
                        <a:spcAft>
                          <a:spcPts val="0"/>
                        </a:spcAft>
                      </a:pPr>
                      <a:endParaRPr lang="fr-FR" sz="1100" dirty="0">
                        <a:effectLst/>
                        <a:latin typeface="Calibri"/>
                        <a:ea typeface="Calibri"/>
                        <a:cs typeface="Times New Roman"/>
                      </a:endParaRPr>
                    </a:p>
                  </a:txBody>
                  <a:tcPr marL="44450" marR="44450" marT="0" marB="0" anchor="b"/>
                </a:tc>
                <a:tc>
                  <a:txBody>
                    <a:bodyPr/>
                    <a:lstStyle/>
                    <a:p>
                      <a:pPr>
                        <a:lnSpc>
                          <a:spcPct val="115000"/>
                        </a:lnSpc>
                        <a:spcAft>
                          <a:spcPts val="0"/>
                        </a:spcAft>
                      </a:pPr>
                      <a:r>
                        <a:rPr lang="fr-FR" sz="1000">
                          <a:effectLst/>
                        </a:rPr>
                        <a:t>Nombre interventions</a:t>
                      </a:r>
                      <a:endParaRPr lang="fr-FR" sz="1100">
                        <a:effectLst/>
                        <a:latin typeface="Calibri"/>
                        <a:ea typeface="Calibri"/>
                        <a:cs typeface="Times New Roman"/>
                      </a:endParaRPr>
                    </a:p>
                  </a:txBody>
                  <a:tcPr marL="44450" marR="44450" marT="0" marB="0" anchor="b"/>
                </a:tc>
              </a:tr>
              <a:tr h="187008">
                <a:tc gridSpan="4">
                  <a:txBody>
                    <a:bodyPr/>
                    <a:lstStyle/>
                    <a:p>
                      <a:pPr algn="ctr">
                        <a:lnSpc>
                          <a:spcPct val="115000"/>
                        </a:lnSpc>
                        <a:spcAft>
                          <a:spcPts val="0"/>
                        </a:spcAft>
                      </a:pPr>
                      <a:r>
                        <a:rPr lang="fr-FR" sz="1000">
                          <a:effectLst/>
                        </a:rPr>
                        <a:t>Pôle Prévention</a:t>
                      </a:r>
                      <a:endParaRPr lang="fr-FR" sz="1100">
                        <a:effectLst/>
                        <a:latin typeface="Calibri"/>
                        <a:ea typeface="Calibri"/>
                        <a:cs typeface="Times New Roman"/>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r>
              <a:tr h="187008">
                <a:tc gridSpan="2">
                  <a:txBody>
                    <a:bodyPr/>
                    <a:lstStyle/>
                    <a:p>
                      <a:pPr algn="ctr">
                        <a:lnSpc>
                          <a:spcPct val="115000"/>
                        </a:lnSpc>
                        <a:spcAft>
                          <a:spcPts val="0"/>
                        </a:spcAft>
                      </a:pPr>
                      <a:r>
                        <a:rPr lang="fr-FR" sz="1000">
                          <a:effectLst/>
                        </a:rPr>
                        <a:t>Collectif</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292</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31</a:t>
                      </a:r>
                      <a:endParaRPr lang="fr-FR" sz="110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Individuel</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41</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53</a:t>
                      </a:r>
                      <a:endParaRPr lang="fr-FR" sz="110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Dépistage</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219</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37</a:t>
                      </a:r>
                      <a:endParaRPr lang="fr-FR" sz="110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Totaux</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552</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121</a:t>
                      </a:r>
                      <a:endParaRPr lang="fr-FR" sz="1100">
                        <a:effectLst/>
                        <a:latin typeface="Calibri"/>
                        <a:ea typeface="Calibri"/>
                        <a:cs typeface="Times New Roman"/>
                      </a:endParaRPr>
                    </a:p>
                  </a:txBody>
                  <a:tcPr marL="44450" marR="44450" marT="0" marB="0" anchor="b"/>
                </a:tc>
              </a:tr>
              <a:tr h="187008">
                <a:tc gridSpan="4">
                  <a:txBody>
                    <a:bodyPr/>
                    <a:lstStyle/>
                    <a:p>
                      <a:pPr algn="ctr">
                        <a:lnSpc>
                          <a:spcPct val="115000"/>
                        </a:lnSpc>
                        <a:spcAft>
                          <a:spcPts val="0"/>
                        </a:spcAft>
                      </a:pPr>
                      <a:r>
                        <a:rPr lang="fr-FR" sz="1000">
                          <a:effectLst/>
                        </a:rPr>
                        <a:t>Pôle Accompagnement</a:t>
                      </a:r>
                      <a:endParaRPr lang="fr-FR" sz="1100">
                        <a:effectLst/>
                        <a:latin typeface="Calibri"/>
                        <a:ea typeface="Calibri"/>
                        <a:cs typeface="Times New Roman"/>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r>
              <a:tr h="187008">
                <a:tc gridSpan="2">
                  <a:txBody>
                    <a:bodyPr/>
                    <a:lstStyle/>
                    <a:p>
                      <a:pPr algn="ctr">
                        <a:lnSpc>
                          <a:spcPct val="115000"/>
                        </a:lnSpc>
                        <a:spcAft>
                          <a:spcPts val="0"/>
                        </a:spcAft>
                      </a:pPr>
                      <a:r>
                        <a:rPr lang="fr-FR" sz="1000">
                          <a:effectLst/>
                        </a:rPr>
                        <a:t>Accueil social</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146</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387</a:t>
                      </a:r>
                      <a:endParaRPr lang="fr-FR" sz="110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Consultation</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69</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333</a:t>
                      </a:r>
                      <a:endParaRPr lang="fr-FR" sz="110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Assemblée femmes</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dirty="0">
                          <a:effectLst/>
                        </a:rPr>
                        <a:t>60</a:t>
                      </a:r>
                      <a:endParaRPr lang="fr-FR"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dirty="0">
                          <a:effectLst/>
                        </a:rPr>
                        <a:t>33</a:t>
                      </a:r>
                      <a:endParaRPr lang="fr-FR" sz="1100" dirty="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Assemblée hommes</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dirty="0">
                          <a:effectLst/>
                        </a:rPr>
                        <a:t>20</a:t>
                      </a:r>
                      <a:endParaRPr lang="fr-FR"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dirty="0">
                          <a:effectLst/>
                        </a:rPr>
                        <a:t>6</a:t>
                      </a:r>
                      <a:endParaRPr lang="fr-FR" sz="1100" dirty="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Médiation</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11</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13</a:t>
                      </a:r>
                      <a:endParaRPr lang="fr-FR" sz="1100">
                        <a:effectLst/>
                        <a:latin typeface="Calibri"/>
                        <a:ea typeface="Calibri"/>
                        <a:cs typeface="Times New Roman"/>
                      </a:endParaRPr>
                    </a:p>
                  </a:txBody>
                  <a:tcPr marL="44450" marR="44450" marT="0" marB="0" anchor="b"/>
                </a:tc>
              </a:tr>
              <a:tr h="187008">
                <a:tc gridSpan="2">
                  <a:txBody>
                    <a:bodyPr/>
                    <a:lstStyle/>
                    <a:p>
                      <a:pPr algn="ctr">
                        <a:lnSpc>
                          <a:spcPct val="115000"/>
                        </a:lnSpc>
                        <a:spcAft>
                          <a:spcPts val="0"/>
                        </a:spcAft>
                      </a:pPr>
                      <a:r>
                        <a:rPr lang="fr-FR" sz="1000">
                          <a:effectLst/>
                        </a:rPr>
                        <a:t>Totaux</a:t>
                      </a:r>
                      <a:endParaRPr lang="fr-FR" sz="110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306</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a:effectLst/>
                        </a:rPr>
                        <a:t>772</a:t>
                      </a:r>
                      <a:endParaRPr lang="fr-FR" sz="1100">
                        <a:effectLst/>
                        <a:latin typeface="Calibri"/>
                        <a:ea typeface="Calibri"/>
                        <a:cs typeface="Times New Roman"/>
                      </a:endParaRPr>
                    </a:p>
                  </a:txBody>
                  <a:tcPr marL="44450" marR="44450" marT="0" marB="0" anchor="b"/>
                </a:tc>
              </a:tr>
              <a:tr h="187008">
                <a:tc gridSpan="4">
                  <a:txBody>
                    <a:bodyPr/>
                    <a:lstStyle/>
                    <a:p>
                      <a:pPr algn="ctr">
                        <a:lnSpc>
                          <a:spcPct val="115000"/>
                        </a:lnSpc>
                        <a:spcAft>
                          <a:spcPts val="0"/>
                        </a:spcAft>
                      </a:pPr>
                      <a:r>
                        <a:rPr lang="fr-FR" sz="1000">
                          <a:effectLst/>
                        </a:rPr>
                        <a:t>Pôle Formation</a:t>
                      </a:r>
                      <a:endParaRPr lang="fr-FR" sz="1100">
                        <a:effectLst/>
                        <a:latin typeface="Calibri"/>
                        <a:ea typeface="Calibri"/>
                        <a:cs typeface="Times New Roman"/>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r>
              <a:tr h="187008">
                <a:tc gridSpan="2">
                  <a:txBody>
                    <a:bodyPr/>
                    <a:lstStyle/>
                    <a:p>
                      <a:pPr algn="ctr">
                        <a:lnSpc>
                          <a:spcPct val="115000"/>
                        </a:lnSpc>
                        <a:spcAft>
                          <a:spcPts val="0"/>
                        </a:spcAft>
                      </a:pPr>
                      <a:r>
                        <a:rPr lang="fr-FR" sz="1000" dirty="0">
                          <a:effectLst/>
                        </a:rPr>
                        <a:t>Formations</a:t>
                      </a:r>
                      <a:endParaRPr lang="fr-FR" sz="1100" dirty="0">
                        <a:effectLst/>
                        <a:latin typeface="Calibri"/>
                        <a:ea typeface="Calibri"/>
                        <a:cs typeface="Times New Roman"/>
                      </a:endParaRPr>
                    </a:p>
                  </a:txBody>
                  <a:tcPr marL="44450" marR="44450" marT="0" marB="0" anchor="b"/>
                </a:tc>
                <a:tc hMerge="1">
                  <a:txBody>
                    <a:bodyPr/>
                    <a:lstStyle/>
                    <a:p>
                      <a:endParaRPr lang="fr-FR"/>
                    </a:p>
                  </a:txBody>
                  <a:tcPr/>
                </a:tc>
                <a:tc>
                  <a:txBody>
                    <a:bodyPr/>
                    <a:lstStyle/>
                    <a:p>
                      <a:pPr algn="ctr">
                        <a:lnSpc>
                          <a:spcPct val="115000"/>
                        </a:lnSpc>
                        <a:spcAft>
                          <a:spcPts val="0"/>
                        </a:spcAft>
                      </a:pPr>
                      <a:r>
                        <a:rPr lang="fr-FR" sz="1000">
                          <a:effectLst/>
                        </a:rPr>
                        <a:t>166</a:t>
                      </a:r>
                      <a:endParaRPr lang="fr-FR"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fr-FR" sz="1000" dirty="0">
                          <a:effectLst/>
                        </a:rPr>
                        <a:t>9</a:t>
                      </a:r>
                      <a:endParaRPr lang="fr-FR" sz="1100" dirty="0">
                        <a:effectLst/>
                        <a:latin typeface="Calibri"/>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2608392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Profil des médiateurs à Uraca</a:t>
            </a:r>
            <a:endParaRPr lang="fr-FR" dirty="0"/>
          </a:p>
        </p:txBody>
      </p:sp>
      <p:sp>
        <p:nvSpPr>
          <p:cNvPr id="3" name="Espace réservé du texte 2"/>
          <p:cNvSpPr>
            <a:spLocks noGrp="1"/>
          </p:cNvSpPr>
          <p:nvPr>
            <p:ph type="body" idx="1"/>
          </p:nvPr>
        </p:nvSpPr>
        <p:spPr/>
        <p:txBody>
          <a:bodyPr/>
          <a:lstStyle/>
          <a:p>
            <a:pPr algn="just"/>
            <a:r>
              <a:rPr lang="fr-FR" sz="2800" dirty="0" smtClean="0"/>
              <a:t>Issues de formations professionnelles différentes (psychologue, professionnels de la petite enfance, etc.)</a:t>
            </a:r>
          </a:p>
          <a:p>
            <a:pPr algn="just"/>
            <a:r>
              <a:rPr lang="fr-FR" sz="2800" dirty="0" smtClean="0"/>
              <a:t>Maîtrisant plusieurs langues d’Afrique subsaharienne</a:t>
            </a:r>
          </a:p>
          <a:p>
            <a:pPr algn="just"/>
            <a:r>
              <a:rPr lang="fr-FR" sz="2800" dirty="0" smtClean="0"/>
              <a:t>Ayant été sensibilisés sur les maladies chroniques</a:t>
            </a:r>
          </a:p>
          <a:p>
            <a:pPr algn="just"/>
            <a:r>
              <a:rPr lang="fr-FR" sz="2800" dirty="0" smtClean="0"/>
              <a:t>Ayant été sensibilisé à la démarche communautaire</a:t>
            </a:r>
          </a:p>
          <a:p>
            <a:pPr algn="just"/>
            <a:r>
              <a:rPr lang="fr-FR" sz="2800" dirty="0" smtClean="0"/>
              <a:t>Intervenant sur plusieurs projets</a:t>
            </a:r>
          </a:p>
          <a:p>
            <a:pPr algn="just"/>
            <a:r>
              <a:rPr lang="fr-FR" sz="2800" dirty="0" smtClean="0"/>
              <a:t>Ayant un espace d’analyse des pratiques professionnelles + synthèse clinique en interne</a:t>
            </a:r>
            <a:endParaRPr lang="fr-FR" sz="2800" dirty="0"/>
          </a:p>
        </p:txBody>
      </p:sp>
    </p:spTree>
    <p:extLst>
      <p:ext uri="{BB962C8B-B14F-4D97-AF65-F5344CB8AC3E}">
        <p14:creationId xmlns:p14="http://schemas.microsoft.com/office/powerpoint/2010/main" val="738122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Les médiations interculturelles</a:t>
            </a:r>
            <a:endParaRPr lang="fr-FR" dirty="0"/>
          </a:p>
        </p:txBody>
      </p:sp>
      <p:sp>
        <p:nvSpPr>
          <p:cNvPr id="3" name="Espace réservé du texte 2"/>
          <p:cNvSpPr>
            <a:spLocks noGrp="1"/>
          </p:cNvSpPr>
          <p:nvPr>
            <p:ph type="body" idx="1"/>
          </p:nvPr>
        </p:nvSpPr>
        <p:spPr>
          <a:xfrm>
            <a:off x="248575" y="1600200"/>
            <a:ext cx="4247225" cy="5066930"/>
          </a:xfrm>
        </p:spPr>
        <p:style>
          <a:lnRef idx="0">
            <a:schemeClr val="accent5"/>
          </a:lnRef>
          <a:fillRef idx="3">
            <a:schemeClr val="accent5"/>
          </a:fillRef>
          <a:effectRef idx="3">
            <a:schemeClr val="accent5"/>
          </a:effectRef>
          <a:fontRef idx="minor">
            <a:schemeClr val="lt1"/>
          </a:fontRef>
        </p:style>
        <p:txBody>
          <a:bodyPr/>
          <a:lstStyle/>
          <a:p>
            <a:pPr marL="50800" indent="0" algn="just">
              <a:buNone/>
            </a:pPr>
            <a:r>
              <a:rPr lang="fr-FR" sz="1600" u="sng" dirty="0" smtClean="0"/>
              <a:t>Lieux d’intervention </a:t>
            </a:r>
            <a:r>
              <a:rPr lang="fr-FR" sz="1600" dirty="0" smtClean="0"/>
              <a:t>: hôpitaux, structures associatives, à domicile, dans les CHRS, CHU, </a:t>
            </a:r>
            <a:r>
              <a:rPr lang="fr-FR" sz="1600" dirty="0" err="1" smtClean="0"/>
              <a:t>etc</a:t>
            </a:r>
            <a:r>
              <a:rPr lang="fr-FR" sz="1600" dirty="0" smtClean="0"/>
              <a:t>,</a:t>
            </a:r>
          </a:p>
          <a:p>
            <a:pPr marL="50800" indent="0" algn="just">
              <a:buNone/>
            </a:pPr>
            <a:r>
              <a:rPr lang="fr-FR" sz="1600" u="sng" dirty="0" smtClean="0"/>
              <a:t>À la demande</a:t>
            </a:r>
            <a:r>
              <a:rPr lang="fr-FR" sz="1600" dirty="0" smtClean="0"/>
              <a:t>: des usagers ou des professionnels (annonce de diagnostic, observance, etc.)</a:t>
            </a:r>
          </a:p>
          <a:p>
            <a:pPr marL="50800" indent="0" algn="just">
              <a:buNone/>
            </a:pPr>
            <a:r>
              <a:rPr lang="fr-FR" sz="1600" u="sng" dirty="0" smtClean="0"/>
              <a:t>Durée de l’intervention</a:t>
            </a:r>
            <a:r>
              <a:rPr lang="fr-FR" sz="1600" dirty="0" smtClean="0"/>
              <a:t>: jusqu’à 4 interventions</a:t>
            </a:r>
          </a:p>
          <a:p>
            <a:pPr marL="50800" indent="0" algn="just">
              <a:buNone/>
            </a:pPr>
            <a:r>
              <a:rPr lang="fr-FR" sz="1600" u="sng" dirty="0" smtClean="0"/>
              <a:t>Missions du médiateur</a:t>
            </a:r>
            <a:r>
              <a:rPr lang="fr-FR" sz="1600" dirty="0" smtClean="0"/>
              <a:t>: </a:t>
            </a:r>
          </a:p>
          <a:p>
            <a:pPr lvl="1" algn="just">
              <a:buSzPct val="100000"/>
            </a:pPr>
            <a:r>
              <a:rPr lang="fr-FR" sz="1200" dirty="0"/>
              <a:t>Favoriser l’alliance thérapeutique </a:t>
            </a:r>
          </a:p>
          <a:p>
            <a:pPr lvl="1" algn="just">
              <a:buSzPct val="100000"/>
            </a:pPr>
            <a:r>
              <a:rPr lang="fr-FR" sz="1200" dirty="0" smtClean="0"/>
              <a:t>Mettre en place un cadre de confiance permettant à chacun de s’exprimer </a:t>
            </a:r>
          </a:p>
          <a:p>
            <a:pPr lvl="1" algn="just">
              <a:buSzPct val="100000"/>
            </a:pPr>
            <a:r>
              <a:rPr lang="fr-FR" sz="1200" dirty="0" smtClean="0"/>
              <a:t>Identifier les freins liés aux différences culturelles </a:t>
            </a:r>
          </a:p>
          <a:p>
            <a:pPr lvl="1" algn="just">
              <a:buSzPct val="100000"/>
            </a:pPr>
            <a:r>
              <a:rPr lang="fr-FR" sz="1200" dirty="0" smtClean="0"/>
              <a:t>Proposer / négocier un compromis intermédiaire </a:t>
            </a:r>
          </a:p>
          <a:p>
            <a:pPr lvl="1" algn="just">
              <a:buSzPct val="100000"/>
            </a:pPr>
            <a:r>
              <a:rPr lang="fr-FR" sz="1200" dirty="0" smtClean="0"/>
              <a:t>Proposer des orientations si besoins</a:t>
            </a:r>
          </a:p>
          <a:p>
            <a:pPr marL="50800" indent="0" algn="just">
              <a:buNone/>
            </a:pPr>
            <a:r>
              <a:rPr lang="fr-FR" sz="1600" u="sng" dirty="0" smtClean="0"/>
              <a:t>Outils </a:t>
            </a:r>
            <a:r>
              <a:rPr lang="fr-FR" sz="1600" dirty="0" smtClean="0"/>
              <a:t>: </a:t>
            </a:r>
          </a:p>
          <a:p>
            <a:pPr lvl="1" algn="just">
              <a:buSzPct val="100000"/>
            </a:pPr>
            <a:r>
              <a:rPr lang="fr-FR" sz="1200" dirty="0" smtClean="0"/>
              <a:t>La langue </a:t>
            </a:r>
          </a:p>
          <a:p>
            <a:pPr lvl="1" algn="just">
              <a:buSzPct val="100000"/>
            </a:pPr>
            <a:r>
              <a:rPr lang="fr-FR" sz="1200" dirty="0" smtClean="0"/>
              <a:t>La connaissance des représentations culturelles de la maladie  </a:t>
            </a:r>
          </a:p>
          <a:p>
            <a:pPr algn="just"/>
            <a:endParaRPr lang="fr-FR" sz="1600" dirty="0"/>
          </a:p>
        </p:txBody>
      </p:sp>
      <p:sp>
        <p:nvSpPr>
          <p:cNvPr id="4" name="Espace réservé du texte 3"/>
          <p:cNvSpPr>
            <a:spLocks noGrp="1"/>
          </p:cNvSpPr>
          <p:nvPr>
            <p:ph type="body" idx="2"/>
          </p:nvPr>
        </p:nvSpPr>
        <p:spPr>
          <a:xfrm>
            <a:off x="4648200" y="1600200"/>
            <a:ext cx="4038600" cy="4951520"/>
          </a:xfrm>
        </p:spPr>
        <p:style>
          <a:lnRef idx="0">
            <a:schemeClr val="accent4"/>
          </a:lnRef>
          <a:fillRef idx="3">
            <a:schemeClr val="accent4"/>
          </a:fillRef>
          <a:effectRef idx="3">
            <a:schemeClr val="accent4"/>
          </a:effectRef>
          <a:fontRef idx="minor">
            <a:schemeClr val="lt1"/>
          </a:fontRef>
        </p:style>
        <p:txBody>
          <a:bodyPr/>
          <a:lstStyle/>
          <a:p>
            <a:pPr algn="just"/>
            <a:endParaRPr lang="fr-FR" sz="2000" dirty="0" smtClean="0"/>
          </a:p>
          <a:p>
            <a:pPr algn="just"/>
            <a:endParaRPr lang="fr-FR" sz="2000" dirty="0"/>
          </a:p>
          <a:p>
            <a:pPr algn="just"/>
            <a:endParaRPr lang="fr-FR" sz="2000" dirty="0" smtClean="0"/>
          </a:p>
          <a:p>
            <a:pPr algn="just"/>
            <a:endParaRPr lang="fr-FR" sz="2000" dirty="0"/>
          </a:p>
          <a:p>
            <a:pPr algn="just"/>
            <a:endParaRPr lang="fr-FR" sz="2000" dirty="0" smtClean="0"/>
          </a:p>
          <a:p>
            <a:pPr algn="just"/>
            <a:endParaRPr lang="fr-FR" sz="2000" dirty="0" smtClean="0"/>
          </a:p>
          <a:p>
            <a:pPr marL="50800" indent="0" algn="just">
              <a:buNone/>
            </a:pPr>
            <a:endParaRPr lang="fr-FR" sz="2000" u="sng" dirty="0" smtClean="0"/>
          </a:p>
          <a:p>
            <a:pPr marL="50800" indent="0" algn="just">
              <a:buNone/>
            </a:pPr>
            <a:r>
              <a:rPr lang="fr-FR" sz="2000" u="sng" dirty="0" smtClean="0"/>
              <a:t>Limites de la médiation </a:t>
            </a:r>
            <a:r>
              <a:rPr lang="fr-FR" sz="2000" dirty="0" smtClean="0"/>
              <a:t>:</a:t>
            </a:r>
          </a:p>
          <a:p>
            <a:pPr marL="793750" lvl="1" indent="-285750" algn="just">
              <a:buSzPct val="100000"/>
            </a:pPr>
            <a:r>
              <a:rPr lang="fr-FR" sz="1400" dirty="0" smtClean="0"/>
              <a:t>Les professionnels peuvent ne pas suivre les recommandations du médiateur </a:t>
            </a:r>
          </a:p>
          <a:p>
            <a:pPr marL="793750" lvl="1" indent="-285750" algn="just">
              <a:buSzPct val="100000"/>
            </a:pPr>
            <a:r>
              <a:rPr lang="fr-FR" sz="1400" dirty="0" smtClean="0"/>
              <a:t>Le médiateur peut être dans un conflit de loyauté (communautaire et professionnelle)</a:t>
            </a:r>
          </a:p>
          <a:p>
            <a:pPr marL="793750" lvl="1" indent="-285750" algn="just">
              <a:buSzPct val="100000"/>
            </a:pPr>
            <a:r>
              <a:rPr lang="fr-FR" sz="1400" dirty="0" smtClean="0"/>
              <a:t>Le manque de temps / intervention en urgence</a:t>
            </a:r>
            <a:endParaRPr lang="fr-FR"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347" y="1713388"/>
            <a:ext cx="3627459" cy="23123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6685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r-FR" dirty="0" smtClean="0"/>
              <a:t>Les consultations ethnopsy</a:t>
            </a:r>
            <a:endParaRPr lang="fr-FR" dirty="0"/>
          </a:p>
        </p:txBody>
      </p:sp>
      <p:sp>
        <p:nvSpPr>
          <p:cNvPr id="3" name="Espace réservé du texte 2"/>
          <p:cNvSpPr>
            <a:spLocks noGrp="1"/>
          </p:cNvSpPr>
          <p:nvPr>
            <p:ph type="body" idx="1"/>
          </p:nvPr>
        </p:nvSpPr>
        <p:spPr>
          <a:xfrm>
            <a:off x="457200" y="1573567"/>
            <a:ext cx="4038600" cy="4525963"/>
          </a:xfrm>
        </p:spPr>
        <p:style>
          <a:lnRef idx="0">
            <a:schemeClr val="accent5"/>
          </a:lnRef>
          <a:fillRef idx="3">
            <a:schemeClr val="accent5"/>
          </a:fillRef>
          <a:effectRef idx="3">
            <a:schemeClr val="accent5"/>
          </a:effectRef>
          <a:fontRef idx="minor">
            <a:schemeClr val="lt1"/>
          </a:fontRef>
        </p:style>
        <p:txBody>
          <a:bodyPr/>
          <a:lstStyle/>
          <a:p>
            <a:pPr marL="50800" indent="0" algn="just">
              <a:buNone/>
            </a:pPr>
            <a:r>
              <a:rPr lang="fr-FR" sz="1800" dirty="0" smtClean="0"/>
              <a:t>Le médiateur est en position médiane</a:t>
            </a:r>
          </a:p>
          <a:p>
            <a:pPr marL="50800" indent="0" algn="just">
              <a:buNone/>
            </a:pPr>
            <a:r>
              <a:rPr lang="fr-FR" sz="1800" u="sng" dirty="0" smtClean="0"/>
              <a:t>Prérequis</a:t>
            </a:r>
            <a:r>
              <a:rPr lang="fr-FR" sz="1800" dirty="0" smtClean="0"/>
              <a:t>:</a:t>
            </a:r>
          </a:p>
          <a:p>
            <a:pPr algn="just">
              <a:buFontTx/>
              <a:buChar char="-"/>
            </a:pPr>
            <a:r>
              <a:rPr lang="fr-FR" sz="1800" dirty="0" smtClean="0"/>
              <a:t>Avoir une connaissance importante de la culture d’origine du patient (connaître les systèmes d’alliances familiales, les lignages, les étiologies traditionnelles, les prises en charge thérapeutique)</a:t>
            </a:r>
          </a:p>
          <a:p>
            <a:pPr algn="just">
              <a:buFontTx/>
              <a:buChar char="-"/>
            </a:pPr>
            <a:r>
              <a:rPr lang="fr-FR" sz="1800" dirty="0" smtClean="0"/>
              <a:t>Être formé à la prise en charge </a:t>
            </a:r>
            <a:r>
              <a:rPr lang="fr-FR" sz="1800" dirty="0" err="1" smtClean="0"/>
              <a:t>ethnopsychiatrique</a:t>
            </a:r>
            <a:endParaRPr lang="fr-FR" sz="1800" dirty="0"/>
          </a:p>
        </p:txBody>
      </p:sp>
      <p:sp>
        <p:nvSpPr>
          <p:cNvPr id="4" name="Espace réservé du texte 3"/>
          <p:cNvSpPr>
            <a:spLocks noGrp="1"/>
          </p:cNvSpPr>
          <p:nvPr>
            <p:ph type="body" idx="2"/>
          </p:nvPr>
        </p:nvSpPr>
        <p:spPr>
          <a:xfrm>
            <a:off x="4639322" y="1600200"/>
            <a:ext cx="4038600" cy="4525963"/>
          </a:xfrm>
        </p:spPr>
        <p:style>
          <a:lnRef idx="0">
            <a:schemeClr val="accent4"/>
          </a:lnRef>
          <a:fillRef idx="3">
            <a:schemeClr val="accent4"/>
          </a:fillRef>
          <a:effectRef idx="3">
            <a:schemeClr val="accent4"/>
          </a:effectRef>
          <a:fontRef idx="minor">
            <a:schemeClr val="lt1"/>
          </a:fontRef>
        </p:style>
        <p:txBody>
          <a:bodyPr/>
          <a:lstStyle/>
          <a:p>
            <a:endParaRPr lang="fr-FR" dirty="0"/>
          </a:p>
          <a:p>
            <a:endParaRPr lang="fr-FR" dirty="0" smtClean="0"/>
          </a:p>
          <a:p>
            <a:endParaRPr lang="fr-FR" dirty="0"/>
          </a:p>
          <a:p>
            <a:endParaRPr lang="fr-FR" dirty="0" smtClean="0"/>
          </a:p>
          <a:p>
            <a:endParaRPr lang="fr-FR" dirty="0"/>
          </a:p>
          <a:p>
            <a:endParaRPr lang="fr-FR"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2057" y="2388092"/>
            <a:ext cx="3331922" cy="26374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6116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rigine">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948</Words>
  <Application>Microsoft Office PowerPoint</Application>
  <PresentationFormat>Affichage à l'écran (4:3)</PresentationFormat>
  <Paragraphs>190</Paragraphs>
  <Slides>16</Slides>
  <Notes>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 DIU Santé des migrants </vt:lpstr>
      <vt:lpstr>Plan de l’intervention</vt:lpstr>
      <vt:lpstr>Historique</vt:lpstr>
      <vt:lpstr>URACA / Basiliade</vt:lpstr>
      <vt:lpstr>Activités </vt:lpstr>
      <vt:lpstr>Activité en 2018</vt:lpstr>
      <vt:lpstr>Profil des médiateurs à Uraca</vt:lpstr>
      <vt:lpstr>Les médiations interculturelles</vt:lpstr>
      <vt:lpstr>Les consultations ethnopsy</vt:lpstr>
      <vt:lpstr>L’ETP</vt:lpstr>
      <vt:lpstr>Les foyers de migrants</vt:lpstr>
      <vt:lpstr>Les groupes communautaires (associations villageoises, groupe de tontines)</vt:lpstr>
      <vt:lpstr>Les assemblées  des Hommes et des Femmes</vt:lpstr>
      <vt:lpstr>La prévention individuelle et collective</vt:lpstr>
      <vt:lpstr>Spécificités de la place du médiateur</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DIU Santé des migrants</dc:title>
  <dc:creator>Fatiha AYOUJIL</dc:creator>
  <cp:lastModifiedBy>Fatiha AYOUJIL</cp:lastModifiedBy>
  <cp:revision>21</cp:revision>
  <cp:lastPrinted>2019-03-14T12:39:06Z</cp:lastPrinted>
  <dcterms:modified xsi:type="dcterms:W3CDTF">2019-03-14T12:39:08Z</dcterms:modified>
</cp:coreProperties>
</file>