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 id="2147483714" r:id="rId5"/>
    <p:sldMasterId id="2147483726"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 id="2147483897" r:id="rId16"/>
    <p:sldMasterId id="2147483910" r:id="rId17"/>
    <p:sldMasterId id="2147483922" r:id="rId18"/>
    <p:sldMasterId id="2147483948" r:id="rId19"/>
    <p:sldMasterId id="2147483961" r:id="rId20"/>
    <p:sldMasterId id="2147483974" r:id="rId21"/>
  </p:sldMasterIdLst>
  <p:notesMasterIdLst>
    <p:notesMasterId r:id="rId156"/>
  </p:notesMasterIdLst>
  <p:sldIdLst>
    <p:sldId id="256" r:id="rId22"/>
    <p:sldId id="257" r:id="rId23"/>
    <p:sldId id="302" r:id="rId24"/>
    <p:sldId id="259" r:id="rId25"/>
    <p:sldId id="283" r:id="rId26"/>
    <p:sldId id="322" r:id="rId27"/>
    <p:sldId id="321" r:id="rId28"/>
    <p:sldId id="262" r:id="rId29"/>
    <p:sldId id="263" r:id="rId30"/>
    <p:sldId id="265" r:id="rId31"/>
    <p:sldId id="308" r:id="rId32"/>
    <p:sldId id="309" r:id="rId33"/>
    <p:sldId id="310" r:id="rId34"/>
    <p:sldId id="267" r:id="rId35"/>
    <p:sldId id="268" r:id="rId36"/>
    <p:sldId id="269" r:id="rId37"/>
    <p:sldId id="270" r:id="rId38"/>
    <p:sldId id="486" r:id="rId39"/>
    <p:sldId id="488" r:id="rId40"/>
    <p:sldId id="489" r:id="rId41"/>
    <p:sldId id="490" r:id="rId42"/>
    <p:sldId id="492" r:id="rId43"/>
    <p:sldId id="493" r:id="rId44"/>
    <p:sldId id="491" r:id="rId45"/>
    <p:sldId id="284" r:id="rId46"/>
    <p:sldId id="303" r:id="rId47"/>
    <p:sldId id="288" r:id="rId48"/>
    <p:sldId id="306" r:id="rId49"/>
    <p:sldId id="290" r:id="rId50"/>
    <p:sldId id="291" r:id="rId51"/>
    <p:sldId id="292" r:id="rId52"/>
    <p:sldId id="317" r:id="rId53"/>
    <p:sldId id="318" r:id="rId54"/>
    <p:sldId id="319" r:id="rId55"/>
    <p:sldId id="287" r:id="rId56"/>
    <p:sldId id="314" r:id="rId57"/>
    <p:sldId id="323" r:id="rId58"/>
    <p:sldId id="315" r:id="rId59"/>
    <p:sldId id="324" r:id="rId60"/>
    <p:sldId id="494" r:id="rId61"/>
    <p:sldId id="316" r:id="rId62"/>
    <p:sldId id="325" r:id="rId63"/>
    <p:sldId id="320" r:id="rId64"/>
    <p:sldId id="495" r:id="rId65"/>
    <p:sldId id="326" r:id="rId66"/>
    <p:sldId id="327" r:id="rId67"/>
    <p:sldId id="328" r:id="rId68"/>
    <p:sldId id="330" r:id="rId69"/>
    <p:sldId id="341" r:id="rId70"/>
    <p:sldId id="344" r:id="rId71"/>
    <p:sldId id="332" r:id="rId72"/>
    <p:sldId id="334" r:id="rId73"/>
    <p:sldId id="333" r:id="rId74"/>
    <p:sldId id="335" r:id="rId75"/>
    <p:sldId id="336" r:id="rId76"/>
    <p:sldId id="449" r:id="rId77"/>
    <p:sldId id="339" r:id="rId78"/>
    <p:sldId id="340" r:id="rId79"/>
    <p:sldId id="450" r:id="rId80"/>
    <p:sldId id="342" r:id="rId81"/>
    <p:sldId id="343" r:id="rId82"/>
    <p:sldId id="346" r:id="rId83"/>
    <p:sldId id="347" r:id="rId84"/>
    <p:sldId id="348" r:id="rId85"/>
    <p:sldId id="366" r:id="rId86"/>
    <p:sldId id="361" r:id="rId87"/>
    <p:sldId id="362" r:id="rId88"/>
    <p:sldId id="351" r:id="rId89"/>
    <p:sldId id="352" r:id="rId90"/>
    <p:sldId id="353" r:id="rId91"/>
    <p:sldId id="363" r:id="rId92"/>
    <p:sldId id="452" r:id="rId93"/>
    <p:sldId id="453" r:id="rId94"/>
    <p:sldId id="454" r:id="rId95"/>
    <p:sldId id="455" r:id="rId96"/>
    <p:sldId id="457" r:id="rId97"/>
    <p:sldId id="473" r:id="rId98"/>
    <p:sldId id="476" r:id="rId99"/>
    <p:sldId id="475" r:id="rId100"/>
    <p:sldId id="458" r:id="rId101"/>
    <p:sldId id="459" r:id="rId102"/>
    <p:sldId id="460" r:id="rId103"/>
    <p:sldId id="462" r:id="rId104"/>
    <p:sldId id="477" r:id="rId105"/>
    <p:sldId id="478" r:id="rId106"/>
    <p:sldId id="479" r:id="rId107"/>
    <p:sldId id="466" r:id="rId108"/>
    <p:sldId id="480" r:id="rId109"/>
    <p:sldId id="467" r:id="rId110"/>
    <p:sldId id="481" r:id="rId111"/>
    <p:sldId id="468" r:id="rId112"/>
    <p:sldId id="483" r:id="rId113"/>
    <p:sldId id="482" r:id="rId114"/>
    <p:sldId id="469" r:id="rId115"/>
    <p:sldId id="470" r:id="rId116"/>
    <p:sldId id="471" r:id="rId117"/>
    <p:sldId id="484" r:id="rId118"/>
    <p:sldId id="367" r:id="rId119"/>
    <p:sldId id="368" r:id="rId120"/>
    <p:sldId id="371" r:id="rId121"/>
    <p:sldId id="447" r:id="rId122"/>
    <p:sldId id="377" r:id="rId123"/>
    <p:sldId id="378" r:id="rId124"/>
    <p:sldId id="379" r:id="rId125"/>
    <p:sldId id="380" r:id="rId126"/>
    <p:sldId id="381" r:id="rId127"/>
    <p:sldId id="448" r:id="rId128"/>
    <p:sldId id="385" r:id="rId129"/>
    <p:sldId id="388" r:id="rId130"/>
    <p:sldId id="393" r:id="rId131"/>
    <p:sldId id="403" r:id="rId132"/>
    <p:sldId id="397" r:id="rId133"/>
    <p:sldId id="404" r:id="rId134"/>
    <p:sldId id="407" r:id="rId135"/>
    <p:sldId id="410" r:id="rId136"/>
    <p:sldId id="411" r:id="rId137"/>
    <p:sldId id="423" r:id="rId138"/>
    <p:sldId id="424" r:id="rId139"/>
    <p:sldId id="425" r:id="rId140"/>
    <p:sldId id="426" r:id="rId141"/>
    <p:sldId id="428" r:id="rId142"/>
    <p:sldId id="430" r:id="rId143"/>
    <p:sldId id="431" r:id="rId144"/>
    <p:sldId id="432" r:id="rId145"/>
    <p:sldId id="436" r:id="rId146"/>
    <p:sldId id="437" r:id="rId147"/>
    <p:sldId id="438" r:id="rId148"/>
    <p:sldId id="440" r:id="rId149"/>
    <p:sldId id="441" r:id="rId150"/>
    <p:sldId id="442" r:id="rId151"/>
    <p:sldId id="445" r:id="rId152"/>
    <p:sldId id="446" r:id="rId153"/>
    <p:sldId id="485" r:id="rId154"/>
    <p:sldId id="496" r:id="rId1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095" autoAdjust="0"/>
  </p:normalViewPr>
  <p:slideViewPr>
    <p:cSldViewPr snapToGrid="0">
      <p:cViewPr varScale="1">
        <p:scale>
          <a:sx n="66" d="100"/>
          <a:sy n="66" d="100"/>
        </p:scale>
        <p:origin x="12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tableStyles" Target="tableStyle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slide" Target="slides/slide119.xml"/><Relationship Id="rId145" Type="http://schemas.openxmlformats.org/officeDocument/2006/relationships/slide" Target="slides/slide124.xml"/><Relationship Id="rId153" Type="http://schemas.openxmlformats.org/officeDocument/2006/relationships/slide" Target="slides/slide1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slide" Target="slides/slide127.xml"/><Relationship Id="rId151" Type="http://schemas.openxmlformats.org/officeDocument/2006/relationships/slide" Target="slides/slide130.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E0ED2-8203-4AA4-BF7F-E131E9617EFC}" type="datetimeFigureOut">
              <a:rPr lang="fr-FR" smtClean="0"/>
              <a:t>14/01/2019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9833B-ACA9-4B73-BD1D-054AE6345D16}" type="slidenum">
              <a:rPr lang="fr-FR" smtClean="0"/>
              <a:t>‹N°›</a:t>
            </a:fld>
            <a:endParaRPr lang="fr-FR"/>
          </a:p>
        </p:txBody>
      </p:sp>
    </p:spTree>
    <p:extLst>
      <p:ext uri="{BB962C8B-B14F-4D97-AF65-F5344CB8AC3E}">
        <p14:creationId xmlns:p14="http://schemas.microsoft.com/office/powerpoint/2010/main" val="81264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96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8A4D141-F694-43B9-AF45-0D70C2FA0FFB}" type="slidenum">
              <a:rPr lang="fr-FR" altLang="fr-FR">
                <a:solidFill>
                  <a:prstClr val="black"/>
                </a:solidFill>
              </a:rPr>
              <a:pPr eaLnBrk="1" hangingPunct="1"/>
              <a:t>1</a:t>
            </a:fld>
            <a:endParaRPr lang="fr-FR" altLang="fr-FR">
              <a:solidFill>
                <a:prstClr val="black"/>
              </a:solidFill>
            </a:endParaRPr>
          </a:p>
        </p:txBody>
      </p:sp>
    </p:spTree>
    <p:extLst>
      <p:ext uri="{BB962C8B-B14F-4D97-AF65-F5344CB8AC3E}">
        <p14:creationId xmlns:p14="http://schemas.microsoft.com/office/powerpoint/2010/main" val="140731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10</a:t>
            </a:fld>
            <a:endParaRPr lang="fr-FR"/>
          </a:p>
        </p:txBody>
      </p:sp>
    </p:spTree>
    <p:extLst>
      <p:ext uri="{BB962C8B-B14F-4D97-AF65-F5344CB8AC3E}">
        <p14:creationId xmlns:p14="http://schemas.microsoft.com/office/powerpoint/2010/main" val="20005711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a:ln/>
        </p:spPr>
      </p:sp>
      <p:sp>
        <p:nvSpPr>
          <p:cNvPr id="5837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Afrique subsaharienne (0,8% naissances), péninsule arabique et inde; sélection des sujets hétérozygotes par leur avantage de survie dans les régions impaludées</a:t>
            </a:r>
          </a:p>
          <a:p>
            <a:pPr eaLnBrk="1" hangingPunct="1"/>
            <a:r>
              <a:rPr lang="fr-FR" altLang="fr-FR" smtClean="0"/>
              <a:t>Et notamment IDF, F=Immigration  des populations à risque+allongement de l’espérance de vie (+95% des enfants arrivent age adulte):prévalence actuelle 10000, 20000 en 2020</a:t>
            </a:r>
          </a:p>
        </p:txBody>
      </p:sp>
      <p:sp>
        <p:nvSpPr>
          <p:cNvPr id="583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437999-1F19-499B-BB57-F0B5FB8D109B}" type="slidenum">
              <a:rPr lang="fr-FR" altLang="fr-FR" smtClean="0">
                <a:solidFill>
                  <a:srgbClr val="000000"/>
                </a:solidFill>
              </a:rPr>
              <a:pPr>
                <a:spcBef>
                  <a:spcPct val="0"/>
                </a:spcBef>
              </a:pPr>
              <a:t>102</a:t>
            </a:fld>
            <a:endParaRPr lang="fr-FR" altLang="fr-FR" smtClean="0">
              <a:solidFill>
                <a:srgbClr val="000000"/>
              </a:solidFill>
            </a:endParaRPr>
          </a:p>
        </p:txBody>
      </p:sp>
    </p:spTree>
    <p:extLst>
      <p:ext uri="{BB962C8B-B14F-4D97-AF65-F5344CB8AC3E}">
        <p14:creationId xmlns:p14="http://schemas.microsoft.com/office/powerpoint/2010/main" val="42448092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a:ln/>
        </p:spPr>
      </p:sp>
      <p:sp>
        <p:nvSpPr>
          <p:cNvPr id="624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Histoire naturelle marquée par survenue de CVO dl dont certaines hosp, complications aigues mettant en jeu le prono vital ou fctionnel</a:t>
            </a:r>
          </a:p>
          <a:p>
            <a:pPr eaLnBrk="1" hangingPunct="1"/>
            <a:r>
              <a:rPr lang="fr-FR" altLang="fr-FR" smtClean="0"/>
              <a:t>des lésions dégénératives multiviscérales peuvent survenir : rein, yeux, poumon, cerveau, peau, syst CV</a:t>
            </a:r>
          </a:p>
          <a:p>
            <a:pPr eaLnBrk="1" hangingPunct="1"/>
            <a:endParaRPr lang="fr-FR" altLang="fr-FR" smtClean="0"/>
          </a:p>
          <a:p>
            <a:pPr eaLnBrk="1" hangingPunct="1"/>
            <a:r>
              <a:rPr lang="fr-FR" altLang="fr-FR" smtClean="0"/>
              <a:t>Variabilité Pour un génotype donné</a:t>
            </a:r>
          </a:p>
          <a:p>
            <a:pPr eaLnBrk="1" hangingPunct="1"/>
            <a:r>
              <a:rPr lang="fr-FR" altLang="fr-FR" smtClean="0"/>
              <a:t>Maladie différente chez l’adulte et chez l’enfant</a:t>
            </a:r>
          </a:p>
          <a:p>
            <a:pPr eaLnBrk="1" hangingPunct="1"/>
            <a:r>
              <a:rPr lang="fr-FR" altLang="fr-FR" smtClean="0"/>
              <a:t>Pas de marqueur prédictif de sévérité</a:t>
            </a:r>
          </a:p>
        </p:txBody>
      </p:sp>
      <p:sp>
        <p:nvSpPr>
          <p:cNvPr id="6246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FC5895-E41B-4C46-8543-52281DF88B76}" type="slidenum">
              <a:rPr lang="fr-FR" altLang="fr-FR" smtClean="0">
                <a:solidFill>
                  <a:srgbClr val="000000"/>
                </a:solidFill>
              </a:rPr>
              <a:pPr>
                <a:spcBef>
                  <a:spcPct val="0"/>
                </a:spcBef>
              </a:pPr>
              <a:t>105</a:t>
            </a:fld>
            <a:endParaRPr lang="fr-FR" altLang="fr-FR" smtClean="0">
              <a:solidFill>
                <a:srgbClr val="000000"/>
              </a:solidFill>
            </a:endParaRPr>
          </a:p>
        </p:txBody>
      </p:sp>
    </p:spTree>
    <p:extLst>
      <p:ext uri="{BB962C8B-B14F-4D97-AF65-F5344CB8AC3E}">
        <p14:creationId xmlns:p14="http://schemas.microsoft.com/office/powerpoint/2010/main" val="33362354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EF15E1-BB66-4166-A0DF-59091EFFFCC0}" type="slidenum">
              <a:rPr lang="fr-FR" altLang="fr-FR" smtClean="0">
                <a:solidFill>
                  <a:srgbClr val="000000"/>
                </a:solidFill>
              </a:rPr>
              <a:pPr>
                <a:spcBef>
                  <a:spcPct val="0"/>
                </a:spcBef>
              </a:pPr>
              <a:t>106</a:t>
            </a:fld>
            <a:endParaRPr lang="fr-FR" altLang="fr-FR" smtClean="0">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3544712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EF15E1-BB66-4166-A0DF-59091EFFFCC0}" type="slidenum">
              <a:rPr lang="fr-FR" altLang="fr-FR" smtClean="0">
                <a:solidFill>
                  <a:srgbClr val="000000"/>
                </a:solidFill>
              </a:rPr>
              <a:pPr>
                <a:spcBef>
                  <a:spcPct val="0"/>
                </a:spcBef>
              </a:pPr>
              <a:t>107</a:t>
            </a:fld>
            <a:endParaRPr lang="fr-FR" altLang="fr-FR" smtClean="0">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1121861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a:ln/>
        </p:spPr>
      </p:sp>
      <p:sp>
        <p:nvSpPr>
          <p:cNvPr id="7270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t>Espérance de vie médiane aux US en 1994; données récentes montrent amélioration par progrès de la PEC, mortalité infantile basse</a:t>
            </a:r>
          </a:p>
        </p:txBody>
      </p:sp>
      <p:sp>
        <p:nvSpPr>
          <p:cNvPr id="7270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BD1213-E25A-4B74-9CDD-A444B5CB233C}" type="slidenum">
              <a:rPr lang="fr-FR" altLang="fr-FR" smtClean="0">
                <a:solidFill>
                  <a:srgbClr val="000000"/>
                </a:solidFill>
              </a:rPr>
              <a:pPr>
                <a:spcBef>
                  <a:spcPct val="0"/>
                </a:spcBef>
              </a:pPr>
              <a:t>108</a:t>
            </a:fld>
            <a:endParaRPr lang="fr-FR" altLang="fr-FR" smtClean="0">
              <a:solidFill>
                <a:srgbClr val="000000"/>
              </a:solidFill>
            </a:endParaRPr>
          </a:p>
        </p:txBody>
      </p:sp>
    </p:spTree>
    <p:extLst>
      <p:ext uri="{BB962C8B-B14F-4D97-AF65-F5344CB8AC3E}">
        <p14:creationId xmlns:p14="http://schemas.microsoft.com/office/powerpoint/2010/main" val="20163316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smtClean="0"/>
          </a:p>
        </p:txBody>
      </p:sp>
    </p:spTree>
    <p:extLst>
      <p:ext uri="{BB962C8B-B14F-4D97-AF65-F5344CB8AC3E}">
        <p14:creationId xmlns:p14="http://schemas.microsoft.com/office/powerpoint/2010/main" val="11843211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Comic Sans MS" panose="030F0702030302020204" pitchFamily="66" charset="0"/>
              </a:rPr>
              <a:t>Rythme de suivi: au moins 1 fois/6 mois par référent drépanocytose, à individualiser aux signes d’évolutivité, demande du patient</a:t>
            </a:r>
          </a:p>
          <a:p>
            <a:endParaRPr lang="fr-FR" altLang="fr-FR" smtClean="0"/>
          </a:p>
        </p:txBody>
      </p:sp>
      <p:sp>
        <p:nvSpPr>
          <p:cNvPr id="12083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24CC8E-9F1B-4644-B8D7-7806472F6467}" type="slidenum">
              <a:rPr lang="fr-FR" altLang="fr-FR" smtClean="0">
                <a:solidFill>
                  <a:srgbClr val="000000"/>
                </a:solidFill>
              </a:rPr>
              <a:pPr>
                <a:spcBef>
                  <a:spcPct val="0"/>
                </a:spcBef>
              </a:pPr>
              <a:t>118</a:t>
            </a:fld>
            <a:endParaRPr lang="fr-FR" altLang="fr-FR" smtClean="0">
              <a:solidFill>
                <a:srgbClr val="000000"/>
              </a:solidFill>
            </a:endParaRPr>
          </a:p>
        </p:txBody>
      </p:sp>
    </p:spTree>
    <p:extLst>
      <p:ext uri="{BB962C8B-B14F-4D97-AF65-F5344CB8AC3E}">
        <p14:creationId xmlns:p14="http://schemas.microsoft.com/office/powerpoint/2010/main" val="33338777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a:ln/>
        </p:spPr>
      </p:sp>
      <p:sp>
        <p:nvSpPr>
          <p:cNvPr id="1228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Comic Sans MS" panose="030F0702030302020204" pitchFamily="66" charset="0"/>
              </a:rPr>
              <a:t>Boire encore plus en cas d’effort/chaleur/fièvre/diarrhées/vomissements</a:t>
            </a:r>
          </a:p>
          <a:p>
            <a:r>
              <a:rPr lang="fr-FR" altLang="fr-FR" smtClean="0">
                <a:latin typeface="Comic Sans MS" panose="030F0702030302020204" pitchFamily="66" charset="0"/>
              </a:rPr>
              <a:t>Rythme de vie: sommeil suffisant, activité physique régulière</a:t>
            </a:r>
          </a:p>
          <a:p>
            <a:r>
              <a:rPr lang="fr-FR" altLang="fr-FR" smtClean="0">
                <a:latin typeface="Comic Sans MS" panose="030F0702030302020204" pitchFamily="66" charset="0"/>
              </a:rPr>
              <a:t>Avion non pressurisé: 1500-2000m</a:t>
            </a:r>
          </a:p>
          <a:p>
            <a:r>
              <a:rPr lang="fr-FR" altLang="fr-FR" smtClean="0">
                <a:latin typeface="Comic Sans MS" panose="030F0702030302020204" pitchFamily="66" charset="0"/>
              </a:rPr>
              <a:t>Dents: au moins 1 fois/an</a:t>
            </a:r>
          </a:p>
          <a:p>
            <a:endParaRPr lang="fr-FR" altLang="fr-FR" smtClean="0"/>
          </a:p>
        </p:txBody>
      </p:sp>
      <p:sp>
        <p:nvSpPr>
          <p:cNvPr id="1228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7129DE-E652-4D13-A1D5-567B0002CAE3}" type="slidenum">
              <a:rPr lang="fr-FR" altLang="fr-FR" smtClean="0">
                <a:solidFill>
                  <a:srgbClr val="000000"/>
                </a:solidFill>
              </a:rPr>
              <a:pPr>
                <a:spcBef>
                  <a:spcPct val="0"/>
                </a:spcBef>
              </a:pPr>
              <a:t>119</a:t>
            </a:fld>
            <a:endParaRPr lang="fr-FR" altLang="fr-FR" smtClean="0">
              <a:solidFill>
                <a:srgbClr val="000000"/>
              </a:solidFill>
            </a:endParaRPr>
          </a:p>
        </p:txBody>
      </p:sp>
    </p:spTree>
    <p:extLst>
      <p:ext uri="{BB962C8B-B14F-4D97-AF65-F5344CB8AC3E}">
        <p14:creationId xmlns:p14="http://schemas.microsoft.com/office/powerpoint/2010/main" val="29267145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a:ln/>
        </p:spPr>
      </p:sp>
      <p:sp>
        <p:nvSpPr>
          <p:cNvPr id="12493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Comic Sans MS" panose="030F0702030302020204" pitchFamily="66" charset="0"/>
              </a:rPr>
              <a:t>Antalgiques: adaptés au ressenti du patient, explication de l’utilisation des médicaments, notamment association paracétamol et paliers en contenant avec dose maxi 4g/j; recommandations pour les paliers 2 pas de ttt antalgiques préventifs+++</a:t>
            </a:r>
          </a:p>
          <a:p>
            <a:r>
              <a:rPr lang="fr-FR" altLang="fr-FR" smtClean="0">
                <a:latin typeface="Comic Sans MS" panose="030F0702030302020204" pitchFamily="66" charset="0"/>
              </a:rPr>
              <a:t>AINS: attention si infection (ORL, dentaire)++, ulcère, grossesse, néphropathie, IEC</a:t>
            </a:r>
          </a:p>
          <a:p>
            <a:endParaRPr lang="fr-FR" altLang="fr-FR" smtClean="0"/>
          </a:p>
        </p:txBody>
      </p:sp>
      <p:sp>
        <p:nvSpPr>
          <p:cNvPr id="12493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F874FA-7EDB-4921-B290-7B132C207FB0}" type="slidenum">
              <a:rPr lang="fr-FR" altLang="fr-FR" smtClean="0">
                <a:solidFill>
                  <a:srgbClr val="000000"/>
                </a:solidFill>
              </a:rPr>
              <a:pPr>
                <a:spcBef>
                  <a:spcPct val="0"/>
                </a:spcBef>
              </a:pPr>
              <a:t>120</a:t>
            </a:fld>
            <a:endParaRPr lang="fr-FR" altLang="fr-FR" smtClean="0">
              <a:solidFill>
                <a:srgbClr val="000000"/>
              </a:solidFill>
            </a:endParaRPr>
          </a:p>
        </p:txBody>
      </p:sp>
    </p:spTree>
    <p:extLst>
      <p:ext uri="{BB962C8B-B14F-4D97-AF65-F5344CB8AC3E}">
        <p14:creationId xmlns:p14="http://schemas.microsoft.com/office/powerpoint/2010/main" val="26285297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a:ln/>
        </p:spPr>
      </p:sp>
      <p:sp>
        <p:nvSpPr>
          <p:cNvPr id="1290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290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6CA11F-CF9E-4EC0-82E9-5B7B69A2E526}" type="slidenum">
              <a:rPr lang="fr-FR" altLang="fr-FR" smtClean="0">
                <a:solidFill>
                  <a:srgbClr val="000000"/>
                </a:solidFill>
              </a:rPr>
              <a:pPr>
                <a:spcBef>
                  <a:spcPct val="0"/>
                </a:spcBef>
              </a:pPr>
              <a:t>121</a:t>
            </a:fld>
            <a:endParaRPr lang="fr-FR" altLang="fr-FR" smtClean="0">
              <a:solidFill>
                <a:srgbClr val="000000"/>
              </a:solidFill>
            </a:endParaRPr>
          </a:p>
        </p:txBody>
      </p:sp>
    </p:spTree>
    <p:extLst>
      <p:ext uri="{BB962C8B-B14F-4D97-AF65-F5344CB8AC3E}">
        <p14:creationId xmlns:p14="http://schemas.microsoft.com/office/powerpoint/2010/main" val="60338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dirty="0" smtClean="0">
                <a:ea typeface="ヒラギノ角ゴ Pro W3" pitchFamily="4" charset="-128"/>
              </a:rPr>
              <a:t>Lire le titre. Et insister sur ce qu’on doit connaître de soi, sans pour autant pouvoir le modifier. Ce sont les facteurs de risque non-modifiables</a:t>
            </a:r>
            <a:endParaRPr lang="en-GB" altLang="fr-FR" dirty="0" smtClean="0">
              <a:ea typeface="ヒラギノ角ゴ Pro W3" pitchFamily="4" charset="-128"/>
            </a:endParaRPr>
          </a:p>
          <a:p>
            <a:pPr eaLnBrk="1" hangingPunct="1">
              <a:spcBef>
                <a:spcPct val="0"/>
              </a:spcBef>
            </a:pPr>
            <a:r>
              <a:rPr lang="fr-FR" altLang="fr-FR" dirty="0" smtClean="0">
                <a:ea typeface="ヒラギノ角ゴ Pro W3" pitchFamily="4" charset="-128"/>
              </a:rPr>
              <a:t>Pour illustrer ce propos, les images en haut illustrent le vieillissement. Plus on est vieux et plus on a des risques d’apparition d’une HTA et de ses complications  (&gt;50 ans chez les hommes et &gt;60 ans chez les femmes). L’image de la terre est pour illustrer que les origines ethniques sont aussi à prendre en compte (risques différents pour les patients caucasiens, africains, asiatiques </a:t>
            </a:r>
            <a:r>
              <a:rPr lang="fr-FR" altLang="fr-FR" dirty="0" err="1" smtClean="0">
                <a:ea typeface="ヒラギノ角ゴ Pro W3" pitchFamily="4" charset="-128"/>
              </a:rPr>
              <a:t>etc</a:t>
            </a:r>
            <a:r>
              <a:rPr lang="fr-FR" altLang="fr-FR" dirty="0" smtClean="0">
                <a:ea typeface="ヒラギノ角ゴ Pro W3" pitchFamily="4" charset="-128"/>
              </a:rPr>
              <a:t>). L’image au milieu en bas c’est la différence de risque en fonction du sexe (plus élevé chez les hommes) et l’image en bas à droite permet de faire référence au risque majoré si les parents au premier degré du patient ont une maladie cardiaque avérée à un âge jeune (Infarctus de myocarde, syndrome métabolique, </a:t>
            </a:r>
            <a:r>
              <a:rPr lang="fr-FR" altLang="fr-FR" dirty="0" err="1" smtClean="0">
                <a:ea typeface="ヒラギノ角ゴ Pro W3" pitchFamily="4" charset="-128"/>
              </a:rPr>
              <a:t>etc</a:t>
            </a:r>
            <a:r>
              <a:rPr lang="fr-FR" altLang="fr-FR" dirty="0" smtClean="0">
                <a:ea typeface="ヒラギノ角ゴ Pro W3" pitchFamily="4" charset="-128"/>
              </a:rPr>
              <a:t>).   </a:t>
            </a:r>
            <a:endParaRPr lang="en-GB" altLang="fr-FR" dirty="0" smtClean="0">
              <a:ea typeface="ヒラギノ角ゴ Pro W3" pitchFamily="4" charset="-128"/>
            </a:endParaRPr>
          </a:p>
        </p:txBody>
      </p:sp>
      <p:sp>
        <p:nvSpPr>
          <p:cNvPr id="37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AAA2BBE2-DC8F-4F66-9294-A6037A1CA0A6}" type="slidenum">
              <a:rPr lang="fr-FR" altLang="fr-FR" sz="1200">
                <a:solidFill>
                  <a:prstClr val="black"/>
                </a:solidFill>
              </a:rPr>
              <a:pPr eaLnBrk="1" hangingPunct="1"/>
              <a:t>11</a:t>
            </a:fld>
            <a:endParaRPr lang="fr-FR" altLang="fr-FR" sz="1200">
              <a:solidFill>
                <a:prstClr val="black"/>
              </a:solidFill>
            </a:endParaRPr>
          </a:p>
        </p:txBody>
      </p:sp>
    </p:spTree>
    <p:extLst>
      <p:ext uri="{BB962C8B-B14F-4D97-AF65-F5344CB8AC3E}">
        <p14:creationId xmlns:p14="http://schemas.microsoft.com/office/powerpoint/2010/main" val="37360511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a:ln/>
        </p:spPr>
      </p:sp>
      <p:sp>
        <p:nvSpPr>
          <p:cNvPr id="1331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
        <p:nvSpPr>
          <p:cNvPr id="13312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CAB0A-6CF3-46D4-86AC-DAB73451D3B3}" type="slidenum">
              <a:rPr lang="fr-FR" altLang="fr-FR" smtClean="0">
                <a:solidFill>
                  <a:srgbClr val="000000"/>
                </a:solidFill>
              </a:rPr>
              <a:pPr>
                <a:spcBef>
                  <a:spcPct val="0"/>
                </a:spcBef>
              </a:pPr>
              <a:t>122</a:t>
            </a:fld>
            <a:endParaRPr lang="fr-FR" altLang="fr-FR" smtClean="0">
              <a:solidFill>
                <a:srgbClr val="000000"/>
              </a:solidFill>
            </a:endParaRPr>
          </a:p>
        </p:txBody>
      </p:sp>
    </p:spTree>
    <p:extLst>
      <p:ext uri="{BB962C8B-B14F-4D97-AF65-F5344CB8AC3E}">
        <p14:creationId xmlns:p14="http://schemas.microsoft.com/office/powerpoint/2010/main" val="13490318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BFC003-01B1-4107-9FDD-FC39E0496858}" type="slidenum">
              <a:rPr lang="fr-FR" altLang="fr-FR" smtClean="0">
                <a:solidFill>
                  <a:srgbClr val="000000"/>
                </a:solidFill>
              </a:rPr>
              <a:pPr>
                <a:spcBef>
                  <a:spcPct val="0"/>
                </a:spcBef>
              </a:pPr>
              <a:t>123</a:t>
            </a:fld>
            <a:endParaRPr lang="fr-FR" altLang="fr-FR" smtClean="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32204700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a:ln/>
        </p:spPr>
      </p:sp>
      <p:sp>
        <p:nvSpPr>
          <p:cNvPr id="1372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Piapisme aigu</a:t>
            </a:r>
          </a:p>
        </p:txBody>
      </p:sp>
      <p:sp>
        <p:nvSpPr>
          <p:cNvPr id="1372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085A12-7EE8-4E9D-B9F5-F5F40D1CAAA1}" type="slidenum">
              <a:rPr lang="fr-FR" altLang="fr-FR" smtClean="0">
                <a:solidFill>
                  <a:srgbClr val="000000"/>
                </a:solidFill>
              </a:rPr>
              <a:pPr>
                <a:spcBef>
                  <a:spcPct val="0"/>
                </a:spcBef>
              </a:pPr>
              <a:t>124</a:t>
            </a:fld>
            <a:endParaRPr lang="fr-FR" altLang="fr-FR" smtClean="0">
              <a:solidFill>
                <a:srgbClr val="000000"/>
              </a:solidFill>
            </a:endParaRPr>
          </a:p>
        </p:txBody>
      </p:sp>
    </p:spTree>
    <p:extLst>
      <p:ext uri="{BB962C8B-B14F-4D97-AF65-F5344CB8AC3E}">
        <p14:creationId xmlns:p14="http://schemas.microsoft.com/office/powerpoint/2010/main" val="41276841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a:ln/>
        </p:spPr>
      </p:sp>
      <p:sp>
        <p:nvSpPr>
          <p:cNvPr id="147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47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FB43EB-47F7-457A-B100-7744591DEAB7}" type="slidenum">
              <a:rPr lang="fr-FR" altLang="fr-FR" smtClean="0">
                <a:solidFill>
                  <a:srgbClr val="000000"/>
                </a:solidFill>
              </a:rPr>
              <a:pPr>
                <a:spcBef>
                  <a:spcPct val="0"/>
                </a:spcBef>
              </a:pPr>
              <a:t>127</a:t>
            </a:fld>
            <a:endParaRPr lang="fr-FR" altLang="fr-FR" smtClean="0">
              <a:solidFill>
                <a:srgbClr val="000000"/>
              </a:solidFill>
            </a:endParaRPr>
          </a:p>
        </p:txBody>
      </p:sp>
    </p:spTree>
    <p:extLst>
      <p:ext uri="{BB962C8B-B14F-4D97-AF65-F5344CB8AC3E}">
        <p14:creationId xmlns:p14="http://schemas.microsoft.com/office/powerpoint/2010/main" val="32590729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p:cNvSpPr>
            <a:spLocks noGrp="1" noRot="1" noChangeAspect="1" noTextEdit="1"/>
          </p:cNvSpPr>
          <p:nvPr>
            <p:ph type="sldImg"/>
          </p:nvPr>
        </p:nvSpPr>
        <p:spPr>
          <a:ln/>
        </p:spPr>
      </p:sp>
      <p:sp>
        <p:nvSpPr>
          <p:cNvPr id="1525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Comic Sans MS" panose="030F0702030302020204" pitchFamily="66" charset="0"/>
              </a:rPr>
              <a:t>Problèmes liés aux conditions de travail: absences répétées, harcèlement moral, inadaptation du poste de travail</a:t>
            </a:r>
          </a:p>
          <a:p>
            <a:r>
              <a:rPr lang="fr-FR" altLang="fr-FR" smtClean="0">
                <a:latin typeface="Comic Sans MS" panose="030F0702030302020204" pitchFamily="66" charset="0"/>
              </a:rPr>
              <a:t>Administratifs: titre de séjour, dettes</a:t>
            </a:r>
          </a:p>
          <a:p>
            <a:endParaRPr lang="fr-FR" altLang="fr-FR" smtClean="0"/>
          </a:p>
        </p:txBody>
      </p:sp>
      <p:sp>
        <p:nvSpPr>
          <p:cNvPr id="1525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F44667-84DE-4A17-AD3F-738F3607C3E0}" type="slidenum">
              <a:rPr lang="fr-FR" altLang="fr-FR" smtClean="0">
                <a:solidFill>
                  <a:srgbClr val="000000"/>
                </a:solidFill>
              </a:rPr>
              <a:pPr>
                <a:spcBef>
                  <a:spcPct val="0"/>
                </a:spcBef>
              </a:pPr>
              <a:t>129</a:t>
            </a:fld>
            <a:endParaRPr lang="fr-FR" altLang="fr-FR" smtClean="0">
              <a:solidFill>
                <a:srgbClr val="000000"/>
              </a:solidFill>
            </a:endParaRPr>
          </a:p>
        </p:txBody>
      </p:sp>
    </p:spTree>
    <p:extLst>
      <p:ext uri="{BB962C8B-B14F-4D97-AF65-F5344CB8AC3E}">
        <p14:creationId xmlns:p14="http://schemas.microsoft.com/office/powerpoint/2010/main" val="31571235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a:ln/>
        </p:spPr>
      </p:sp>
      <p:sp>
        <p:nvSpPr>
          <p:cNvPr id="1546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546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D70E00-6979-4A9D-8F9A-FF3E00A66B28}" type="slidenum">
              <a:rPr lang="fr-FR" altLang="fr-FR" smtClean="0">
                <a:solidFill>
                  <a:srgbClr val="000000"/>
                </a:solidFill>
              </a:rPr>
              <a:pPr>
                <a:spcBef>
                  <a:spcPct val="0"/>
                </a:spcBef>
              </a:pPr>
              <a:t>130</a:t>
            </a:fld>
            <a:endParaRPr lang="fr-FR" altLang="fr-FR" smtClean="0">
              <a:solidFill>
                <a:srgbClr val="000000"/>
              </a:solidFill>
            </a:endParaRPr>
          </a:p>
        </p:txBody>
      </p:sp>
    </p:spTree>
    <p:extLst>
      <p:ext uri="{BB962C8B-B14F-4D97-AF65-F5344CB8AC3E}">
        <p14:creationId xmlns:p14="http://schemas.microsoft.com/office/powerpoint/2010/main" val="32266871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E7E13E-6B68-4F5A-8D38-070EAE7AD02E}" type="slidenum">
              <a:rPr lang="fr-FR" altLang="fr-FR" smtClean="0">
                <a:solidFill>
                  <a:srgbClr val="000000"/>
                </a:solidFill>
              </a:rPr>
              <a:pPr>
                <a:spcBef>
                  <a:spcPct val="0"/>
                </a:spcBef>
              </a:pPr>
              <a:t>131</a:t>
            </a:fld>
            <a:endParaRPr lang="fr-FR" altLang="fr-FR" smtClean="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36523729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a:ln/>
        </p:spPr>
      </p:sp>
      <p:sp>
        <p:nvSpPr>
          <p:cNvPr id="1628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t>Pas d’oxygénothérapie, attention aux avions locaux mal pressurisés</a:t>
            </a:r>
          </a:p>
        </p:txBody>
      </p:sp>
      <p:sp>
        <p:nvSpPr>
          <p:cNvPr id="1628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0A756D-14C0-4920-9057-B162DE58B2CA}" type="slidenum">
              <a:rPr lang="fr-FR" altLang="fr-FR" smtClean="0">
                <a:solidFill>
                  <a:srgbClr val="000000"/>
                </a:solidFill>
              </a:rPr>
              <a:pPr>
                <a:spcBef>
                  <a:spcPct val="0"/>
                </a:spcBef>
              </a:pPr>
              <a:t>132</a:t>
            </a:fld>
            <a:endParaRPr lang="fr-FR" altLang="fr-FR" smtClean="0">
              <a:solidFill>
                <a:srgbClr val="000000"/>
              </a:solidFill>
            </a:endParaRPr>
          </a:p>
        </p:txBody>
      </p:sp>
    </p:spTree>
    <p:extLst>
      <p:ext uri="{BB962C8B-B14F-4D97-AF65-F5344CB8AC3E}">
        <p14:creationId xmlns:p14="http://schemas.microsoft.com/office/powerpoint/2010/main" val="1751591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a:solidFill>
                  <a:prstClr val="black"/>
                </a:solidFill>
              </a:rPr>
              <a:pPr/>
              <a:t>133</a:t>
            </a:fld>
            <a:endParaRPr lang="fr-FR">
              <a:solidFill>
                <a:prstClr val="black"/>
              </a:solidFill>
            </a:endParaRPr>
          </a:p>
        </p:txBody>
      </p:sp>
    </p:spTree>
    <p:extLst>
      <p:ext uri="{BB962C8B-B14F-4D97-AF65-F5344CB8AC3E}">
        <p14:creationId xmlns:p14="http://schemas.microsoft.com/office/powerpoint/2010/main" val="3259928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361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CA1A13-4A4A-4A49-BACE-C055E7934424}" type="slidenum">
              <a:rPr lang="fr-FR" altLang="fr-FR">
                <a:solidFill>
                  <a:srgbClr val="000000"/>
                </a:solidFill>
                <a:latin typeface="Arial" panose="020B0604020202020204" pitchFamily="34" charset="0"/>
              </a:rPr>
              <a:pPr>
                <a:spcBef>
                  <a:spcPct val="0"/>
                </a:spcBef>
              </a:pPr>
              <a:t>134</a:t>
            </a:fld>
            <a:endParaRPr lang="fr-FR" altLang="fr-FR">
              <a:solidFill>
                <a:srgbClr val="000000"/>
              </a:solidFill>
              <a:latin typeface="Arial" panose="020B0604020202020204" pitchFamily="34" charset="0"/>
            </a:endParaRPr>
          </a:p>
        </p:txBody>
      </p:sp>
    </p:spTree>
    <p:extLst>
      <p:ext uri="{BB962C8B-B14F-4D97-AF65-F5344CB8AC3E}">
        <p14:creationId xmlns:p14="http://schemas.microsoft.com/office/powerpoint/2010/main" val="62126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Expliquer que deux facteurs de risque fréquemment associés à l’HTA sont le diabète et l’hypercholestérolémie (entre autres), mais insister sur le fait qu’ils peuvent être </a:t>
            </a:r>
            <a:r>
              <a:rPr lang="fr-FR" altLang="fr-FR" b="1" smtClean="0">
                <a:ea typeface="ヒラギノ角ゴ Pro W3" pitchFamily="4" charset="-128"/>
              </a:rPr>
              <a:t>contrôlables</a:t>
            </a:r>
            <a:r>
              <a:rPr lang="fr-FR" altLang="fr-FR" smtClean="0">
                <a:ea typeface="ヒラギノ角ゴ Pro W3" pitchFamily="4" charset="-128"/>
              </a:rPr>
              <a:t> / modifiables.</a:t>
            </a:r>
            <a:endParaRPr lang="en-GB" altLang="fr-FR" smtClean="0">
              <a:ea typeface="ヒラギノ角ゴ Pro W3" pitchFamily="4" charset="-128"/>
            </a:endParaRPr>
          </a:p>
        </p:txBody>
      </p:sp>
      <p:sp>
        <p:nvSpPr>
          <p:cNvPr id="39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6A6CAE24-E631-433A-AC00-2ACD64617607}" type="slidenum">
              <a:rPr lang="fr-FR" altLang="fr-FR" sz="1200">
                <a:solidFill>
                  <a:prstClr val="black"/>
                </a:solidFill>
              </a:rPr>
              <a:pPr eaLnBrk="1" hangingPunct="1"/>
              <a:t>12</a:t>
            </a:fld>
            <a:endParaRPr lang="fr-FR" altLang="fr-FR" sz="1200">
              <a:solidFill>
                <a:prstClr val="black"/>
              </a:solidFill>
            </a:endParaRPr>
          </a:p>
        </p:txBody>
      </p:sp>
    </p:spTree>
    <p:extLst>
      <p:ext uri="{BB962C8B-B14F-4D97-AF65-F5344CB8AC3E}">
        <p14:creationId xmlns:p14="http://schemas.microsoft.com/office/powerpoint/2010/main" val="1083867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Expliquer les facteurs qui augmentent le risque cardiovasculaire </a:t>
            </a:r>
            <a:r>
              <a:rPr lang="fr-FR" altLang="fr-FR" b="1" smtClean="0">
                <a:ea typeface="ヒラギノ角ゴ Pro W3" pitchFamily="4" charset="-128"/>
              </a:rPr>
              <a:t>modifiables</a:t>
            </a:r>
            <a:r>
              <a:rPr lang="fr-FR" altLang="fr-FR" smtClean="0">
                <a:ea typeface="ヒラギノ角ゴ Pro W3" pitchFamily="4" charset="-128"/>
              </a:rPr>
              <a:t> / contrôlables : l’alcool, le sel, l’obésité, et insister sur le fait que les chiffres tensionnels sont  non seulement contrôlables mais également modifiables. </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1776BE4A-9AA0-4866-837F-50E11A0CAFDE}" type="slidenum">
              <a:rPr lang="fr-FR" altLang="fr-FR" sz="1200">
                <a:solidFill>
                  <a:prstClr val="black"/>
                </a:solidFill>
              </a:rPr>
              <a:pPr eaLnBrk="1" hangingPunct="1"/>
              <a:t>13</a:t>
            </a:fld>
            <a:endParaRPr lang="fr-FR" altLang="fr-FR" sz="1200">
              <a:solidFill>
                <a:prstClr val="black"/>
              </a:solidFill>
            </a:endParaRPr>
          </a:p>
        </p:txBody>
      </p:sp>
    </p:spTree>
    <p:extLst>
      <p:ext uri="{BB962C8B-B14F-4D97-AF65-F5344CB8AC3E}">
        <p14:creationId xmlns:p14="http://schemas.microsoft.com/office/powerpoint/2010/main" val="460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14</a:t>
            </a:fld>
            <a:endParaRPr lang="fr-FR"/>
          </a:p>
        </p:txBody>
      </p:sp>
    </p:spTree>
    <p:extLst>
      <p:ext uri="{BB962C8B-B14F-4D97-AF65-F5344CB8AC3E}">
        <p14:creationId xmlns:p14="http://schemas.microsoft.com/office/powerpoint/2010/main" val="1328557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1-1,</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15</a:t>
            </a:fld>
            <a:endParaRPr lang="fr-FR"/>
          </a:p>
        </p:txBody>
      </p:sp>
    </p:spTree>
    <p:extLst>
      <p:ext uri="{BB962C8B-B14F-4D97-AF65-F5344CB8AC3E}">
        <p14:creationId xmlns:p14="http://schemas.microsoft.com/office/powerpoint/2010/main" val="185205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16</a:t>
            </a:fld>
            <a:endParaRPr lang="fr-FR"/>
          </a:p>
        </p:txBody>
      </p:sp>
    </p:spTree>
    <p:extLst>
      <p:ext uri="{BB962C8B-B14F-4D97-AF65-F5344CB8AC3E}">
        <p14:creationId xmlns:p14="http://schemas.microsoft.com/office/powerpoint/2010/main" val="3960887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2-1</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17</a:t>
            </a:fld>
            <a:endParaRPr lang="fr-FR"/>
          </a:p>
        </p:txBody>
      </p:sp>
    </p:spTree>
    <p:extLst>
      <p:ext uri="{BB962C8B-B14F-4D97-AF65-F5344CB8AC3E}">
        <p14:creationId xmlns:p14="http://schemas.microsoft.com/office/powerpoint/2010/main" val="111179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Fréquence des atteintes polyvasculaires: 16% des cas</a:t>
            </a:r>
          </a:p>
        </p:txBody>
      </p:sp>
      <p:sp>
        <p:nvSpPr>
          <p:cNvPr id="223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F88BA6-3189-46DF-B01C-8294452C8BD1}" type="slidenum">
              <a:rPr lang="fr-FR" altLang="fr-FR">
                <a:solidFill>
                  <a:prstClr val="black"/>
                </a:solidFill>
                <a:latin typeface="Arial" panose="020B0604020202020204" pitchFamily="34" charset="0"/>
              </a:rPr>
              <a:pPr>
                <a:spcBef>
                  <a:spcPct val="0"/>
                </a:spcBef>
              </a:pPr>
              <a:t>18</a:t>
            </a:fld>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276434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Couts des accidents CV: </a:t>
            </a:r>
            <a:r>
              <a:rPr lang="fr-FR" altLang="fr-FR" smtClean="0">
                <a:ea typeface="Arial Unicode MS" panose="020B0604020202020204" pitchFamily="34" charset="-128"/>
                <a:cs typeface="Arial" panose="020B0604020202020204" pitchFamily="34" charset="0"/>
              </a:rPr>
              <a:t>traitement, hospitalisation, consultations, force de travail, pension d’invalidité etc…</a:t>
            </a:r>
          </a:p>
          <a:p>
            <a:r>
              <a:rPr lang="fr-FR" altLang="fr-FR" smtClean="0">
                <a:ea typeface="Arial Unicode MS" panose="020B0604020202020204" pitchFamily="34" charset="-128"/>
                <a:cs typeface="Arial" panose="020B0604020202020204" pitchFamily="34" charset="0"/>
              </a:rPr>
              <a:t>Pr&amp;vention CV potentiel de réduction 80% des MCV et 40% cancers</a:t>
            </a:r>
            <a:endParaRPr lang="fr-FR" altLang="fr-FR" smtClean="0"/>
          </a:p>
        </p:txBody>
      </p:sp>
      <p:sp>
        <p:nvSpPr>
          <p:cNvPr id="232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2BFE83-EB79-44B7-8B40-46D19A2D9B11}" type="slidenum">
              <a:rPr lang="fr-FR" altLang="fr-FR">
                <a:solidFill>
                  <a:prstClr val="black"/>
                </a:solidFill>
                <a:latin typeface="Arial" panose="020B0604020202020204" pitchFamily="34" charset="0"/>
              </a:rPr>
              <a:pPr>
                <a:spcBef>
                  <a:spcPct val="0"/>
                </a:spcBef>
              </a:pPr>
              <a:t>20</a:t>
            </a:fld>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194815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975397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PI: prévention de l’AS; essais de prévention</a:t>
            </a:r>
          </a:p>
          <a:p>
            <a:r>
              <a:rPr lang="fr-FR" altLang="fr-FR" smtClean="0"/>
              <a:t>PII: essais de prévention et de régression</a:t>
            </a:r>
          </a:p>
          <a:p>
            <a:endParaRPr lang="fr-FR" altLang="fr-FR" smtClean="0"/>
          </a:p>
          <a:p>
            <a:r>
              <a:rPr lang="fr-FR" altLang="fr-FR" smtClean="0"/>
              <a:t>Concept de prévention primo-secondaire en visant les lésions athéromateuses infra-cliniques chez les patients sans atteinte CV constituée</a:t>
            </a:r>
          </a:p>
        </p:txBody>
      </p:sp>
      <p:sp>
        <p:nvSpPr>
          <p:cNvPr id="234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4849FB-BBDB-47FA-94E5-4B7E65AFB636}" type="slidenum">
              <a:rPr lang="fr-FR" altLang="fr-FR">
                <a:solidFill>
                  <a:prstClr val="black"/>
                </a:solidFill>
                <a:latin typeface="Arial" panose="020B0604020202020204" pitchFamily="34" charset="0"/>
              </a:rPr>
              <a:pPr>
                <a:spcBef>
                  <a:spcPct val="0"/>
                </a:spcBef>
              </a:pPr>
              <a:t>21</a:t>
            </a:fld>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86251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Et 40% slt aux traitements de la prévention secondaire</a:t>
            </a:r>
          </a:p>
          <a:p>
            <a:r>
              <a:rPr lang="fr-FR" altLang="fr-FR" smtClean="0"/>
              <a:t>FDR: baisse HTA, Tabac, Chol, gené par l’augmentation diab et obésité</a:t>
            </a:r>
          </a:p>
          <a:p>
            <a:r>
              <a:rPr lang="fr-FR" altLang="fr-FR" smtClean="0"/>
              <a:t>Traitement: des MCV avérées</a:t>
            </a:r>
          </a:p>
          <a:p>
            <a:r>
              <a:rPr lang="fr-FR" altLang="fr-FR" smtClean="0"/>
              <a:t>Moins chez la femme, années 1980-2000</a:t>
            </a:r>
          </a:p>
        </p:txBody>
      </p:sp>
      <p:sp>
        <p:nvSpPr>
          <p:cNvPr id="2252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A53F71-8AC6-4BB5-8E14-FAA5DBCBAEDB}" type="slidenum">
              <a:rPr lang="fr-FR" altLang="fr-FR">
                <a:solidFill>
                  <a:prstClr val="black"/>
                </a:solidFill>
                <a:latin typeface="Arial" panose="020B0604020202020204" pitchFamily="34" charset="0"/>
              </a:rPr>
              <a:pPr>
                <a:spcBef>
                  <a:spcPct val="0"/>
                </a:spcBef>
              </a:pPr>
              <a:t>22</a:t>
            </a:fld>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1645308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16902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CVD=résultat de plusieurs FDR associés++</a:t>
            </a:r>
          </a:p>
          <a:p>
            <a:r>
              <a:rPr lang="fr-FR" altLang="fr-FR" smtClean="0"/>
              <a:t>Équation de risque=aide à l’estimation du risque CV et évite de sur ou sous traiter</a:t>
            </a:r>
          </a:p>
          <a:p>
            <a:r>
              <a:rPr lang="fr-FR" altLang="fr-FR" smtClean="0"/>
              <a:t>Framigham: existe en fatal et non fatal</a:t>
            </a:r>
          </a:p>
          <a:p>
            <a:r>
              <a:rPr lang="fr-FR" altLang="fr-FR" smtClean="0"/>
              <a:t>SCORE: fatal; pour passer à fatal+non-fatal: *3 (un peu moins pour les sujets âgés)</a:t>
            </a:r>
          </a:p>
        </p:txBody>
      </p:sp>
      <p:sp>
        <p:nvSpPr>
          <p:cNvPr id="2426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222396-E181-466A-8ECF-3B3036440CB4}" type="slidenum">
              <a:rPr lang="fr-FR" altLang="fr-FR">
                <a:solidFill>
                  <a:prstClr val="black"/>
                </a:solidFill>
                <a:latin typeface="Arial" panose="020B0604020202020204" pitchFamily="34" charset="0"/>
              </a:rPr>
              <a:pPr>
                <a:spcBef>
                  <a:spcPct val="0"/>
                </a:spcBef>
              </a:pPr>
              <a:t>24</a:t>
            </a:fld>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9150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Non utilisable chez diabétique,</a:t>
            </a:r>
            <a:r>
              <a:rPr lang="fr-FR" baseline="0" dirty="0" smtClean="0"/>
              <a:t> IRC, HTA sévères (&gt;180/110) et HCF</a:t>
            </a:r>
          </a:p>
          <a:p>
            <a:r>
              <a:rPr lang="fr-FR" dirty="0" smtClean="0"/>
              <a:t>Prend en compte Age, taux de </a:t>
            </a:r>
            <a:r>
              <a:rPr lang="fr-FR" dirty="0" err="1" smtClean="0"/>
              <a:t>Chol</a:t>
            </a:r>
            <a:r>
              <a:rPr lang="fr-FR" dirty="0" smtClean="0"/>
              <a:t>, PA, sexe et tabac</a:t>
            </a:r>
          </a:p>
          <a:p>
            <a:r>
              <a:rPr lang="fr-FR" dirty="0" smtClean="0"/>
              <a:t>Pays à faible</a:t>
            </a:r>
            <a:r>
              <a:rPr lang="fr-FR" baseline="0" dirty="0" smtClean="0"/>
              <a:t> RCV: France, Belgique, Italie, Espagne…</a:t>
            </a:r>
          </a:p>
          <a:p>
            <a:r>
              <a:rPr lang="fr-FR" baseline="0" dirty="0" smtClean="0"/>
              <a:t>Existent aussi des tableaux incluant le HDL, et des tableaux avec le RR (utiles pour les sujets jeunes à risque absolu faible)</a:t>
            </a:r>
          </a:p>
          <a:p>
            <a:r>
              <a:rPr lang="fr-FR" baseline="0" dirty="0" smtClean="0"/>
              <a:t>Utiles également pour montrer l’effet de la correction d’un FDR</a:t>
            </a:r>
          </a:p>
          <a:p>
            <a:r>
              <a:rPr lang="fr-FR" baseline="0" dirty="0" smtClean="0"/>
              <a:t>Age vasculaire?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582504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739991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Dire que l’HTA est une maladie fréquente.</a:t>
            </a:r>
            <a:endParaRPr lang="en-GB" altLang="fr-FR" smtClean="0">
              <a:ea typeface="ヒラギノ角ゴ Pro W3" pitchFamily="4" charset="-128"/>
            </a:endParaRPr>
          </a:p>
          <a:p>
            <a:pPr eaLnBrk="1" hangingPunct="1">
              <a:spcBef>
                <a:spcPct val="0"/>
              </a:spcBef>
            </a:pPr>
            <a:r>
              <a:rPr lang="fr-FR" altLang="fr-FR" smtClean="0">
                <a:ea typeface="ヒラギノ角ゴ Pro W3" pitchFamily="4" charset="-128"/>
              </a:rPr>
              <a:t>Lire les deux chiffres importants, 25 % d’adultes hypertendus dans le monde et 15 à 16 millions des patients hypertendus en France.</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C5F2E8C4-5BF9-428E-A8A9-7CD34C858F2C}" type="slidenum">
              <a:rPr lang="fr-FR" altLang="fr-FR" sz="1200">
                <a:solidFill>
                  <a:prstClr val="black"/>
                </a:solidFill>
              </a:rPr>
              <a:pPr eaLnBrk="1" hangingPunct="1"/>
              <a:t>27</a:t>
            </a:fld>
            <a:endParaRPr lang="fr-FR" altLang="fr-FR" sz="1200">
              <a:solidFill>
                <a:prstClr val="black"/>
              </a:solidFill>
            </a:endParaRPr>
          </a:p>
        </p:txBody>
      </p:sp>
    </p:spTree>
    <p:extLst>
      <p:ext uri="{BB962C8B-B14F-4D97-AF65-F5344CB8AC3E}">
        <p14:creationId xmlns:p14="http://schemas.microsoft.com/office/powerpoint/2010/main" val="319268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22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1200" kern="1200" dirty="0" smtClean="0">
                <a:solidFill>
                  <a:schemeClr val="tx1"/>
                </a:solidFill>
                <a:effectLst/>
                <a:latin typeface="+mn-lt"/>
                <a:ea typeface="+mn-ea"/>
                <a:cs typeface="+mn-cs"/>
              </a:rPr>
              <a:t>L’hypertension artérielle (HTA) constitue l’un des principaux facteurs du risque cardiovasculaire. </a:t>
            </a:r>
          </a:p>
          <a:p>
            <a:r>
              <a:rPr lang="fr-FR" sz="1200" kern="1200" dirty="0" smtClean="0">
                <a:solidFill>
                  <a:schemeClr val="tx1"/>
                </a:solidFill>
                <a:effectLst/>
                <a:latin typeface="+mn-lt"/>
                <a:ea typeface="+mn-ea"/>
                <a:cs typeface="+mn-cs"/>
              </a:rPr>
              <a:t>En France, l’étude FLASHS 2014 évaluait à 11,6 millions le nombre de sujets hypertendus traités </a:t>
            </a:r>
            <a:r>
              <a:rPr lang="fr-FR" sz="1200" b="1" kern="1200" dirty="0" smtClean="0">
                <a:solidFill>
                  <a:schemeClr val="tx1"/>
                </a:solidFill>
                <a:effectLst/>
                <a:latin typeface="+mn-lt"/>
                <a:ea typeface="+mn-ea"/>
                <a:cs typeface="+mn-cs"/>
              </a:rPr>
              <a:t>de plus de 35 ans </a:t>
            </a:r>
            <a:r>
              <a:rPr lang="fr-FR" sz="1200" kern="1200" dirty="0" smtClean="0">
                <a:solidFill>
                  <a:schemeClr val="tx1"/>
                </a:solidFill>
                <a:effectLst/>
                <a:latin typeface="+mn-lt"/>
                <a:ea typeface="+mn-ea"/>
                <a:cs typeface="+mn-cs"/>
              </a:rPr>
              <a:t>(2). </a:t>
            </a:r>
          </a:p>
        </p:txBody>
      </p:sp>
      <p:sp>
        <p:nvSpPr>
          <p:cNvPr id="5222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F33DBE-0E9B-487B-B886-6909ECB1B350}" type="slidenum">
              <a:rPr lang="fr-FR" smtClean="0">
                <a:solidFill>
                  <a:prstClr val="black"/>
                </a:solidFill>
              </a:rPr>
              <a:pPr/>
              <a:t>28</a:t>
            </a:fld>
            <a:endParaRPr lang="fr-FR" smtClean="0">
              <a:solidFill>
                <a:prstClr val="black"/>
              </a:solidFill>
            </a:endParaRPr>
          </a:p>
        </p:txBody>
      </p:sp>
    </p:spTree>
    <p:extLst>
      <p:ext uri="{BB962C8B-B14F-4D97-AF65-F5344CB8AC3E}">
        <p14:creationId xmlns:p14="http://schemas.microsoft.com/office/powerpoint/2010/main" val="3925326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Animation pour continuer à faire un parallélisme entre les chiffres tensionnels et la force de l’eau pour arroser une fleur. Insister sur le 140/90 mm Hg, chiffre à partir duquel on est considéré comme hypertendu et il faut traiter.</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27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B0CB4563-BA2B-4DDE-91DA-1C9FF439D69B}" type="slidenum">
              <a:rPr lang="fr-FR" altLang="fr-FR" sz="1200">
                <a:solidFill>
                  <a:prstClr val="black"/>
                </a:solidFill>
              </a:rPr>
              <a:pPr eaLnBrk="1" hangingPunct="1"/>
              <a:t>29</a:t>
            </a:fld>
            <a:endParaRPr lang="fr-FR" altLang="fr-FR" sz="1200">
              <a:solidFill>
                <a:prstClr val="black"/>
              </a:solidFill>
            </a:endParaRPr>
          </a:p>
        </p:txBody>
      </p:sp>
    </p:spTree>
    <p:extLst>
      <p:ext uri="{BB962C8B-B14F-4D97-AF65-F5344CB8AC3E}">
        <p14:creationId xmlns:p14="http://schemas.microsoft.com/office/powerpoint/2010/main" val="3567982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Lire la question.</a:t>
            </a:r>
            <a:endParaRPr lang="en-GB" altLang="fr-FR" smtClean="0">
              <a:ea typeface="ヒラギノ角ゴ Pro W3" pitchFamily="4" charset="-128"/>
            </a:endParaRPr>
          </a:p>
          <a:p>
            <a:pPr eaLnBrk="1" hangingPunct="1">
              <a:spcBef>
                <a:spcPct val="0"/>
              </a:spcBef>
            </a:pPr>
            <a:r>
              <a:rPr lang="fr-FR" altLang="fr-FR" smtClean="0">
                <a:ea typeface="ヒラギノ角ゴ Pro W3" pitchFamily="4" charset="-128"/>
              </a:rPr>
              <a:t>Parler brièvement des valeurs tensionnelles à partir desquelles on commence à traiter un patient (140/90 mm Hg), de l’unité de mesure de la pression artérielle (PA) (mmHg), de la simplification des chiffres en langage courant. Dire simplement qu’il existe différents grades d’HTA (ne pas détailler tous les chiffres) et insister sur la survenue des complications à tous les grades si les pressions artérielles ne sont pas contrôlées.</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0D41EC22-030B-40A4-A50D-4171BFB9B47C}" type="slidenum">
              <a:rPr lang="fr-FR" altLang="fr-FR" sz="1200">
                <a:solidFill>
                  <a:prstClr val="black"/>
                </a:solidFill>
              </a:rPr>
              <a:pPr eaLnBrk="1" hangingPunct="1"/>
              <a:t>30</a:t>
            </a:fld>
            <a:endParaRPr lang="fr-FR" altLang="fr-FR" sz="1200">
              <a:solidFill>
                <a:prstClr val="black"/>
              </a:solidFill>
            </a:endParaRPr>
          </a:p>
        </p:txBody>
      </p:sp>
    </p:spTree>
    <p:extLst>
      <p:ext uri="{BB962C8B-B14F-4D97-AF65-F5344CB8AC3E}">
        <p14:creationId xmlns:p14="http://schemas.microsoft.com/office/powerpoint/2010/main" val="170604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199650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Lire la question.</a:t>
            </a:r>
            <a:endParaRPr lang="en-GB" altLang="fr-FR" smtClean="0">
              <a:ea typeface="ヒラギノ角ゴ Pro W3" pitchFamily="4" charset="-128"/>
            </a:endParaRPr>
          </a:p>
          <a:p>
            <a:pPr eaLnBrk="1" hangingPunct="1">
              <a:spcBef>
                <a:spcPct val="0"/>
              </a:spcBef>
            </a:pPr>
            <a:r>
              <a:rPr lang="fr-FR" altLang="fr-FR" smtClean="0">
                <a:ea typeface="ヒラギノ角ゴ Pro W3" pitchFamily="4" charset="-128"/>
              </a:rPr>
              <a:t>Expliquer qu’il existe deux types d’HTA, l’HTA dite essentielle, qui est la plus fréquente, de cause indéterminée (facteurs génétiques et facteurs d’environnement) et les HTA secondaires moins fréquentes liées à une cause nécessitant souvent une prise en charge spécialisée.</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800C142F-25A0-442F-9604-7CB40693D434}" type="slidenum">
              <a:rPr lang="fr-FR" altLang="fr-FR" sz="1200">
                <a:solidFill>
                  <a:prstClr val="black"/>
                </a:solidFill>
              </a:rPr>
              <a:pPr eaLnBrk="1" hangingPunct="1"/>
              <a:t>31</a:t>
            </a:fld>
            <a:endParaRPr lang="fr-FR" altLang="fr-FR" sz="1200">
              <a:solidFill>
                <a:prstClr val="black"/>
              </a:solidFill>
            </a:endParaRPr>
          </a:p>
        </p:txBody>
      </p:sp>
    </p:spTree>
    <p:extLst>
      <p:ext uri="{BB962C8B-B14F-4D97-AF65-F5344CB8AC3E}">
        <p14:creationId xmlns:p14="http://schemas.microsoft.com/office/powerpoint/2010/main" val="2301610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A partir de cette diapositive, les 3 suivantes illustrent les complications sur les différents organes.</a:t>
            </a:r>
            <a:endParaRPr lang="en-GB" altLang="fr-FR" smtClean="0">
              <a:ea typeface="ヒラギノ角ゴ Pro W3" pitchFamily="4" charset="-128"/>
            </a:endParaRPr>
          </a:p>
          <a:p>
            <a:pPr eaLnBrk="1" hangingPunct="1">
              <a:spcBef>
                <a:spcPct val="0"/>
              </a:spcBef>
            </a:pPr>
            <a:r>
              <a:rPr lang="fr-FR" altLang="fr-FR" smtClean="0">
                <a:ea typeface="ヒラギノ角ゴ Pro W3" pitchFamily="4" charset="-128"/>
              </a:rPr>
              <a:t>Dans le cerveau contrôler l’HTA évite la paralysie (accident vasculaire) mais également la perte de mémoire et autres troubles cognitifs (démence). Pour les yeux la perte de la vue.</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46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ADAA71B0-77D3-4325-83B0-9CAAA0E43D7E}" type="slidenum">
              <a:rPr lang="fr-FR" altLang="fr-FR" sz="1200">
                <a:solidFill>
                  <a:prstClr val="black"/>
                </a:solidFill>
              </a:rPr>
              <a:pPr eaLnBrk="1" hangingPunct="1"/>
              <a:t>32</a:t>
            </a:fld>
            <a:endParaRPr lang="fr-FR" altLang="fr-FR" sz="1200">
              <a:solidFill>
                <a:prstClr val="black"/>
              </a:solidFill>
            </a:endParaRPr>
          </a:p>
        </p:txBody>
      </p:sp>
    </p:spTree>
    <p:extLst>
      <p:ext uri="{BB962C8B-B14F-4D97-AF65-F5344CB8AC3E}">
        <p14:creationId xmlns:p14="http://schemas.microsoft.com/office/powerpoint/2010/main" val="324030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Pour le cœur et les artères, dire que le contrôle de la pression artérielle peut éviter la crise cardiaque, l’essoufflement, les problèmes de rythme du cœur. Ce contrôle évite d’autres complications artérielles notamment aux jambes pouvant se manifester par des douleurs et parfois d’autres complications plus graves (gangrène) liées à une occlusion des artères des jambes.</a:t>
            </a:r>
            <a:endParaRPr lang="en-GB" altLang="fr-FR" smtClean="0">
              <a:ea typeface="ヒラギノ角ゴ Pro W3" pitchFamily="4" charset="-128"/>
            </a:endParaRPr>
          </a:p>
        </p:txBody>
      </p:sp>
      <p:sp>
        <p:nvSpPr>
          <p:cNvPr id="48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598EDF10-AE91-4807-BEE5-3D64C88C742C}" type="slidenum">
              <a:rPr lang="fr-FR" altLang="fr-FR" sz="1200">
                <a:solidFill>
                  <a:prstClr val="black"/>
                </a:solidFill>
              </a:rPr>
              <a:pPr eaLnBrk="1" hangingPunct="1"/>
              <a:t>33</a:t>
            </a:fld>
            <a:endParaRPr lang="fr-FR" altLang="fr-FR" sz="1200">
              <a:solidFill>
                <a:prstClr val="black"/>
              </a:solidFill>
            </a:endParaRPr>
          </a:p>
        </p:txBody>
      </p:sp>
    </p:spTree>
    <p:extLst>
      <p:ext uri="{BB962C8B-B14F-4D97-AF65-F5344CB8AC3E}">
        <p14:creationId xmlns:p14="http://schemas.microsoft.com/office/powerpoint/2010/main" val="2715343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Le contrôle de la PA évite que les reins se bloquent et donnent une insuffisance rénale. Ceci se traduit par l’augmentation du taux des substances toxiques dans le sang et des problèmes pour éliminer l’eau, avec le risque ultime de dialyse.</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984D092B-902B-43F9-AC9D-33376A86C67C}" type="slidenum">
              <a:rPr lang="fr-FR" altLang="fr-FR" sz="1200">
                <a:solidFill>
                  <a:prstClr val="black"/>
                </a:solidFill>
              </a:rPr>
              <a:pPr eaLnBrk="1" hangingPunct="1"/>
              <a:t>34</a:t>
            </a:fld>
            <a:endParaRPr lang="fr-FR" altLang="fr-FR" sz="1200">
              <a:solidFill>
                <a:prstClr val="black"/>
              </a:solidFill>
            </a:endParaRPr>
          </a:p>
        </p:txBody>
      </p:sp>
    </p:spTree>
    <p:extLst>
      <p:ext uri="{BB962C8B-B14F-4D97-AF65-F5344CB8AC3E}">
        <p14:creationId xmlns:p14="http://schemas.microsoft.com/office/powerpoint/2010/main" val="906231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2-1</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403101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dirty="0" smtClean="0">
                <a:ea typeface="ヒラギノ角ゴ Pro W3" pitchFamily="4" charset="-128"/>
              </a:rPr>
              <a:t>Lire la question.</a:t>
            </a:r>
            <a:endParaRPr lang="en-GB" altLang="fr-FR" dirty="0" smtClean="0">
              <a:ea typeface="ヒラギノ角ゴ Pro W3" pitchFamily="4" charset="-128"/>
            </a:endParaRPr>
          </a:p>
          <a:p>
            <a:pPr eaLnBrk="1" hangingPunct="1">
              <a:spcBef>
                <a:spcPct val="0"/>
              </a:spcBef>
            </a:pPr>
            <a:r>
              <a:rPr lang="fr-FR" altLang="fr-FR" dirty="0" smtClean="0">
                <a:ea typeface="ヒラギノ角ゴ Pro W3" pitchFamily="4" charset="-128"/>
              </a:rPr>
              <a:t>Les facteurs qui peuvent fausser la mesure de votre pression artérielle sont : </a:t>
            </a:r>
          </a:p>
          <a:p>
            <a:pPr eaLnBrk="1" hangingPunct="1">
              <a:spcBef>
                <a:spcPct val="0"/>
              </a:spcBef>
              <a:buFontTx/>
              <a:buAutoNum type="arabicPeriod"/>
            </a:pPr>
            <a:r>
              <a:rPr lang="fr-FR" altLang="fr-FR" dirty="0" smtClean="0">
                <a:ea typeface="ヒラギノ角ゴ Pro W3" pitchFamily="4" charset="-128"/>
              </a:rPr>
              <a:t>Un appareil de mesure avec un brassard non adapté notamment pour les bras volumineux. La PA peut être surestimée si le brassard est trop petit. </a:t>
            </a:r>
          </a:p>
          <a:p>
            <a:pPr eaLnBrk="1" hangingPunct="1">
              <a:spcBef>
                <a:spcPct val="0"/>
              </a:spcBef>
              <a:buFontTx/>
              <a:buAutoNum type="arabicPeriod"/>
            </a:pPr>
            <a:r>
              <a:rPr lang="fr-FR" altLang="fr-FR" dirty="0" smtClean="0">
                <a:ea typeface="ヒラギノ角ゴ Pro W3" pitchFamily="4" charset="-128"/>
              </a:rPr>
              <a:t>L’effet blouse blanche (« stress ») c’est-à-dire avoir une pression élevée juste au moment de la consultation avec le médecin. </a:t>
            </a:r>
          </a:p>
          <a:p>
            <a:pPr eaLnBrk="1" hangingPunct="1">
              <a:spcBef>
                <a:spcPct val="0"/>
              </a:spcBef>
              <a:buFontTx/>
              <a:buAutoNum type="arabicPeriod"/>
            </a:pPr>
            <a:r>
              <a:rPr lang="fr-FR" altLang="fr-FR" dirty="0" smtClean="0">
                <a:ea typeface="ヒラギノ角ゴ Pro W3" pitchFamily="4" charset="-128"/>
              </a:rPr>
              <a:t>Puis insister sur l’inobservance, c’est-à-dire ne pas prendre les médicaments à l’heure ou manquer des prises.</a:t>
            </a:r>
            <a:endParaRPr lang="en-GB" altLang="fr-FR" dirty="0" smtClean="0">
              <a:ea typeface="ヒラギノ角ゴ Pro W3" pitchFamily="4" charset="-128"/>
            </a:endParaRPr>
          </a:p>
          <a:p>
            <a:pPr eaLnBrk="1" hangingPunct="1">
              <a:spcBef>
                <a:spcPct val="0"/>
              </a:spcBef>
            </a:pPr>
            <a:endParaRPr lang="fr-FR" altLang="fr-FR" dirty="0" smtClean="0">
              <a:ea typeface="ヒラギノ角ゴ Pro W3" pitchFamily="4" charset="-128"/>
            </a:endParaRPr>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7944F767-8E3B-47A6-8498-ADA83F132607}" type="slidenum">
              <a:rPr lang="fr-FR" altLang="fr-FR" sz="1200">
                <a:solidFill>
                  <a:prstClr val="black"/>
                </a:solidFill>
              </a:rPr>
              <a:pPr eaLnBrk="1" hangingPunct="1"/>
              <a:t>36</a:t>
            </a:fld>
            <a:endParaRPr lang="fr-FR" altLang="fr-FR" sz="1200">
              <a:solidFill>
                <a:prstClr val="black"/>
              </a:solidFill>
            </a:endParaRPr>
          </a:p>
        </p:txBody>
      </p:sp>
    </p:spTree>
    <p:extLst>
      <p:ext uri="{BB962C8B-B14F-4D97-AF65-F5344CB8AC3E}">
        <p14:creationId xmlns:p14="http://schemas.microsoft.com/office/powerpoint/2010/main" val="2152748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smtClean="0"/>
              <a:t>1-A, 4-A</a:t>
            </a:r>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69CEA47-A7BF-48E6-AAAC-62C719C1C16F}" type="slidenum">
              <a:rPr lang="fr-FR" altLang="fr-FR">
                <a:solidFill>
                  <a:prstClr val="black"/>
                </a:solidFill>
              </a:rPr>
              <a:pPr/>
              <a:t>37</a:t>
            </a:fld>
            <a:endParaRPr lang="fr-FR" altLang="fr-FR">
              <a:solidFill>
                <a:prstClr val="black"/>
              </a:solidFill>
            </a:endParaRPr>
          </a:p>
        </p:txBody>
      </p:sp>
    </p:spTree>
    <p:extLst>
      <p:ext uri="{BB962C8B-B14F-4D97-AF65-F5344CB8AC3E}">
        <p14:creationId xmlns:p14="http://schemas.microsoft.com/office/powerpoint/2010/main" val="3046764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Expliquer l’importance d’un suivi régulier de la pression artérielle par l’</a:t>
            </a:r>
            <a:r>
              <a:rPr lang="fr-FR" altLang="ja-JP" smtClean="0">
                <a:ea typeface="ヒラギノ角ゴ Pro W3" pitchFamily="4" charset="-128"/>
              </a:rPr>
              <a:t>automesure (illustration de gauche), c</a:t>
            </a:r>
            <a:r>
              <a:rPr lang="fr-FR" altLang="fr-FR" smtClean="0">
                <a:ea typeface="ヒラギノ角ゴ Pro W3" pitchFamily="4" charset="-128"/>
              </a:rPr>
              <a:t>’</a:t>
            </a:r>
            <a:r>
              <a:rPr lang="fr-FR" altLang="ja-JP" smtClean="0">
                <a:ea typeface="ヒラギノ角ゴ Pro W3" pitchFamily="4" charset="-128"/>
              </a:rPr>
              <a:t>est-à-dire prendre la pression artérielle à la maison (règle des 3). Vous pouvez demander au patient s</a:t>
            </a:r>
            <a:r>
              <a:rPr lang="fr-FR" altLang="fr-FR" smtClean="0">
                <a:ea typeface="ヒラギノ角ゴ Pro W3" pitchFamily="4" charset="-128"/>
              </a:rPr>
              <a:t>’</a:t>
            </a:r>
            <a:r>
              <a:rPr lang="fr-FR" altLang="ja-JP" smtClean="0">
                <a:ea typeface="ヒラギノ角ゴ Pro W3" pitchFamily="4" charset="-128"/>
              </a:rPr>
              <a:t>il a un tensiomètre.</a:t>
            </a:r>
            <a:endParaRPr lang="en-GB" altLang="ja-JP" smtClean="0">
              <a:ea typeface="ヒラギノ角ゴ Pro W3" pitchFamily="4" charset="-128"/>
            </a:endParaRPr>
          </a:p>
          <a:p>
            <a:pPr eaLnBrk="1" hangingPunct="1">
              <a:spcBef>
                <a:spcPct val="0"/>
              </a:spcBef>
            </a:pPr>
            <a:r>
              <a:rPr lang="fr-FR" altLang="fr-FR" smtClean="0">
                <a:ea typeface="ヒラギノ角ゴ Pro W3" pitchFamily="4" charset="-128"/>
              </a:rPr>
              <a:t>Pour l’image de droite, dire (sans détailler) que le médecin peut demander de réaliser une mesure ambulatoire de la PA au domicile avec un appareil qui fonctionne le jour et la nuit.</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723C0DE5-F169-4ABD-8431-D3E9746D68FD}" type="slidenum">
              <a:rPr lang="fr-FR" altLang="fr-FR" sz="1200">
                <a:solidFill>
                  <a:prstClr val="black"/>
                </a:solidFill>
              </a:rPr>
              <a:pPr eaLnBrk="1" hangingPunct="1"/>
              <a:t>38</a:t>
            </a:fld>
            <a:endParaRPr lang="fr-FR" altLang="fr-FR" sz="1200">
              <a:solidFill>
                <a:prstClr val="black"/>
              </a:solidFill>
            </a:endParaRPr>
          </a:p>
        </p:txBody>
      </p:sp>
    </p:spTree>
    <p:extLst>
      <p:ext uri="{BB962C8B-B14F-4D97-AF65-F5344CB8AC3E}">
        <p14:creationId xmlns:p14="http://schemas.microsoft.com/office/powerpoint/2010/main" val="2478953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tLang="fr-FR" smtClean="0"/>
              <a:t>1-A, 4-A</a:t>
            </a:r>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87BEE54-DADD-4F32-B9B1-E36F1F523C81}" type="slidenum">
              <a:rPr lang="fr-FR" altLang="fr-FR">
                <a:solidFill>
                  <a:prstClr val="black"/>
                </a:solidFill>
              </a:rPr>
              <a:pPr/>
              <a:t>40</a:t>
            </a:fld>
            <a:endParaRPr lang="fr-FR" altLang="fr-FR">
              <a:solidFill>
                <a:prstClr val="black"/>
              </a:solidFill>
            </a:endParaRPr>
          </a:p>
        </p:txBody>
      </p:sp>
    </p:spTree>
    <p:extLst>
      <p:ext uri="{BB962C8B-B14F-4D97-AF65-F5344CB8AC3E}">
        <p14:creationId xmlns:p14="http://schemas.microsoft.com/office/powerpoint/2010/main" val="3729748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smtClean="0">
                <a:ea typeface="ヒラギノ角ゴ Pro W3" pitchFamily="4" charset="-128"/>
              </a:rPr>
              <a:t>Indiquer par une phrase simple, que connaître son traitement est important et que pour schématiser il existe 5 classes de médicaments antihypertenseurs.</a:t>
            </a:r>
            <a:endParaRPr lang="en-GB" altLang="fr-FR" smtClean="0">
              <a:ea typeface="ヒラギノ角ゴ Pro W3" pitchFamily="4" charset="-128"/>
            </a:endParaRPr>
          </a:p>
          <a:p>
            <a:pPr eaLnBrk="1" hangingPunct="1">
              <a:spcBef>
                <a:spcPct val="0"/>
              </a:spcBef>
            </a:pPr>
            <a:r>
              <a:rPr lang="fr-FR" altLang="fr-FR" smtClean="0">
                <a:ea typeface="ヒラギノ角ゴ Pro W3" pitchFamily="4" charset="-128"/>
              </a:rPr>
              <a:t>Ne pas s’attarder sur cette diapositive, ni lire les noms des classes médicamenteuses, car vous allez les détailler une par une dans les diapositives suivantes.</a:t>
            </a:r>
            <a:endParaRPr lang="en-GB" altLang="fr-FR" smtClean="0">
              <a:ea typeface="ヒラギノ角ゴ Pro W3" pitchFamily="4" charset="-128"/>
            </a:endParaRPr>
          </a:p>
          <a:p>
            <a:pPr eaLnBrk="1" hangingPunct="1">
              <a:spcBef>
                <a:spcPct val="0"/>
              </a:spcBef>
            </a:pPr>
            <a:endParaRPr lang="fr-FR" altLang="fr-FR" smtClean="0">
              <a:ea typeface="ヒラギノ角ゴ Pro W3" pitchFamily="4" charset="-128"/>
            </a:endParaRPr>
          </a:p>
        </p:txBody>
      </p:sp>
      <p:sp>
        <p:nvSpPr>
          <p:cNvPr id="645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eaLnBrk="1" hangingPunct="1"/>
            <a:fld id="{E69C8FB9-4023-43AB-A413-AC694C6709D5}" type="slidenum">
              <a:rPr lang="fr-FR" altLang="fr-FR" sz="1200">
                <a:solidFill>
                  <a:prstClr val="black"/>
                </a:solidFill>
              </a:rPr>
              <a:pPr eaLnBrk="1" hangingPunct="1"/>
              <a:t>41</a:t>
            </a:fld>
            <a:endParaRPr lang="fr-FR" altLang="fr-FR" sz="1200">
              <a:solidFill>
                <a:prstClr val="black"/>
              </a:solidFill>
            </a:endParaRPr>
          </a:p>
        </p:txBody>
      </p:sp>
    </p:spTree>
    <p:extLst>
      <p:ext uri="{BB962C8B-B14F-4D97-AF65-F5344CB8AC3E}">
        <p14:creationId xmlns:p14="http://schemas.microsoft.com/office/powerpoint/2010/main" val="232274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4</a:t>
            </a:fld>
            <a:endParaRPr lang="fr-FR"/>
          </a:p>
        </p:txBody>
      </p:sp>
    </p:spTree>
    <p:extLst>
      <p:ext uri="{BB962C8B-B14F-4D97-AF65-F5344CB8AC3E}">
        <p14:creationId xmlns:p14="http://schemas.microsoft.com/office/powerpoint/2010/main" val="201742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Distinguer les médicaments anti-HTA et les médicaments hypotenseurs: les </a:t>
            </a:r>
            <a:r>
              <a:rPr lang="fr-FR" dirty="0" err="1" smtClean="0"/>
              <a:t>Inh</a:t>
            </a:r>
            <a:r>
              <a:rPr lang="fr-FR" baseline="0" dirty="0" smtClean="0"/>
              <a:t> du SRA par ex sont anti-HTA mais non hypotenseur car le SRA ne joue que peu de rôle dans la régulation physiologique de la TA mais est impliqué dans le genèse d’HTA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400278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mtClean="0"/>
              <a:t>1-A, 4-A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330424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mtClean="0"/>
              <a:t>1-A, 4-A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44</a:t>
            </a:fld>
            <a:endParaRPr lang="fr-FR">
              <a:solidFill>
                <a:prstClr val="black"/>
              </a:solidFill>
            </a:endParaRPr>
          </a:p>
        </p:txBody>
      </p:sp>
    </p:spTree>
    <p:extLst>
      <p:ext uri="{BB962C8B-B14F-4D97-AF65-F5344CB8AC3E}">
        <p14:creationId xmlns:p14="http://schemas.microsoft.com/office/powerpoint/2010/main" val="661506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344205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221124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DT1: </a:t>
            </a:r>
            <a:r>
              <a:rPr lang="fr-FR" dirty="0" err="1" smtClean="0"/>
              <a:t>Antcdts</a:t>
            </a:r>
            <a:r>
              <a:rPr lang="fr-FR" dirty="0" smtClean="0"/>
              <a:t> familiaux dans</a:t>
            </a:r>
            <a:r>
              <a:rPr lang="fr-FR" baseline="0" dirty="0" smtClean="0"/>
              <a:t> 15% des cas</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3492972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DT1: prédisposition génétique: HLA classe 2++</a:t>
            </a:r>
          </a:p>
          <a:p>
            <a:r>
              <a:rPr lang="fr-FR" dirty="0" smtClean="0"/>
              <a:t>Réaction</a:t>
            </a:r>
            <a:r>
              <a:rPr lang="fr-FR" baseline="0" dirty="0" smtClean="0"/>
              <a:t> auto-immune à médiation cellulaire (LT)</a:t>
            </a: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723159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t>Insulino</a:t>
            </a:r>
            <a:r>
              <a:rPr lang="fr-FR" baseline="0" dirty="0" smtClean="0"/>
              <a:t>-résistance: au niveau musculaire (captation du glucose), hépatique (accroissement de la production hépatique de glucose), </a:t>
            </a:r>
            <a:r>
              <a:rPr lang="fr-FR" baseline="0" dirty="0" err="1" smtClean="0"/>
              <a:t>adipocytaire</a:t>
            </a:r>
            <a:r>
              <a:rPr lang="fr-FR" baseline="0" dirty="0" smtClean="0"/>
              <a:t> (non freination de la lipolyse, augmentation des AGL)</a:t>
            </a:r>
          </a:p>
          <a:p>
            <a:r>
              <a:rPr lang="fr-FR" baseline="0" dirty="0" err="1" smtClean="0"/>
              <a:t>Insulinopénie</a:t>
            </a:r>
            <a:r>
              <a:rPr lang="fr-FR" baseline="0" dirty="0" smtClean="0"/>
              <a:t>: défaut de production d’insuline compte tenu du niveau glycémique</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1560016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Privilégier les activités d’endurance : marche, cyclisme, natation, golf, jogging, ski de fond, etc.</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Profiter des actes de la vie courante, ludiques et professionnels.</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L’intensité est progressive et adaptée au contexte personnel de sédentarité, sans dépasser 50 à 70 % de la FMT (fréquence cardiaque maximale théorique, qui se calcule selon la formule : </a:t>
            </a:r>
            <a:r>
              <a:rPr lang="fr-FR" sz="1200" b="0" i="1" kern="1200" dirty="0" smtClean="0">
                <a:solidFill>
                  <a:schemeClr val="tx1"/>
                </a:solidFill>
                <a:effectLst/>
                <a:latin typeface="+mn-lt"/>
                <a:ea typeface="+mn-ea"/>
                <a:cs typeface="+mn-cs"/>
              </a:rPr>
              <a:t>FMT = 220 – âge</a:t>
            </a:r>
            <a:r>
              <a:rPr lang="fr-FR" sz="1200" b="0" i="0" kern="1200" dirty="0" smtClean="0">
                <a:solidFill>
                  <a:schemeClr val="tx1"/>
                </a:solidFill>
                <a:effectLst/>
                <a:latin typeface="+mn-lt"/>
                <a:ea typeface="+mn-ea"/>
                <a:cs typeface="+mn-cs"/>
              </a:rPr>
              <a:t>) ; par exemple, pour un sujet de 50 ans, la fréquence cardiaque à l’effort ne doit pas dépasser 119 battements/min.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Durée de l’exercice physique</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Au moins 30 min/jour, par tranches d’au moins 10 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Insister sur les déplacements à pied ou à vélo ; la montée des escaliers peut constituer une activité physique urbaine.</a:t>
            </a:r>
            <a:br>
              <a:rPr lang="fr-FR" sz="1200" b="0" i="0" kern="1200" dirty="0" smtClean="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93103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DT1: </a:t>
            </a:r>
            <a:r>
              <a:rPr lang="fr-FR" dirty="0" err="1" smtClean="0"/>
              <a:t>Antcdts</a:t>
            </a:r>
            <a:r>
              <a:rPr lang="fr-FR" dirty="0" smtClean="0"/>
              <a:t> familiaux dans</a:t>
            </a:r>
            <a:r>
              <a:rPr lang="fr-FR" baseline="0" dirty="0" smtClean="0"/>
              <a:t> 15% des cas</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51</a:t>
            </a:fld>
            <a:endParaRPr lang="fr-FR">
              <a:solidFill>
                <a:prstClr val="black"/>
              </a:solidFill>
            </a:endParaRPr>
          </a:p>
        </p:txBody>
      </p:sp>
    </p:spTree>
    <p:extLst>
      <p:ext uri="{BB962C8B-B14F-4D97-AF65-F5344CB8AC3E}">
        <p14:creationId xmlns:p14="http://schemas.microsoft.com/office/powerpoint/2010/main" val="85554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mtClean="0"/>
              <a:t>1-A, 4-A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2804051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52</a:t>
            </a:fld>
            <a:endParaRPr lang="fr-FR">
              <a:solidFill>
                <a:prstClr val="black"/>
              </a:solidFill>
            </a:endParaRPr>
          </a:p>
        </p:txBody>
      </p:sp>
    </p:spTree>
    <p:extLst>
      <p:ext uri="{BB962C8B-B14F-4D97-AF65-F5344CB8AC3E}">
        <p14:creationId xmlns:p14="http://schemas.microsoft.com/office/powerpoint/2010/main" val="452870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DT1: </a:t>
            </a:r>
            <a:r>
              <a:rPr lang="fr-FR" dirty="0" err="1" smtClean="0"/>
              <a:t>Antcdts</a:t>
            </a:r>
            <a:r>
              <a:rPr lang="fr-FR" dirty="0" smtClean="0"/>
              <a:t> familiaux dans</a:t>
            </a:r>
            <a:r>
              <a:rPr lang="fr-FR" baseline="0" dirty="0" smtClean="0"/>
              <a:t> 15% des cas</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53</a:t>
            </a:fld>
            <a:endParaRPr lang="fr-FR">
              <a:solidFill>
                <a:prstClr val="black"/>
              </a:solidFill>
            </a:endParaRPr>
          </a:p>
        </p:txBody>
      </p:sp>
    </p:spTree>
    <p:extLst>
      <p:ext uri="{BB962C8B-B14F-4D97-AF65-F5344CB8AC3E}">
        <p14:creationId xmlns:p14="http://schemas.microsoft.com/office/powerpoint/2010/main" val="1664203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ln/>
        </p:spPr>
      </p:sp>
      <p:sp>
        <p:nvSpPr>
          <p:cNvPr id="23555" name="Espace réservé des commentaires 2"/>
          <p:cNvSpPr>
            <a:spLocks noGrp="1"/>
          </p:cNvSpPr>
          <p:nvPr>
            <p:ph type="body" idx="1"/>
          </p:nvPr>
        </p:nvSpPr>
        <p:spPr>
          <a:ln/>
        </p:spPr>
        <p:txBody>
          <a:bodyPr/>
          <a:lstStyle/>
          <a:p>
            <a:pPr algn="just">
              <a:defRPr/>
            </a:pPr>
            <a:r>
              <a:rPr lang="fr-FR" i="1" dirty="0" smtClean="0">
                <a:latin typeface="Arial" charset="0"/>
              </a:rPr>
              <a:t>1 Sous réserve d’être atteint par la mise en œuvre ou le renforcement des mesures hygiéno-diététiques puis, en cas d’échec, par une monothérapie orale (</a:t>
            </a:r>
            <a:r>
              <a:rPr lang="fr-FR" i="1" dirty="0" err="1" smtClean="0">
                <a:latin typeface="Arial" charset="0"/>
              </a:rPr>
              <a:t>metformine</a:t>
            </a:r>
            <a:r>
              <a:rPr lang="fr-FR" i="1" dirty="0" smtClean="0">
                <a:latin typeface="Arial" charset="0"/>
              </a:rPr>
              <a:t>, voire inhibiteurs des </a:t>
            </a:r>
            <a:r>
              <a:rPr lang="fr-FR" i="1" dirty="0" err="1" smtClean="0">
                <a:latin typeface="Arial" charset="0"/>
              </a:rPr>
              <a:t>alphaglucosidases</a:t>
            </a:r>
            <a:r>
              <a:rPr lang="fr-FR" i="1" dirty="0" smtClean="0">
                <a:latin typeface="Arial" charset="0"/>
              </a:rPr>
              <a:t>)</a:t>
            </a:r>
          </a:p>
          <a:p>
            <a:pPr marL="228600" indent="-228600" algn="just">
              <a:buFontTx/>
              <a:buAutoNum type="arabicPlain" startAt="2"/>
              <a:defRPr/>
            </a:pPr>
            <a:r>
              <a:rPr lang="fr-FR" i="1" dirty="0" smtClean="0">
                <a:latin typeface="Arial" charset="0"/>
              </a:rPr>
              <a:t>Stades 3A : DFG entre 45 et 59 ml/min/1,73 m², 3B : DFG entre 30 et 44 ml/min/1,73 m², stades 4 : entre 15 et 29 ml/min/1,73 m² et 5 : &lt; 15 ml/min/1,73 m²</a:t>
            </a:r>
          </a:p>
          <a:p>
            <a:pPr algn="just" eaLnBrk="1" hangingPunct="1">
              <a:defRPr/>
            </a:pPr>
            <a:r>
              <a:rPr lang="fr-FR" dirty="0" smtClean="0">
                <a:latin typeface="Arial" charset="0"/>
              </a:rPr>
              <a:t>Trois catégories de personnes âgées peuvent être individualisées en fonction de leur état de sante après 75 ans :</a:t>
            </a:r>
          </a:p>
          <a:p>
            <a:pPr algn="just" eaLnBrk="1" hangingPunct="1">
              <a:defRPr/>
            </a:pPr>
            <a:r>
              <a:rPr lang="fr-FR" dirty="0" smtClean="0">
                <a:latin typeface="Arial" charset="0"/>
              </a:rPr>
              <a:t>- les personnes dites « vigoureuses » : en bon état de sante, indépendantes et bien intégrées socialement, c’est-à-dire autonomes d’un point de vue décisionnel et fonctionnel qui sont assimilables aux adultes plus jeunes ;</a:t>
            </a:r>
          </a:p>
          <a:p>
            <a:pPr algn="just" eaLnBrk="1" hangingPunct="1">
              <a:defRPr/>
            </a:pPr>
            <a:r>
              <a:rPr lang="fr-FR" dirty="0" smtClean="0">
                <a:latin typeface="Arial" charset="0"/>
              </a:rPr>
              <a:t>- les personnes dites « fragiles » : à l’état de sante intermédiaire et à risque de basculer dans la catégorie des malades. Elles sont décrites comme une population vulnérable, avec des limitations fonctionnelles motrices et cognitives et une baisse des capacités d’adaptation ;</a:t>
            </a:r>
          </a:p>
          <a:p>
            <a:pPr algn="just" eaLnBrk="1" hangingPunct="1">
              <a:defRPr/>
            </a:pPr>
            <a:r>
              <a:rPr lang="fr-FR" dirty="0" smtClean="0">
                <a:latin typeface="Arial" charset="0"/>
              </a:rPr>
              <a:t>- les personnes dites « malades » : dépendantes, en mauvais état de sante en raison d’une </a:t>
            </a:r>
            <a:r>
              <a:rPr lang="fr-FR" dirty="0" err="1" smtClean="0">
                <a:latin typeface="Arial" charset="0"/>
              </a:rPr>
              <a:t>polypathologie</a:t>
            </a:r>
            <a:r>
              <a:rPr lang="fr-FR" dirty="0" smtClean="0">
                <a:latin typeface="Arial" charset="0"/>
              </a:rPr>
              <a:t> chronique évoluée génératrice de handicaps et d’un isolement social.</a:t>
            </a:r>
          </a:p>
          <a:p>
            <a:pPr eaLnBrk="1" hangingPunct="1">
              <a:defRPr/>
            </a:pPr>
            <a:endParaRPr lang="fr-FR" dirty="0" smtClean="0"/>
          </a:p>
        </p:txBody>
      </p:sp>
      <p:sp>
        <p:nvSpPr>
          <p:cNvPr id="204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D4AD409-A871-42F3-8D17-2A007C56EDFC}" type="slidenum">
              <a:rPr lang="fr-FR" altLang="fr-FR" sz="1200">
                <a:solidFill>
                  <a:srgbClr val="000000"/>
                </a:solidFill>
              </a:rPr>
              <a:pPr eaLnBrk="1" hangingPunct="1"/>
              <a:t>54</a:t>
            </a:fld>
            <a:endParaRPr lang="fr-FR" altLang="fr-FR" sz="1200">
              <a:solidFill>
                <a:srgbClr val="000000"/>
              </a:solidFill>
            </a:endParaRPr>
          </a:p>
        </p:txBody>
      </p:sp>
    </p:spTree>
    <p:extLst>
      <p:ext uri="{BB962C8B-B14F-4D97-AF65-F5344CB8AC3E}">
        <p14:creationId xmlns:p14="http://schemas.microsoft.com/office/powerpoint/2010/main" val="4113620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DT1: </a:t>
            </a:r>
            <a:r>
              <a:rPr lang="fr-FR" dirty="0" err="1" smtClean="0"/>
              <a:t>Antcdts</a:t>
            </a:r>
            <a:r>
              <a:rPr lang="fr-FR" dirty="0" smtClean="0"/>
              <a:t> familiaux dans</a:t>
            </a:r>
            <a:r>
              <a:rPr lang="fr-FR" baseline="0" dirty="0" smtClean="0"/>
              <a:t> 15% des cas</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55</a:t>
            </a:fld>
            <a:endParaRPr lang="fr-FR">
              <a:solidFill>
                <a:prstClr val="black"/>
              </a:solidFill>
            </a:endParaRPr>
          </a:p>
        </p:txBody>
      </p:sp>
    </p:spTree>
    <p:extLst>
      <p:ext uri="{BB962C8B-B14F-4D97-AF65-F5344CB8AC3E}">
        <p14:creationId xmlns:p14="http://schemas.microsoft.com/office/powerpoint/2010/main" val="3043665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Privilégier les activités d’endurance : marche, cyclisme, natation, golf, jogging, ski de fond, etc.</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Profiter des actes de la vie courante, ludiques et professionnels.</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L’intensité est progressive et adaptée au contexte personnel de sédentarité, sans dépasser 50 à 70 % de la FMT (fréquence cardiaque maximale théorique, qui se calcule selon la formule : </a:t>
            </a:r>
            <a:r>
              <a:rPr lang="fr-FR" sz="1200" b="0" i="1" kern="1200" dirty="0" smtClean="0">
                <a:solidFill>
                  <a:schemeClr val="tx1"/>
                </a:solidFill>
                <a:effectLst/>
                <a:latin typeface="+mn-lt"/>
                <a:ea typeface="+mn-ea"/>
                <a:cs typeface="+mn-cs"/>
              </a:rPr>
              <a:t>FMT = 220 – âge</a:t>
            </a:r>
            <a:r>
              <a:rPr lang="fr-FR" sz="1200" b="0" i="0" kern="1200" dirty="0" smtClean="0">
                <a:solidFill>
                  <a:schemeClr val="tx1"/>
                </a:solidFill>
                <a:effectLst/>
                <a:latin typeface="+mn-lt"/>
                <a:ea typeface="+mn-ea"/>
                <a:cs typeface="+mn-cs"/>
              </a:rPr>
              <a:t>) ; par exemple, pour un sujet de 50 ans, la fréquence cardiaque à l’effort ne doit pas dépasser 119 battements/min.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Durée de l’exercice physique</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Au moins 30 min/jour, par tranches d’au moins 10 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Insister sur les déplacements à pied ou à vélo ; la montée des escaliers peut constituer une activité physique urbaine.</a:t>
            </a:r>
            <a:br>
              <a:rPr lang="fr-FR" sz="1200" b="0" i="0" kern="1200" dirty="0" smtClean="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787492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3786854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Privilégier les activités d’endurance : marche, cyclisme, natation, golf, jogging, ski de fond, etc.</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Profiter des actes de la vie courante, ludiques et professionnels.</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L’intensité est progressive et adaptée au contexte personnel de sédentarité, sans dépasser 50 à 70 % de la FMT (fréquence cardiaque maximale théorique, qui se calcule selon la formule : </a:t>
            </a:r>
            <a:r>
              <a:rPr lang="fr-FR" sz="1200" b="0" i="1" kern="1200" dirty="0" smtClean="0">
                <a:solidFill>
                  <a:schemeClr val="tx1"/>
                </a:solidFill>
                <a:effectLst/>
                <a:latin typeface="+mn-lt"/>
                <a:ea typeface="+mn-ea"/>
                <a:cs typeface="+mn-cs"/>
              </a:rPr>
              <a:t>FMT = 220 – âge</a:t>
            </a:r>
            <a:r>
              <a:rPr lang="fr-FR" sz="1200" b="0" i="0" kern="1200" dirty="0" smtClean="0">
                <a:solidFill>
                  <a:schemeClr val="tx1"/>
                </a:solidFill>
                <a:effectLst/>
                <a:latin typeface="+mn-lt"/>
                <a:ea typeface="+mn-ea"/>
                <a:cs typeface="+mn-cs"/>
              </a:rPr>
              <a:t>) ; par exemple, pour un sujet de 50 ans, la fréquence cardiaque à l’effort ne doit pas dépasser 119 battements/min.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Durée de l’exercice physique</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Au moins 30 min/jour, par tranches d’au moins 10 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Insister sur les déplacements à pied ou à vélo ; la montée des escaliers peut constituer une activité physique urbaine.</a:t>
            </a:r>
            <a:br>
              <a:rPr lang="fr-FR" sz="1200" b="0" i="0" kern="1200" dirty="0" smtClean="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58</a:t>
            </a:fld>
            <a:endParaRPr lang="fr-FR">
              <a:solidFill>
                <a:prstClr val="black"/>
              </a:solidFill>
            </a:endParaRPr>
          </a:p>
        </p:txBody>
      </p:sp>
    </p:spTree>
    <p:extLst>
      <p:ext uri="{BB962C8B-B14F-4D97-AF65-F5344CB8AC3E}">
        <p14:creationId xmlns:p14="http://schemas.microsoft.com/office/powerpoint/2010/main" val="3608925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Privilégier les activités d’endurance : marche, cyclisme, natation, golf, jogging, ski de fond, etc.</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Profiter des actes de la vie courante, ludiques et professionnels.</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L’intensité est progressive et adaptée au contexte personnel de sédentarité, sans dépasser 50 à 70 % de la FMT (fréquence cardiaque maximale théorique, qui se calcule selon la formule : </a:t>
            </a:r>
            <a:r>
              <a:rPr lang="fr-FR" sz="1200" b="0" i="1" kern="1200" dirty="0" smtClean="0">
                <a:solidFill>
                  <a:schemeClr val="tx1"/>
                </a:solidFill>
                <a:effectLst/>
                <a:latin typeface="+mn-lt"/>
                <a:ea typeface="+mn-ea"/>
                <a:cs typeface="+mn-cs"/>
              </a:rPr>
              <a:t>FMT = 220 – âge</a:t>
            </a:r>
            <a:r>
              <a:rPr lang="fr-FR" sz="1200" b="0" i="0" kern="1200" dirty="0" smtClean="0">
                <a:solidFill>
                  <a:schemeClr val="tx1"/>
                </a:solidFill>
                <a:effectLst/>
                <a:latin typeface="+mn-lt"/>
                <a:ea typeface="+mn-ea"/>
                <a:cs typeface="+mn-cs"/>
              </a:rPr>
              <a:t>) ; par exemple, pour un sujet de 50 ans, la fréquence cardiaque à l’effort ne doit pas dépasser 119 battements/min.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Durée de l’exercice physique</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Au moins 30 min/jour, par tranches d’au moins 10 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Insister sur les déplacements à pied ou à vélo ; la montée des escaliers peut constituer une activité physique urbaine.</a:t>
            </a:r>
            <a:br>
              <a:rPr lang="fr-FR" sz="1200" b="0" i="0" kern="1200" dirty="0" smtClean="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59</a:t>
            </a:fld>
            <a:endParaRPr lang="fr-FR">
              <a:solidFill>
                <a:prstClr val="black"/>
              </a:solidFill>
            </a:endParaRPr>
          </a:p>
        </p:txBody>
      </p:sp>
    </p:spTree>
    <p:extLst>
      <p:ext uri="{BB962C8B-B14F-4D97-AF65-F5344CB8AC3E}">
        <p14:creationId xmlns:p14="http://schemas.microsoft.com/office/powerpoint/2010/main" val="2260533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a:solidFill>
                  <a:prstClr val="black"/>
                </a:solidFill>
              </a:rPr>
              <a:pPr/>
              <a:t>60</a:t>
            </a:fld>
            <a:endParaRPr lang="fr-FR">
              <a:solidFill>
                <a:prstClr val="black"/>
              </a:solidFill>
            </a:endParaRPr>
          </a:p>
        </p:txBody>
      </p:sp>
    </p:spTree>
    <p:extLst>
      <p:ext uri="{BB962C8B-B14F-4D97-AF65-F5344CB8AC3E}">
        <p14:creationId xmlns:p14="http://schemas.microsoft.com/office/powerpoint/2010/main" val="1510278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Privilégier les activités d’endurance : marche, cyclisme, natation, golf, jogging, ski de fond, etc.</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Profiter des actes de la vie courante, ludiques et professionnels.</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L’intensité est progressive et adaptée au contexte personnel de sédentarité, sans dépasser 50 à 70 % de la FMT (fréquence cardiaque maximale théorique, qui se calcule selon la formule : </a:t>
            </a:r>
            <a:r>
              <a:rPr lang="fr-FR" sz="1200" b="0" i="1" kern="1200" dirty="0" smtClean="0">
                <a:solidFill>
                  <a:schemeClr val="tx1"/>
                </a:solidFill>
                <a:effectLst/>
                <a:latin typeface="+mn-lt"/>
                <a:ea typeface="+mn-ea"/>
                <a:cs typeface="+mn-cs"/>
              </a:rPr>
              <a:t>FMT = 220 – âge</a:t>
            </a:r>
            <a:r>
              <a:rPr lang="fr-FR" sz="1200" b="0" i="0" kern="1200" dirty="0" smtClean="0">
                <a:solidFill>
                  <a:schemeClr val="tx1"/>
                </a:solidFill>
                <a:effectLst/>
                <a:latin typeface="+mn-lt"/>
                <a:ea typeface="+mn-ea"/>
                <a:cs typeface="+mn-cs"/>
              </a:rPr>
              <a:t>) ; par exemple, pour un sujet de 50 ans, la fréquence cardiaque à l’effort ne doit pas dépasser 119 battements/min.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Durée de l’exercice physique</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Au moins 30 min/jour, par tranches d’au moins 10 min.</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r>
              <a:rPr lang="fr-FR" sz="1200" b="0" i="0" kern="1200" dirty="0" smtClean="0">
                <a:solidFill>
                  <a:schemeClr val="tx1"/>
                </a:solidFill>
                <a:effectLst/>
                <a:latin typeface="+mn-lt"/>
                <a:ea typeface="+mn-ea"/>
                <a:cs typeface="+mn-cs"/>
              </a:rPr>
              <a:t>Insister sur les déplacements à pied ou à vélo ; la montée des escaliers peut constituer une activité physique urbaine.</a:t>
            </a:r>
            <a:br>
              <a:rPr lang="fr-FR" sz="1200" b="0" i="0" kern="1200" dirty="0" smtClean="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61</a:t>
            </a:fld>
            <a:endParaRPr lang="fr-FR">
              <a:solidFill>
                <a:prstClr val="black"/>
              </a:solidFill>
            </a:endParaRPr>
          </a:p>
        </p:txBody>
      </p:sp>
    </p:spTree>
    <p:extLst>
      <p:ext uri="{BB962C8B-B14F-4D97-AF65-F5344CB8AC3E}">
        <p14:creationId xmlns:p14="http://schemas.microsoft.com/office/powerpoint/2010/main" val="379199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mtClean="0"/>
              <a:t>1-A, 4-A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1826161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62</a:t>
            </a:fld>
            <a:endParaRPr lang="fr-FR"/>
          </a:p>
        </p:txBody>
      </p:sp>
    </p:spTree>
    <p:extLst>
      <p:ext uri="{BB962C8B-B14F-4D97-AF65-F5344CB8AC3E}">
        <p14:creationId xmlns:p14="http://schemas.microsoft.com/office/powerpoint/2010/main" val="1009998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Réduction</a:t>
            </a:r>
            <a:r>
              <a:rPr lang="fr-FR" baseline="0" dirty="0" smtClean="0"/>
              <a:t> du RCV dépend de l’abaissement du taux de LDL, meilleur indicateur d’efficacité de la prévention CV par </a:t>
            </a:r>
            <a:r>
              <a:rPr lang="fr-FR" baseline="0" dirty="0" err="1" smtClean="0"/>
              <a:t>hypolipémiant</a:t>
            </a:r>
            <a:endParaRPr lang="fr-FR" baseline="0" dirty="0" smtClean="0"/>
          </a:p>
          <a:p>
            <a:r>
              <a:rPr lang="fr-FR" baseline="0" dirty="0" smtClean="0"/>
              <a:t>LDL=CT-HDL-TG/5</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63</a:t>
            </a:fld>
            <a:endParaRPr lang="fr-FR"/>
          </a:p>
        </p:txBody>
      </p:sp>
    </p:spTree>
    <p:extLst>
      <p:ext uri="{BB962C8B-B14F-4D97-AF65-F5344CB8AC3E}">
        <p14:creationId xmlns:p14="http://schemas.microsoft.com/office/powerpoint/2010/main" val="2448638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64</a:t>
            </a:fld>
            <a:endParaRPr lang="fr-FR"/>
          </a:p>
        </p:txBody>
      </p:sp>
    </p:spTree>
    <p:extLst>
      <p:ext uri="{BB962C8B-B14F-4D97-AF65-F5344CB8AC3E}">
        <p14:creationId xmlns:p14="http://schemas.microsoft.com/office/powerpoint/2010/main" val="672540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Non utilisable chez diabétique,</a:t>
            </a:r>
            <a:r>
              <a:rPr lang="fr-FR" baseline="0" dirty="0" smtClean="0"/>
              <a:t> IRC, HTA sévères (&gt;180/110) et HCF</a:t>
            </a:r>
          </a:p>
          <a:p>
            <a:r>
              <a:rPr lang="fr-FR" dirty="0" smtClean="0"/>
              <a:t>Prend en compte Age, taux de </a:t>
            </a:r>
            <a:r>
              <a:rPr lang="fr-FR" dirty="0" err="1" smtClean="0"/>
              <a:t>Chol</a:t>
            </a:r>
            <a:r>
              <a:rPr lang="fr-FR" dirty="0" smtClean="0"/>
              <a:t>, PA, sexe et tabac</a:t>
            </a:r>
          </a:p>
          <a:p>
            <a:r>
              <a:rPr lang="fr-FR" dirty="0" smtClean="0"/>
              <a:t>Pays à faible</a:t>
            </a:r>
            <a:r>
              <a:rPr lang="fr-FR" baseline="0" dirty="0" smtClean="0"/>
              <a:t> RCV: France, Belgique, Italie, Espagne…</a:t>
            </a:r>
          </a:p>
          <a:p>
            <a:r>
              <a:rPr lang="fr-FR" baseline="0" dirty="0" smtClean="0"/>
              <a:t>Existent aussi des tableaux incluant le HDL, et des tableaux avec le RR (utiles pour les sujets jeunes à risque absolu faible)</a:t>
            </a:r>
          </a:p>
          <a:p>
            <a:r>
              <a:rPr lang="fr-FR" baseline="0" dirty="0" smtClean="0"/>
              <a:t>Utiles également pour montrer l’effet de la correction d’un FDR</a:t>
            </a:r>
          </a:p>
          <a:p>
            <a:r>
              <a:rPr lang="fr-FR" baseline="0" dirty="0" smtClean="0"/>
              <a:t>Age vasculaire?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val="10003516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66</a:t>
            </a:fld>
            <a:endParaRPr lang="fr-FR"/>
          </a:p>
        </p:txBody>
      </p:sp>
    </p:spTree>
    <p:extLst>
      <p:ext uri="{BB962C8B-B14F-4D97-AF65-F5344CB8AC3E}">
        <p14:creationId xmlns:p14="http://schemas.microsoft.com/office/powerpoint/2010/main" val="1745745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Mode de vie: 3 mois</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67</a:t>
            </a:fld>
            <a:endParaRPr lang="fr-FR"/>
          </a:p>
        </p:txBody>
      </p:sp>
    </p:spTree>
    <p:extLst>
      <p:ext uri="{BB962C8B-B14F-4D97-AF65-F5344CB8AC3E}">
        <p14:creationId xmlns:p14="http://schemas.microsoft.com/office/powerpoint/2010/main" val="3082680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68</a:t>
            </a:fld>
            <a:endParaRPr lang="fr-FR"/>
          </a:p>
        </p:txBody>
      </p:sp>
    </p:spTree>
    <p:extLst>
      <p:ext uri="{BB962C8B-B14F-4D97-AF65-F5344CB8AC3E}">
        <p14:creationId xmlns:p14="http://schemas.microsoft.com/office/powerpoint/2010/main" val="41929138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69</a:t>
            </a:fld>
            <a:endParaRPr lang="fr-FR"/>
          </a:p>
        </p:txBody>
      </p:sp>
    </p:spTree>
    <p:extLst>
      <p:ext uri="{BB962C8B-B14F-4D97-AF65-F5344CB8AC3E}">
        <p14:creationId xmlns:p14="http://schemas.microsoft.com/office/powerpoint/2010/main" val="1895167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Lien causal: différent du marqueur</a:t>
            </a:r>
            <a:r>
              <a:rPr lang="fr-FR" baseline="0" dirty="0" smtClean="0"/>
              <a:t> de risque</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70</a:t>
            </a:fld>
            <a:endParaRPr lang="fr-FR"/>
          </a:p>
        </p:txBody>
      </p:sp>
    </p:spTree>
    <p:extLst>
      <p:ext uri="{BB962C8B-B14F-4D97-AF65-F5344CB8AC3E}">
        <p14:creationId xmlns:p14="http://schemas.microsoft.com/office/powerpoint/2010/main" val="451748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Mode de vie: 3 mois</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71</a:t>
            </a:fld>
            <a:endParaRPr lang="fr-FR"/>
          </a:p>
        </p:txBody>
      </p:sp>
    </p:spTree>
    <p:extLst>
      <p:ext uri="{BB962C8B-B14F-4D97-AF65-F5344CB8AC3E}">
        <p14:creationId xmlns:p14="http://schemas.microsoft.com/office/powerpoint/2010/main" val="253045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mtClean="0"/>
              <a:t>1-A, 4-A</a:t>
            </a:r>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8053227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solidFill>
                  <a:prstClr val="black"/>
                </a:solidFill>
              </a:rPr>
              <a:pPr/>
              <a:t>72</a:t>
            </a:fld>
            <a:endParaRPr lang="fr-FR">
              <a:solidFill>
                <a:prstClr val="black"/>
              </a:solidFill>
            </a:endParaRPr>
          </a:p>
        </p:txBody>
      </p:sp>
    </p:spTree>
    <p:extLst>
      <p:ext uri="{BB962C8B-B14F-4D97-AF65-F5344CB8AC3E}">
        <p14:creationId xmlns:p14="http://schemas.microsoft.com/office/powerpoint/2010/main" val="4039808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73</a:t>
            </a:fld>
            <a:endParaRPr lang="fr-FR">
              <a:solidFill>
                <a:prstClr val="black"/>
              </a:solidFill>
            </a:endParaRPr>
          </a:p>
        </p:txBody>
      </p:sp>
    </p:spTree>
    <p:extLst>
      <p:ext uri="{BB962C8B-B14F-4D97-AF65-F5344CB8AC3E}">
        <p14:creationId xmlns:p14="http://schemas.microsoft.com/office/powerpoint/2010/main" val="19675721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74</a:t>
            </a:fld>
            <a:endParaRPr lang="fr-FR">
              <a:solidFill>
                <a:prstClr val="black"/>
              </a:solidFill>
            </a:endParaRPr>
          </a:p>
        </p:txBody>
      </p:sp>
    </p:spTree>
    <p:extLst>
      <p:ext uri="{BB962C8B-B14F-4D97-AF65-F5344CB8AC3E}">
        <p14:creationId xmlns:p14="http://schemas.microsoft.com/office/powerpoint/2010/main" val="39640675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77"/>
            <a:r>
              <a:rPr lang="fr-FR" sz="1200" dirty="0" smtClean="0">
                <a:solidFill>
                  <a:srgbClr val="000000"/>
                </a:solidFill>
              </a:rPr>
              <a:t>Toutes les informations des cellules sont contenues dans leur code génétique propre, qui est recopié lors de la division cellulaire dans les cellules filles. Des erreurs se produisent à ce stade mais sont réparées.</a:t>
            </a:r>
          </a:p>
          <a:p>
            <a:pPr defTabSz="914377"/>
            <a:endParaRPr lang="fr-FR" sz="1200" dirty="0" smtClean="0">
              <a:solidFill>
                <a:srgbClr val="000000"/>
              </a:solidFill>
            </a:endParaRPr>
          </a:p>
          <a:p>
            <a:pPr defTabSz="914377"/>
            <a:r>
              <a:rPr lang="fr-FR" sz="1200" dirty="0" smtClean="0">
                <a:solidFill>
                  <a:srgbClr val="000000"/>
                </a:solidFill>
              </a:rPr>
              <a:t>Exceptionnellement une erreur irrémédiable peut survenir et initier le processus de cancérogenèse</a:t>
            </a:r>
          </a:p>
          <a:p>
            <a:pPr defTabSz="914377"/>
            <a:r>
              <a:rPr lang="fr-FR" sz="1200" dirty="0" smtClean="0">
                <a:solidFill>
                  <a:srgbClr val="000000"/>
                </a:solidFill>
              </a:rPr>
              <a:t>Ce risque augmente en cas de vieillissement des cellules, qui peut être accéléré par des facteurs environnementaux</a:t>
            </a:r>
          </a:p>
          <a:p>
            <a:r>
              <a:rPr lang="fr-FR" dirty="0" smtClean="0"/>
              <a:t>Initiation: mutation d’une cellule,</a:t>
            </a:r>
            <a:r>
              <a:rPr lang="fr-FR" baseline="0" dirty="0" smtClean="0"/>
              <a:t> immortalisation</a:t>
            </a:r>
          </a:p>
          <a:p>
            <a:r>
              <a:rPr lang="fr-FR" baseline="0" dirty="0" smtClean="0"/>
              <a:t>Promotion: Cancers in situ</a:t>
            </a:r>
          </a:p>
          <a:p>
            <a:r>
              <a:rPr lang="fr-FR" baseline="0" dirty="0" smtClean="0"/>
              <a:t>Progression: acquisition de caractères de plus en plus malins et dissémination</a:t>
            </a:r>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75</a:t>
            </a:fld>
            <a:endParaRPr lang="fr-FR">
              <a:solidFill>
                <a:prstClr val="black"/>
              </a:solidFill>
            </a:endParaRPr>
          </a:p>
        </p:txBody>
      </p:sp>
    </p:spTree>
    <p:extLst>
      <p:ext uri="{BB962C8B-B14F-4D97-AF65-F5344CB8AC3E}">
        <p14:creationId xmlns:p14="http://schemas.microsoft.com/office/powerpoint/2010/main" val="14647002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76</a:t>
            </a:fld>
            <a:endParaRPr lang="fr-FR">
              <a:solidFill>
                <a:prstClr val="black"/>
              </a:solidFill>
            </a:endParaRPr>
          </a:p>
        </p:txBody>
      </p:sp>
    </p:spTree>
    <p:extLst>
      <p:ext uri="{BB962C8B-B14F-4D97-AF65-F5344CB8AC3E}">
        <p14:creationId xmlns:p14="http://schemas.microsoft.com/office/powerpoint/2010/main" val="24741793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77</a:t>
            </a:fld>
            <a:endParaRPr lang="fr-FR">
              <a:solidFill>
                <a:prstClr val="black"/>
              </a:solidFill>
            </a:endParaRPr>
          </a:p>
        </p:txBody>
      </p:sp>
    </p:spTree>
    <p:extLst>
      <p:ext uri="{BB962C8B-B14F-4D97-AF65-F5344CB8AC3E}">
        <p14:creationId xmlns:p14="http://schemas.microsoft.com/office/powerpoint/2010/main" val="42581339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78</a:t>
            </a:fld>
            <a:endParaRPr lang="fr-FR">
              <a:solidFill>
                <a:prstClr val="black"/>
              </a:solidFill>
            </a:endParaRPr>
          </a:p>
        </p:txBody>
      </p:sp>
    </p:spTree>
    <p:extLst>
      <p:ext uri="{BB962C8B-B14F-4D97-AF65-F5344CB8AC3E}">
        <p14:creationId xmlns:p14="http://schemas.microsoft.com/office/powerpoint/2010/main" val="2188582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rgbClr val="000000"/>
                </a:solidFill>
                <a:latin typeface="+mn-lt"/>
                <a:ea typeface="+mn-ea"/>
                <a:cs typeface="+mn-cs"/>
              </a:rPr>
              <a:t>L’ensemble des composants d’une tumeur est responsable d’ aspects </a:t>
            </a:r>
            <a:r>
              <a:rPr lang="fr-FR" sz="1200" kern="1200" dirty="0" err="1" smtClean="0">
                <a:solidFill>
                  <a:srgbClr val="000000"/>
                </a:solidFill>
                <a:latin typeface="+mn-lt"/>
                <a:ea typeface="+mn-ea"/>
                <a:cs typeface="+mn-cs"/>
              </a:rPr>
              <a:t>particuliers</a:t>
            </a:r>
            <a:r>
              <a:rPr lang="fr-FR" sz="1200" kern="1200" dirty="0" err="1" smtClean="0">
                <a:solidFill>
                  <a:srgbClr val="000000"/>
                </a:solidFill>
                <a:latin typeface="+mn-lt"/>
                <a:ea typeface="+mn-ea"/>
                <a:cs typeface="Calibri" panose="020F0502020204030204" pitchFamily="34" charset="0"/>
              </a:rPr>
              <a:t>→types</a:t>
            </a:r>
            <a:r>
              <a:rPr lang="fr-FR" sz="1200" kern="1200" dirty="0" smtClean="0">
                <a:solidFill>
                  <a:srgbClr val="000000"/>
                </a:solidFill>
                <a:latin typeface="+mn-lt"/>
                <a:ea typeface="+mn-ea"/>
                <a:cs typeface="Calibri" panose="020F0502020204030204" pitchFamily="34" charset="0"/>
              </a:rPr>
              <a:t> histologiques</a:t>
            </a:r>
          </a:p>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79</a:t>
            </a:fld>
            <a:endParaRPr lang="fr-FR">
              <a:solidFill>
                <a:prstClr val="black"/>
              </a:solidFill>
            </a:endParaRPr>
          </a:p>
        </p:txBody>
      </p:sp>
    </p:spTree>
    <p:extLst>
      <p:ext uri="{BB962C8B-B14F-4D97-AF65-F5344CB8AC3E}">
        <p14:creationId xmlns:p14="http://schemas.microsoft.com/office/powerpoint/2010/main" val="33391449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80</a:t>
            </a:fld>
            <a:endParaRPr lang="fr-FR">
              <a:solidFill>
                <a:prstClr val="black"/>
              </a:solidFill>
            </a:endParaRPr>
          </a:p>
        </p:txBody>
      </p:sp>
    </p:spTree>
    <p:extLst>
      <p:ext uri="{BB962C8B-B14F-4D97-AF65-F5344CB8AC3E}">
        <p14:creationId xmlns:p14="http://schemas.microsoft.com/office/powerpoint/2010/main" val="10546333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81</a:t>
            </a:fld>
            <a:endParaRPr lang="fr-FR">
              <a:solidFill>
                <a:prstClr val="black"/>
              </a:solidFill>
            </a:endParaRPr>
          </a:p>
        </p:txBody>
      </p:sp>
    </p:spTree>
    <p:extLst>
      <p:ext uri="{BB962C8B-B14F-4D97-AF65-F5344CB8AC3E}">
        <p14:creationId xmlns:p14="http://schemas.microsoft.com/office/powerpoint/2010/main" val="314440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sz="1200" b="0" i="0" kern="1200" dirty="0" smtClean="0">
                <a:solidFill>
                  <a:schemeClr val="tx1"/>
                </a:solidFill>
                <a:effectLst/>
                <a:latin typeface="+mn-lt"/>
                <a:ea typeface="+mn-ea"/>
                <a:cs typeface="+mn-cs"/>
              </a:rPr>
              <a:t>L’athérosclérose se caractérise par le dépôt d’une plaque essentiellement composée de lipides (on parle d’athérome) sur la paroi des artères. A terme, ces plaques peuvent entrainer la lésion de la paroi artérielle (sclérose), conduire à l’obstruction du vaisseau, ou encore se rompre, avec des conséquences souvent dramatiques.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Néanmoins,</a:t>
            </a:r>
            <a:r>
              <a:rPr lang="fr-FR" sz="1200" b="1" i="0" kern="1200" dirty="0" smtClean="0">
                <a:solidFill>
                  <a:schemeClr val="tx1"/>
                </a:solidFill>
                <a:effectLst/>
                <a:latin typeface="+mn-lt"/>
                <a:ea typeface="+mn-ea"/>
                <a:cs typeface="+mn-cs"/>
              </a:rPr>
              <a:t> l’épaississement progressif d’une plaque peut obstruer la circulation sanguine</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La majorité de ces plaques sont stables. Néanmoins, quand l’une d’entre elles se fissure, les conséquences sont souvent dramatiques : </a:t>
            </a:r>
            <a:r>
              <a:rPr lang="fr-FR" sz="1200" b="1" i="0" kern="1200" dirty="0" smtClean="0">
                <a:solidFill>
                  <a:schemeClr val="tx1"/>
                </a:solidFill>
                <a:effectLst/>
                <a:latin typeface="+mn-lt"/>
                <a:ea typeface="+mn-ea"/>
                <a:cs typeface="+mn-cs"/>
              </a:rPr>
              <a:t>environ 80 % des cas de morts subites ont pour origine une rupture de plaque d’athérome</a:t>
            </a:r>
            <a:r>
              <a:rPr lang="fr-FR" sz="1200" b="0" i="0" kern="1200" dirty="0" smtClean="0">
                <a:solidFill>
                  <a:schemeClr val="tx1"/>
                </a:solidFill>
                <a:effectLst/>
                <a:latin typeface="+mn-lt"/>
                <a:ea typeface="+mn-ea"/>
                <a:cs typeface="+mn-cs"/>
              </a:rPr>
              <a:t>.</a:t>
            </a:r>
          </a:p>
          <a:p>
            <a:r>
              <a:rPr lang="fr-FR" sz="1200" b="0" i="0" kern="1200" dirty="0" smtClean="0">
                <a:solidFill>
                  <a:schemeClr val="tx1"/>
                </a:solidFill>
                <a:effectLst/>
                <a:latin typeface="+mn-lt"/>
                <a:ea typeface="+mn-ea"/>
                <a:cs typeface="+mn-cs"/>
              </a:rPr>
              <a:t>Les lésions débutantes ressemblent à de </a:t>
            </a:r>
            <a:r>
              <a:rPr lang="fr-FR" sz="1200" b="1" i="0" kern="1200" dirty="0" smtClean="0">
                <a:solidFill>
                  <a:schemeClr val="tx1"/>
                </a:solidFill>
                <a:effectLst/>
                <a:latin typeface="+mn-lt"/>
                <a:ea typeface="+mn-ea"/>
                <a:cs typeface="+mn-cs"/>
              </a:rPr>
              <a:t>simples traînées</a:t>
            </a:r>
            <a:r>
              <a:rPr lang="fr-FR" sz="1200" b="0" i="0" kern="1200" dirty="0" smtClean="0">
                <a:solidFill>
                  <a:schemeClr val="tx1"/>
                </a:solidFill>
                <a:effectLst/>
                <a:latin typeface="+mn-lt"/>
                <a:ea typeface="+mn-ea"/>
                <a:cs typeface="+mn-cs"/>
              </a:rPr>
              <a:t> surélevées sur la paroi interne de l’artère contenant des dépôts graisseux (stries lipidiques). Les </a:t>
            </a:r>
            <a:r>
              <a:rPr lang="fr-FR" sz="1200" b="1" i="0" kern="1200" dirty="0" smtClean="0">
                <a:solidFill>
                  <a:schemeClr val="tx1"/>
                </a:solidFill>
                <a:effectLst/>
                <a:latin typeface="+mn-lt"/>
                <a:ea typeface="+mn-ea"/>
                <a:cs typeface="+mn-cs"/>
              </a:rPr>
              <a:t>plaques </a:t>
            </a:r>
            <a:r>
              <a:rPr lang="fr-FR" sz="1200" b="0" i="0" kern="1200" dirty="0" smtClean="0">
                <a:solidFill>
                  <a:schemeClr val="tx1"/>
                </a:solidFill>
                <a:effectLst/>
                <a:latin typeface="+mn-lt"/>
                <a:ea typeface="+mn-ea"/>
                <a:cs typeface="+mn-cs"/>
              </a:rPr>
              <a:t>surviennent dans un second temps et se caractérisent par une chape contenant des fibres collagènes et des cellules inflammatoires qui entoure un noyau rempli de débris cellulaires et de lipides. L’étape cruciale de l’évolution de la maladie est liée à l’infiltration de monocytes (cellules sanguines) sous la paroi interne des artères. Ces cellules se différencient alors en macrophages et entraînent une </a:t>
            </a:r>
            <a:r>
              <a:rPr lang="fr-FR" sz="1200" b="1" i="0" kern="1200" dirty="0" smtClean="0">
                <a:solidFill>
                  <a:schemeClr val="tx1"/>
                </a:solidFill>
                <a:effectLst/>
                <a:latin typeface="+mn-lt"/>
                <a:ea typeface="+mn-ea"/>
                <a:cs typeface="+mn-cs"/>
              </a:rPr>
              <a:t>réaction inflammatoire chronique locale</a:t>
            </a:r>
            <a:r>
              <a:rPr lang="fr-FR" sz="1200" b="0" i="0" kern="1200" dirty="0" smtClean="0">
                <a:solidFill>
                  <a:schemeClr val="tx1"/>
                </a:solidFill>
                <a:effectLst/>
                <a:latin typeface="+mn-lt"/>
                <a:ea typeface="+mn-ea"/>
                <a:cs typeface="+mn-cs"/>
              </a:rPr>
              <a:t>, avec la </a:t>
            </a:r>
            <a:r>
              <a:rPr lang="fr-FR" sz="1200" b="1" i="0" kern="1200" dirty="0" smtClean="0">
                <a:solidFill>
                  <a:schemeClr val="tx1"/>
                </a:solidFill>
                <a:effectLst/>
                <a:latin typeface="+mn-lt"/>
                <a:ea typeface="+mn-ea"/>
                <a:cs typeface="+mn-cs"/>
              </a:rPr>
              <a:t>production de cytokines qui favorisent le développement puis la fragilisation de la plaque</a:t>
            </a:r>
            <a:r>
              <a:rPr lang="fr-FR" sz="1200" b="0" i="0" kern="1200" dirty="0" smtClean="0">
                <a:solidFill>
                  <a:schemeClr val="tx1"/>
                </a:solidFill>
                <a:effectLst/>
                <a:latin typeface="+mn-lt"/>
                <a:ea typeface="+mn-ea"/>
                <a:cs typeface="+mn-cs"/>
              </a:rPr>
              <a:t>.</a:t>
            </a:r>
          </a:p>
          <a:p>
            <a:r>
              <a:rPr lang="fr-FR" sz="1200" b="1" i="0" kern="1200" dirty="0" smtClean="0">
                <a:solidFill>
                  <a:schemeClr val="tx1"/>
                </a:solidFill>
                <a:effectLst/>
                <a:latin typeface="+mn-lt"/>
                <a:ea typeface="+mn-ea"/>
                <a:cs typeface="+mn-cs"/>
              </a:rPr>
              <a:t>La paroi interne de l’artère finit par se fissurer</a:t>
            </a:r>
            <a:r>
              <a:rPr lang="fr-FR" sz="1200" b="0" i="0" kern="1200" dirty="0" smtClean="0">
                <a:solidFill>
                  <a:schemeClr val="tx1"/>
                </a:solidFill>
                <a:effectLst/>
                <a:latin typeface="+mn-lt"/>
                <a:ea typeface="+mn-ea"/>
                <a:cs typeface="+mn-cs"/>
              </a:rPr>
              <a:t>. Des plaquettes sanguines s’agrègent aux fibres et aux lipides accumulés dans la plaque, ce qui provoque l’</a:t>
            </a:r>
            <a:r>
              <a:rPr lang="fr-FR" sz="1200" b="1" i="0" kern="1200" dirty="0" smtClean="0">
                <a:solidFill>
                  <a:schemeClr val="tx1"/>
                </a:solidFill>
                <a:effectLst/>
                <a:latin typeface="+mn-lt"/>
                <a:ea typeface="+mn-ea"/>
                <a:cs typeface="+mn-cs"/>
              </a:rPr>
              <a:t>apparition d’un thrombus (caillot)</a:t>
            </a:r>
            <a:r>
              <a:rPr lang="fr-FR" sz="1200" b="0" i="0" kern="1200" dirty="0" smtClean="0">
                <a:solidFill>
                  <a:schemeClr val="tx1"/>
                </a:solidFill>
                <a:effectLst/>
                <a:latin typeface="+mn-lt"/>
                <a:ea typeface="+mn-ea"/>
                <a:cs typeface="+mn-cs"/>
              </a:rPr>
              <a:t> qui ralentit, puis bloque la circulation sanguine.</a:t>
            </a:r>
          </a:p>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8</a:t>
            </a:fld>
            <a:endParaRPr lang="fr-FR"/>
          </a:p>
        </p:txBody>
      </p:sp>
    </p:spTree>
    <p:extLst>
      <p:ext uri="{BB962C8B-B14F-4D97-AF65-F5344CB8AC3E}">
        <p14:creationId xmlns:p14="http://schemas.microsoft.com/office/powerpoint/2010/main" val="30546179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82</a:t>
            </a:fld>
            <a:endParaRPr lang="fr-FR">
              <a:solidFill>
                <a:prstClr val="black"/>
              </a:solidFill>
            </a:endParaRPr>
          </a:p>
        </p:txBody>
      </p:sp>
    </p:spTree>
    <p:extLst>
      <p:ext uri="{BB962C8B-B14F-4D97-AF65-F5344CB8AC3E}">
        <p14:creationId xmlns:p14="http://schemas.microsoft.com/office/powerpoint/2010/main" val="1087789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83</a:t>
            </a:fld>
            <a:endParaRPr lang="fr-FR"/>
          </a:p>
        </p:txBody>
      </p:sp>
    </p:spTree>
    <p:extLst>
      <p:ext uri="{BB962C8B-B14F-4D97-AF65-F5344CB8AC3E}">
        <p14:creationId xmlns:p14="http://schemas.microsoft.com/office/powerpoint/2010/main" val="25607551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84</a:t>
            </a:fld>
            <a:endParaRPr lang="fr-FR">
              <a:solidFill>
                <a:prstClr val="black"/>
              </a:solidFill>
            </a:endParaRPr>
          </a:p>
        </p:txBody>
      </p:sp>
    </p:spTree>
    <p:extLst>
      <p:ext uri="{BB962C8B-B14F-4D97-AF65-F5344CB8AC3E}">
        <p14:creationId xmlns:p14="http://schemas.microsoft.com/office/powerpoint/2010/main" val="4272852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85</a:t>
            </a:fld>
            <a:endParaRPr lang="fr-FR">
              <a:solidFill>
                <a:prstClr val="black"/>
              </a:solidFill>
            </a:endParaRPr>
          </a:p>
        </p:txBody>
      </p:sp>
    </p:spTree>
    <p:extLst>
      <p:ext uri="{BB962C8B-B14F-4D97-AF65-F5344CB8AC3E}">
        <p14:creationId xmlns:p14="http://schemas.microsoft.com/office/powerpoint/2010/main" val="14986295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86</a:t>
            </a:fld>
            <a:endParaRPr lang="fr-FR">
              <a:solidFill>
                <a:prstClr val="black"/>
              </a:solidFill>
            </a:endParaRPr>
          </a:p>
        </p:txBody>
      </p:sp>
    </p:spTree>
    <p:extLst>
      <p:ext uri="{BB962C8B-B14F-4D97-AF65-F5344CB8AC3E}">
        <p14:creationId xmlns:p14="http://schemas.microsoft.com/office/powerpoint/2010/main" val="35628501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87</a:t>
            </a:fld>
            <a:endParaRPr lang="fr-FR">
              <a:solidFill>
                <a:prstClr val="black"/>
              </a:solidFill>
            </a:endParaRPr>
          </a:p>
        </p:txBody>
      </p:sp>
    </p:spTree>
    <p:extLst>
      <p:ext uri="{BB962C8B-B14F-4D97-AF65-F5344CB8AC3E}">
        <p14:creationId xmlns:p14="http://schemas.microsoft.com/office/powerpoint/2010/main" val="37395727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88</a:t>
            </a:fld>
            <a:endParaRPr lang="fr-FR">
              <a:solidFill>
                <a:prstClr val="black"/>
              </a:solidFill>
            </a:endParaRPr>
          </a:p>
        </p:txBody>
      </p:sp>
    </p:spTree>
    <p:extLst>
      <p:ext uri="{BB962C8B-B14F-4D97-AF65-F5344CB8AC3E}">
        <p14:creationId xmlns:p14="http://schemas.microsoft.com/office/powerpoint/2010/main" val="25223253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val="36426086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90</a:t>
            </a:fld>
            <a:endParaRPr lang="fr-FR">
              <a:solidFill>
                <a:prstClr val="black"/>
              </a:solidFill>
            </a:endParaRPr>
          </a:p>
        </p:txBody>
      </p:sp>
    </p:spTree>
    <p:extLst>
      <p:ext uri="{BB962C8B-B14F-4D97-AF65-F5344CB8AC3E}">
        <p14:creationId xmlns:p14="http://schemas.microsoft.com/office/powerpoint/2010/main" val="25184673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91</a:t>
            </a:fld>
            <a:endParaRPr lang="fr-FR">
              <a:solidFill>
                <a:prstClr val="black"/>
              </a:solidFill>
            </a:endParaRPr>
          </a:p>
        </p:txBody>
      </p:sp>
    </p:spTree>
    <p:extLst>
      <p:ext uri="{BB962C8B-B14F-4D97-AF65-F5344CB8AC3E}">
        <p14:creationId xmlns:p14="http://schemas.microsoft.com/office/powerpoint/2010/main" val="1556206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39E6668-4031-4726-8E60-959D20467B9C}" type="slidenum">
              <a:rPr lang="fr-FR" smtClean="0"/>
              <a:pPr/>
              <a:t>9</a:t>
            </a:fld>
            <a:endParaRPr lang="fr-FR"/>
          </a:p>
        </p:txBody>
      </p:sp>
    </p:spTree>
    <p:extLst>
      <p:ext uri="{BB962C8B-B14F-4D97-AF65-F5344CB8AC3E}">
        <p14:creationId xmlns:p14="http://schemas.microsoft.com/office/powerpoint/2010/main" val="9002653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92</a:t>
            </a:fld>
            <a:endParaRPr lang="fr-FR">
              <a:solidFill>
                <a:prstClr val="black"/>
              </a:solidFill>
            </a:endParaRPr>
          </a:p>
        </p:txBody>
      </p:sp>
    </p:spTree>
    <p:extLst>
      <p:ext uri="{BB962C8B-B14F-4D97-AF65-F5344CB8AC3E}">
        <p14:creationId xmlns:p14="http://schemas.microsoft.com/office/powerpoint/2010/main" val="21612732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93</a:t>
            </a:fld>
            <a:endParaRPr lang="fr-FR">
              <a:solidFill>
                <a:prstClr val="black"/>
              </a:solidFill>
            </a:endParaRPr>
          </a:p>
        </p:txBody>
      </p:sp>
    </p:spTree>
    <p:extLst>
      <p:ext uri="{BB962C8B-B14F-4D97-AF65-F5344CB8AC3E}">
        <p14:creationId xmlns:p14="http://schemas.microsoft.com/office/powerpoint/2010/main" val="8459020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94</a:t>
            </a:fld>
            <a:endParaRPr lang="fr-FR">
              <a:solidFill>
                <a:prstClr val="black"/>
              </a:solidFill>
            </a:endParaRPr>
          </a:p>
        </p:txBody>
      </p:sp>
    </p:spTree>
    <p:extLst>
      <p:ext uri="{BB962C8B-B14F-4D97-AF65-F5344CB8AC3E}">
        <p14:creationId xmlns:p14="http://schemas.microsoft.com/office/powerpoint/2010/main" val="17122836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95</a:t>
            </a:fld>
            <a:endParaRPr lang="fr-FR">
              <a:solidFill>
                <a:prstClr val="black"/>
              </a:solidFill>
            </a:endParaRPr>
          </a:p>
        </p:txBody>
      </p:sp>
    </p:spTree>
    <p:extLst>
      <p:ext uri="{BB962C8B-B14F-4D97-AF65-F5344CB8AC3E}">
        <p14:creationId xmlns:p14="http://schemas.microsoft.com/office/powerpoint/2010/main" val="2778543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96</a:t>
            </a:fld>
            <a:endParaRPr lang="fr-FR">
              <a:solidFill>
                <a:prstClr val="black"/>
              </a:solidFill>
            </a:endParaRPr>
          </a:p>
        </p:txBody>
      </p:sp>
    </p:spTree>
    <p:extLst>
      <p:ext uri="{BB962C8B-B14F-4D97-AF65-F5344CB8AC3E}">
        <p14:creationId xmlns:p14="http://schemas.microsoft.com/office/powerpoint/2010/main" val="14656281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smtClean="0">
                <a:solidFill>
                  <a:prstClr val="black"/>
                </a:solidFill>
              </a:rPr>
              <a:pPr/>
              <a:t>97</a:t>
            </a:fld>
            <a:endParaRPr lang="fr-FR">
              <a:solidFill>
                <a:prstClr val="black"/>
              </a:solidFill>
            </a:endParaRPr>
          </a:p>
        </p:txBody>
      </p:sp>
    </p:spTree>
    <p:extLst>
      <p:ext uri="{BB962C8B-B14F-4D97-AF65-F5344CB8AC3E}">
        <p14:creationId xmlns:p14="http://schemas.microsoft.com/office/powerpoint/2010/main" val="6182151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56AE62-913C-4EAB-864D-52A35090A3D0}" type="slidenum">
              <a:rPr lang="fr-FR">
                <a:solidFill>
                  <a:prstClr val="black"/>
                </a:solidFill>
              </a:rPr>
              <a:pPr/>
              <a:t>98</a:t>
            </a:fld>
            <a:endParaRPr lang="fr-FR">
              <a:solidFill>
                <a:prstClr val="black"/>
              </a:solidFill>
            </a:endParaRPr>
          </a:p>
        </p:txBody>
      </p:sp>
    </p:spTree>
    <p:extLst>
      <p:ext uri="{BB962C8B-B14F-4D97-AF65-F5344CB8AC3E}">
        <p14:creationId xmlns:p14="http://schemas.microsoft.com/office/powerpoint/2010/main" val="370885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Maladie génétique AR mutation sur gene Bglobine; Hb tétramère 4 Ch globine, HbA 2a 2b liées chacune à un hème associé à ion fer assurant le transport de l’O2</a:t>
            </a:r>
          </a:p>
          <a:p>
            <a:pPr eaLnBrk="1" hangingPunct="1"/>
            <a:r>
              <a:rPr lang="fr-FR" altLang="fr-FR" smtClean="0"/>
              <a:t>Chromatographie en phase liquide à haute performance</a:t>
            </a:r>
          </a:p>
        </p:txBody>
      </p:sp>
      <p:sp>
        <p:nvSpPr>
          <p:cNvPr id="460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8B31AE-0C5C-4ADA-B7B2-09169CDFE69B}" type="slidenum">
              <a:rPr lang="fr-FR" altLang="fr-FR" smtClean="0">
                <a:solidFill>
                  <a:srgbClr val="000000"/>
                </a:solidFill>
              </a:rPr>
              <a:pPr>
                <a:spcBef>
                  <a:spcPct val="0"/>
                </a:spcBef>
              </a:pPr>
              <a:t>99</a:t>
            </a:fld>
            <a:endParaRPr lang="fr-FR" altLang="fr-FR" smtClean="0">
              <a:solidFill>
                <a:srgbClr val="000000"/>
              </a:solidFill>
            </a:endParaRPr>
          </a:p>
        </p:txBody>
      </p:sp>
    </p:spTree>
    <p:extLst>
      <p:ext uri="{BB962C8B-B14F-4D97-AF65-F5344CB8AC3E}">
        <p14:creationId xmlns:p14="http://schemas.microsoft.com/office/powerpoint/2010/main" val="18003110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ln/>
        </p:spPr>
      </p:sp>
      <p:sp>
        <p:nvSpPr>
          <p:cNvPr id="501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Homozygote SS: +fqte (70% dans populations d’origine africaine), +sévère, +anémie, + de CVO, esp de vie plus courte</a:t>
            </a:r>
          </a:p>
          <a:p>
            <a:pPr eaLnBrk="1" hangingPunct="1"/>
            <a:r>
              <a:rPr lang="fr-FR" altLang="fr-FR" smtClean="0"/>
              <a:t>10 autres génotypes causant SDM décrits</a:t>
            </a:r>
          </a:p>
        </p:txBody>
      </p:sp>
      <p:sp>
        <p:nvSpPr>
          <p:cNvPr id="501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6663F2-1C2A-40A6-927A-6271A16E39C6}" type="slidenum">
              <a:rPr lang="fr-FR" altLang="fr-FR" smtClean="0">
                <a:solidFill>
                  <a:srgbClr val="000000"/>
                </a:solidFill>
              </a:rPr>
              <a:pPr>
                <a:spcBef>
                  <a:spcPct val="0"/>
                </a:spcBef>
              </a:pPr>
              <a:t>100</a:t>
            </a:fld>
            <a:endParaRPr lang="fr-FR" altLang="fr-FR" smtClean="0">
              <a:solidFill>
                <a:srgbClr val="000000"/>
              </a:solidFill>
            </a:endParaRPr>
          </a:p>
        </p:txBody>
      </p:sp>
    </p:spTree>
    <p:extLst>
      <p:ext uri="{BB962C8B-B14F-4D97-AF65-F5344CB8AC3E}">
        <p14:creationId xmlns:p14="http://schemas.microsoft.com/office/powerpoint/2010/main" val="1390896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ln/>
        </p:spPr>
      </p:sp>
      <p:sp>
        <p:nvSpPr>
          <p:cNvPr id="501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Homozygote SS: +fqte (70% dans populations d’origine africaine), +sévère, +anémie, + de CVO, esp de vie plus courte</a:t>
            </a:r>
          </a:p>
          <a:p>
            <a:pPr eaLnBrk="1" hangingPunct="1"/>
            <a:r>
              <a:rPr lang="fr-FR" altLang="fr-FR" smtClean="0"/>
              <a:t>10 autres génotypes causant SDM décrits</a:t>
            </a:r>
          </a:p>
        </p:txBody>
      </p:sp>
      <p:sp>
        <p:nvSpPr>
          <p:cNvPr id="501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6663F2-1C2A-40A6-927A-6271A16E39C6}" type="slidenum">
              <a:rPr lang="fr-FR" altLang="fr-FR" smtClean="0">
                <a:solidFill>
                  <a:srgbClr val="000000"/>
                </a:solidFill>
              </a:rPr>
              <a:pPr>
                <a:spcBef>
                  <a:spcPct val="0"/>
                </a:spcBef>
              </a:pPr>
              <a:t>101</a:t>
            </a:fld>
            <a:endParaRPr lang="fr-FR" altLang="fr-FR" smtClean="0">
              <a:solidFill>
                <a:srgbClr val="000000"/>
              </a:solidFill>
            </a:endParaRPr>
          </a:p>
        </p:txBody>
      </p:sp>
    </p:spTree>
    <p:extLst>
      <p:ext uri="{BB962C8B-B14F-4D97-AF65-F5344CB8AC3E}">
        <p14:creationId xmlns:p14="http://schemas.microsoft.com/office/powerpoint/2010/main" val="358117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BE98CD4-C468-428C-B3E6-D50D683A2CA9}" type="datetimeFigureOut">
              <a:rPr lang="fr-FR" smtClean="0"/>
              <a:t>14/01/2019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428074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E98CD4-C468-428C-B3E6-D50D683A2CA9}" type="datetimeFigureOut">
              <a:rPr lang="fr-FR" smtClean="0"/>
              <a:t>14/01/2019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3224907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55868ACE-1A19-400B-BDBD-9B0A7F69BE61}" type="datetime1">
              <a:rPr lang="fr-FR" altLang="fr-FR"/>
              <a:pPr/>
              <a:t>14/01/2019</a:t>
            </a:fld>
            <a:endParaRPr lang="fr-FR" altLang="fr-FR"/>
          </a:p>
        </p:txBody>
      </p:sp>
      <p:sp>
        <p:nvSpPr>
          <p:cNvPr id="4" name="Espace réservé du pied de page 4"/>
          <p:cNvSpPr>
            <a:spLocks noGrp="1"/>
          </p:cNvSpPr>
          <p:nvPr>
            <p:ph type="ftr" sz="quarter" idx="11"/>
          </p:nvPr>
        </p:nvSpPr>
        <p:spPr/>
        <p:txBody>
          <a:bodyPr/>
          <a:lstStyle>
            <a:lvl1pPr>
              <a:defRPr/>
            </a:lvl1pPr>
          </a:lstStyle>
          <a:p>
            <a:endParaRPr lang="en-US" altLang="fr-FR"/>
          </a:p>
        </p:txBody>
      </p:sp>
      <p:sp>
        <p:nvSpPr>
          <p:cNvPr id="5" name="Espace réservé du numéro de diapositive 5"/>
          <p:cNvSpPr>
            <a:spLocks noGrp="1"/>
          </p:cNvSpPr>
          <p:nvPr>
            <p:ph type="sldNum" sz="quarter" idx="12"/>
          </p:nvPr>
        </p:nvSpPr>
        <p:spPr/>
        <p:txBody>
          <a:bodyPr/>
          <a:lstStyle>
            <a:lvl1pPr>
              <a:defRPr/>
            </a:lvl1pPr>
          </a:lstStyle>
          <a:p>
            <a:fld id="{2C9159A6-673B-40F0-9AB1-1DBFBD5F4F0E}" type="slidenum">
              <a:rPr lang="fr-FR" altLang="fr-FR"/>
              <a:pPr/>
              <a:t>‹N°›</a:t>
            </a:fld>
            <a:endParaRPr lang="fr-FR" altLang="fr-FR"/>
          </a:p>
        </p:txBody>
      </p:sp>
    </p:spTree>
    <p:extLst>
      <p:ext uri="{BB962C8B-B14F-4D97-AF65-F5344CB8AC3E}">
        <p14:creationId xmlns:p14="http://schemas.microsoft.com/office/powerpoint/2010/main" val="3467714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0E52D3DE-FCD5-4F1D-BA4B-7BC8EFD41767}" type="datetime1">
              <a:rPr lang="fr-FR" altLang="fr-FR"/>
              <a:pPr/>
              <a:t>14/01/2019</a:t>
            </a:fld>
            <a:endParaRPr lang="fr-FR" altLang="fr-FR"/>
          </a:p>
        </p:txBody>
      </p:sp>
      <p:sp>
        <p:nvSpPr>
          <p:cNvPr id="3" name="Espace réservé du pied de page 4"/>
          <p:cNvSpPr>
            <a:spLocks noGrp="1"/>
          </p:cNvSpPr>
          <p:nvPr>
            <p:ph type="ftr" sz="quarter" idx="11"/>
          </p:nvPr>
        </p:nvSpPr>
        <p:spPr/>
        <p:txBody>
          <a:bodyPr/>
          <a:lstStyle>
            <a:lvl1pPr>
              <a:defRPr/>
            </a:lvl1pPr>
          </a:lstStyle>
          <a:p>
            <a:endParaRPr lang="en-US" altLang="fr-FR"/>
          </a:p>
        </p:txBody>
      </p:sp>
      <p:sp>
        <p:nvSpPr>
          <p:cNvPr id="4" name="Espace réservé du numéro de diapositive 5"/>
          <p:cNvSpPr>
            <a:spLocks noGrp="1"/>
          </p:cNvSpPr>
          <p:nvPr>
            <p:ph type="sldNum" sz="quarter" idx="12"/>
          </p:nvPr>
        </p:nvSpPr>
        <p:spPr/>
        <p:txBody>
          <a:bodyPr/>
          <a:lstStyle>
            <a:lvl1pPr>
              <a:defRPr/>
            </a:lvl1pPr>
          </a:lstStyle>
          <a:p>
            <a:fld id="{F936F74B-69E9-41E8-A60A-31DF7B8E883F}" type="slidenum">
              <a:rPr lang="fr-FR" altLang="fr-FR"/>
              <a:pPr/>
              <a:t>‹N°›</a:t>
            </a:fld>
            <a:endParaRPr lang="fr-FR" altLang="fr-FR"/>
          </a:p>
        </p:txBody>
      </p:sp>
    </p:spTree>
    <p:extLst>
      <p:ext uri="{BB962C8B-B14F-4D97-AF65-F5344CB8AC3E}">
        <p14:creationId xmlns:p14="http://schemas.microsoft.com/office/powerpoint/2010/main" val="2064374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C2D58F77-C432-4530-96AD-A5E383562D8E}"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3E2BDE42-0B55-4929-B302-62D2342DDEDA}" type="slidenum">
              <a:rPr lang="fr-FR" altLang="fr-FR"/>
              <a:pPr/>
              <a:t>‹N°›</a:t>
            </a:fld>
            <a:endParaRPr lang="fr-FR" altLang="fr-FR"/>
          </a:p>
        </p:txBody>
      </p:sp>
    </p:spTree>
    <p:extLst>
      <p:ext uri="{BB962C8B-B14F-4D97-AF65-F5344CB8AC3E}">
        <p14:creationId xmlns:p14="http://schemas.microsoft.com/office/powerpoint/2010/main" val="294658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ACE2637-8415-4271-9D60-5BF6ADBE9617}"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BCE78A36-DB31-4E16-9223-3432D15BDF1C}" type="slidenum">
              <a:rPr lang="fr-FR" altLang="fr-FR"/>
              <a:pPr/>
              <a:t>‹N°›</a:t>
            </a:fld>
            <a:endParaRPr lang="fr-FR" altLang="fr-FR"/>
          </a:p>
        </p:txBody>
      </p:sp>
    </p:spTree>
    <p:extLst>
      <p:ext uri="{BB962C8B-B14F-4D97-AF65-F5344CB8AC3E}">
        <p14:creationId xmlns:p14="http://schemas.microsoft.com/office/powerpoint/2010/main" val="4192417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10DA9B8-073D-4AE4-B285-B6352234B8DC}"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0523A700-21B0-4777-857B-44699D55B1EE}" type="slidenum">
              <a:rPr lang="fr-FR" altLang="fr-FR"/>
              <a:pPr/>
              <a:t>‹N°›</a:t>
            </a:fld>
            <a:endParaRPr lang="fr-FR" altLang="fr-FR"/>
          </a:p>
        </p:txBody>
      </p:sp>
    </p:spTree>
    <p:extLst>
      <p:ext uri="{BB962C8B-B14F-4D97-AF65-F5344CB8AC3E}">
        <p14:creationId xmlns:p14="http://schemas.microsoft.com/office/powerpoint/2010/main" val="34064165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B9C7674-57D9-4E9C-A31A-4BA510BB53F7}"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EEE03595-8A9B-4E4F-8803-E6B1E45432DE}" type="slidenum">
              <a:rPr lang="fr-FR" altLang="fr-FR"/>
              <a:pPr/>
              <a:t>‹N°›</a:t>
            </a:fld>
            <a:endParaRPr lang="fr-FR" altLang="fr-FR"/>
          </a:p>
        </p:txBody>
      </p:sp>
    </p:spTree>
    <p:extLst>
      <p:ext uri="{BB962C8B-B14F-4D97-AF65-F5344CB8AC3E}">
        <p14:creationId xmlns:p14="http://schemas.microsoft.com/office/powerpoint/2010/main" val="1446623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361337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31350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02926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2155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E98CD4-C468-428C-B3E6-D50D683A2CA9}" type="datetimeFigureOut">
              <a:rPr lang="fr-FR" smtClean="0"/>
              <a:t>14/01/2019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9713144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9666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69604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084491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37745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04617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413349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118749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946550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76686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7512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4" descr="ReSolution_DiaTitre-1"/>
          <p:cNvPicPr>
            <a:picLocks noChangeAspect="1" noChangeArrowheads="1"/>
          </p:cNvPicPr>
          <p:nvPr userDrawn="1"/>
        </p:nvPicPr>
        <p:blipFill>
          <a:blip r:embed="rId2"/>
          <a:srcRect/>
          <a:stretch>
            <a:fillRect/>
          </a:stretch>
        </p:blipFill>
        <p:spPr bwMode="auto">
          <a:xfrm>
            <a:off x="-4763" y="2"/>
            <a:ext cx="9148763" cy="6861175"/>
          </a:xfrm>
          <a:prstGeom prst="rect">
            <a:avLst/>
          </a:prstGeom>
          <a:noFill/>
          <a:ln w="9525">
            <a:noFill/>
            <a:miter lim="800000"/>
            <a:headEnd/>
            <a:tailEnd/>
          </a:ln>
        </p:spPr>
      </p:pic>
      <p:sp>
        <p:nvSpPr>
          <p:cNvPr id="5" name="TextBox 81"/>
          <p:cNvSpPr txBox="1">
            <a:spLocks noChangeArrowheads="1"/>
          </p:cNvSpPr>
          <p:nvPr userDrawn="1"/>
        </p:nvSpPr>
        <p:spPr bwMode="auto">
          <a:xfrm rot="16200000">
            <a:off x="5638007" y="3313583"/>
            <a:ext cx="6858000" cy="230832"/>
          </a:xfrm>
          <a:prstGeom prst="rect">
            <a:avLst/>
          </a:prstGeom>
          <a:noFill/>
          <a:ln w="9525">
            <a:noFill/>
            <a:miter lim="800000"/>
            <a:headEnd/>
            <a:tailEnd/>
          </a:ln>
        </p:spPr>
        <p:txBody>
          <a:bodyPr>
            <a:spAutoFit/>
          </a:bodyPr>
          <a:lstStyle/>
          <a:p>
            <a:pPr algn="ctr" defTabSz="914377" fontAlgn="base">
              <a:spcBef>
                <a:spcPct val="0"/>
              </a:spcBef>
              <a:spcAft>
                <a:spcPct val="0"/>
              </a:spcAft>
              <a:defRPr/>
            </a:pPr>
            <a:r>
              <a:rPr lang="fr-FR" sz="900">
                <a:solidFill>
                  <a:srgbClr val="595959"/>
                </a:solidFill>
                <a:cs typeface="Arial" charset="0"/>
              </a:rPr>
              <a:t>Document réservé à l'usage des orateurs. Ne peut être reproduit</a:t>
            </a:r>
            <a:endParaRPr lang="en-GB" sz="900">
              <a:solidFill>
                <a:srgbClr val="595959"/>
              </a:solidFill>
              <a:cs typeface="Arial" charset="0"/>
            </a:endParaRPr>
          </a:p>
        </p:txBody>
      </p:sp>
      <p:sp>
        <p:nvSpPr>
          <p:cNvPr id="150530" name="Rectangle 2"/>
          <p:cNvSpPr>
            <a:spLocks noGrp="1" noChangeArrowheads="1"/>
          </p:cNvSpPr>
          <p:nvPr>
            <p:ph type="ctrTitle"/>
          </p:nvPr>
        </p:nvSpPr>
        <p:spPr>
          <a:xfrm>
            <a:off x="4249741" y="2492378"/>
            <a:ext cx="4859337" cy="1470025"/>
          </a:xfrm>
        </p:spPr>
        <p:txBody>
          <a:bodyPr anchor="b"/>
          <a:lstStyle>
            <a:lvl1pPr>
              <a:lnSpc>
                <a:spcPct val="95000"/>
              </a:lnSpc>
              <a:defRPr sz="2000">
                <a:latin typeface="+mj-lt"/>
                <a:ea typeface="Verdana" pitchFamily="34" charset="0"/>
                <a:cs typeface="Verdana" pitchFamily="34" charset="0"/>
              </a:defRPr>
            </a:lvl1pPr>
          </a:lstStyle>
          <a:p>
            <a:r>
              <a:rPr lang="fr-FR"/>
              <a:t>Cliquez pour modifier le style du titre</a:t>
            </a:r>
          </a:p>
        </p:txBody>
      </p:sp>
      <p:sp>
        <p:nvSpPr>
          <p:cNvPr id="150531" name="Rectangle 3"/>
          <p:cNvSpPr>
            <a:spLocks noGrp="1" noChangeArrowheads="1"/>
          </p:cNvSpPr>
          <p:nvPr>
            <p:ph type="subTitle" idx="1"/>
          </p:nvPr>
        </p:nvSpPr>
        <p:spPr>
          <a:xfrm>
            <a:off x="4249739" y="4149728"/>
            <a:ext cx="4392612" cy="1223963"/>
          </a:xfrm>
        </p:spPr>
        <p:txBody>
          <a:bodyPr/>
          <a:lstStyle>
            <a:lvl1pPr marL="0" indent="0">
              <a:buFont typeface="Wingdings" pitchFamily="2" charset="2"/>
              <a:buNone/>
              <a:defRPr sz="2000">
                <a:latin typeface="+mj-lt"/>
                <a:ea typeface="Verdana" pitchFamily="34" charset="0"/>
                <a:cs typeface="Verdana" pitchFamily="34" charset="0"/>
              </a:defRPr>
            </a:lvl1pPr>
          </a:lstStyle>
          <a:p>
            <a:r>
              <a:rPr lang="fr-FR"/>
              <a:t>Cliquez pour modifier le style des sous-titres du masque</a:t>
            </a:r>
          </a:p>
        </p:txBody>
      </p:sp>
    </p:spTree>
    <p:extLst>
      <p:ext uri="{BB962C8B-B14F-4D97-AF65-F5344CB8AC3E}">
        <p14:creationId xmlns:p14="http://schemas.microsoft.com/office/powerpoint/2010/main" val="27666701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60567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90583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987682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60311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244720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45290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14984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71559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BF4BA472-C716-4103-8B23-E008D9D5D83B}"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869AF18-684C-4E41-AB63-A1D3B17699FF}" type="slidenum">
              <a:rPr lang="fr-BE" altLang="fr-FR"/>
              <a:pPr/>
              <a:t>‹N°›</a:t>
            </a:fld>
            <a:endParaRPr lang="fr-BE" altLang="fr-FR"/>
          </a:p>
        </p:txBody>
      </p:sp>
    </p:spTree>
    <p:extLst>
      <p:ext uri="{BB962C8B-B14F-4D97-AF65-F5344CB8AC3E}">
        <p14:creationId xmlns:p14="http://schemas.microsoft.com/office/powerpoint/2010/main" val="12327932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A319055F-B938-4F84-80D5-13DCE9872B3B}"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C4188719-0169-435E-A09E-65A5323D4024}" type="slidenum">
              <a:rPr lang="fr-BE" altLang="fr-FR"/>
              <a:pPr/>
              <a:t>‹N°›</a:t>
            </a:fld>
            <a:endParaRPr lang="fr-BE" altLang="fr-FR"/>
          </a:p>
        </p:txBody>
      </p:sp>
    </p:spTree>
    <p:extLst>
      <p:ext uri="{BB962C8B-B14F-4D97-AF65-F5344CB8AC3E}">
        <p14:creationId xmlns:p14="http://schemas.microsoft.com/office/powerpoint/2010/main" val="353930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3200"/>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b="1"/>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4"/>
          <p:cNvSpPr>
            <a:spLocks noGrp="1" noChangeArrowheads="1"/>
          </p:cNvSpPr>
          <p:nvPr>
            <p:ph type="ftr" sz="quarter" idx="10"/>
          </p:nvPr>
        </p:nvSpPr>
        <p:spPr/>
        <p:txBody>
          <a:bodyPr/>
          <a:lstStyle>
            <a:lvl1pPr>
              <a:defRPr/>
            </a:lvl1pPr>
          </a:lstStyle>
          <a:p>
            <a:pPr>
              <a:defRPr/>
            </a:pPr>
            <a:endParaRPr lang="fr-FR"/>
          </a:p>
        </p:txBody>
      </p:sp>
      <p:sp>
        <p:nvSpPr>
          <p:cNvPr id="5" name="Rectangle 6"/>
          <p:cNvSpPr>
            <a:spLocks noGrp="1" noChangeArrowheads="1"/>
          </p:cNvSpPr>
          <p:nvPr>
            <p:ph type="sldNum" sz="quarter" idx="11"/>
          </p:nvPr>
        </p:nvSpPr>
        <p:spPr/>
        <p:txBody>
          <a:bodyPr/>
          <a:lstStyle>
            <a:lvl1pPr>
              <a:defRPr/>
            </a:lvl1pPr>
          </a:lstStyle>
          <a:p>
            <a:pPr>
              <a:defRPr/>
            </a:pPr>
            <a:fld id="{39D23D86-7D69-4957-91B0-7BCBCD33CF2C}" type="slidenum">
              <a:rPr lang="fr-FR"/>
              <a:pPr>
                <a:defRPr/>
              </a:pPr>
              <a:t>‹N°›</a:t>
            </a:fld>
            <a:endParaRPr lang="fr-FR"/>
          </a:p>
        </p:txBody>
      </p:sp>
    </p:spTree>
    <p:extLst>
      <p:ext uri="{BB962C8B-B14F-4D97-AF65-F5344CB8AC3E}">
        <p14:creationId xmlns:p14="http://schemas.microsoft.com/office/powerpoint/2010/main" val="1345985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FE6A9791-1369-4BD5-BAE6-E9DD5780B34D}"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CCF6A41-114A-4637-989C-46701793F392}" type="slidenum">
              <a:rPr lang="fr-BE" altLang="fr-FR"/>
              <a:pPr/>
              <a:t>‹N°›</a:t>
            </a:fld>
            <a:endParaRPr lang="fr-BE" altLang="fr-FR"/>
          </a:p>
        </p:txBody>
      </p:sp>
    </p:spTree>
    <p:extLst>
      <p:ext uri="{BB962C8B-B14F-4D97-AF65-F5344CB8AC3E}">
        <p14:creationId xmlns:p14="http://schemas.microsoft.com/office/powerpoint/2010/main" val="3079172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C7E8AB10-1050-4B3E-B78E-FEC248682C42}" type="datetimeFigureOut">
              <a:rPr lang="fr-FR">
                <a:solidFill>
                  <a:prstClr val="black">
                    <a:tint val="75000"/>
                  </a:prstClr>
                </a:solidFill>
              </a:rPr>
              <a:pPr>
                <a:defRPr/>
              </a:pPr>
              <a:t>14/01/2019</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F54C2A44-BE71-43A1-AC81-14550148ECE5}" type="slidenum">
              <a:rPr lang="fr-BE" altLang="fr-FR"/>
              <a:pPr/>
              <a:t>‹N°›</a:t>
            </a:fld>
            <a:endParaRPr lang="fr-BE" altLang="fr-FR"/>
          </a:p>
        </p:txBody>
      </p:sp>
    </p:spTree>
    <p:extLst>
      <p:ext uri="{BB962C8B-B14F-4D97-AF65-F5344CB8AC3E}">
        <p14:creationId xmlns:p14="http://schemas.microsoft.com/office/powerpoint/2010/main" val="23935484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32516A55-9FA5-4F7F-ADB6-BDB6845A95A0}" type="datetimeFigureOut">
              <a:rPr lang="fr-FR">
                <a:solidFill>
                  <a:prstClr val="black">
                    <a:tint val="75000"/>
                  </a:prstClr>
                </a:solidFill>
              </a:rPr>
              <a:pPr>
                <a:defRPr/>
              </a:pPr>
              <a:t>14/01/2019</a:t>
            </a:fld>
            <a:endParaRPr lang="fr-BE">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67FDD080-E633-44EE-B885-7B8E580C4E9C}" type="slidenum">
              <a:rPr lang="fr-BE" altLang="fr-FR"/>
              <a:pPr/>
              <a:t>‹N°›</a:t>
            </a:fld>
            <a:endParaRPr lang="fr-BE" altLang="fr-FR"/>
          </a:p>
        </p:txBody>
      </p:sp>
    </p:spTree>
    <p:extLst>
      <p:ext uri="{BB962C8B-B14F-4D97-AF65-F5344CB8AC3E}">
        <p14:creationId xmlns:p14="http://schemas.microsoft.com/office/powerpoint/2010/main" val="24884896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CF5131E3-1822-47AB-A110-CEDBC5E405AF}" type="datetimeFigureOut">
              <a:rPr lang="fr-FR">
                <a:solidFill>
                  <a:prstClr val="black">
                    <a:tint val="75000"/>
                  </a:prstClr>
                </a:solidFill>
              </a:rPr>
              <a:pPr>
                <a:defRPr/>
              </a:pPr>
              <a:t>14/01/2019</a:t>
            </a:fld>
            <a:endParaRPr lang="fr-BE">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8E90D7DC-86CC-40AF-9F52-3AFBC65F8AA8}" type="slidenum">
              <a:rPr lang="fr-BE" altLang="fr-FR"/>
              <a:pPr/>
              <a:t>‹N°›</a:t>
            </a:fld>
            <a:endParaRPr lang="fr-BE" altLang="fr-FR"/>
          </a:p>
        </p:txBody>
      </p:sp>
    </p:spTree>
    <p:extLst>
      <p:ext uri="{BB962C8B-B14F-4D97-AF65-F5344CB8AC3E}">
        <p14:creationId xmlns:p14="http://schemas.microsoft.com/office/powerpoint/2010/main" val="13584833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F404D8C-AB9C-45B3-95DC-827EF719BA60}" type="datetimeFigureOut">
              <a:rPr lang="fr-FR">
                <a:solidFill>
                  <a:prstClr val="black">
                    <a:tint val="75000"/>
                  </a:prstClr>
                </a:solidFill>
              </a:rPr>
              <a:pPr>
                <a:defRPr/>
              </a:pPr>
              <a:t>14/01/2019</a:t>
            </a:fld>
            <a:endParaRPr lang="fr-BE">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30F05023-0359-4EC3-A1B9-4C8054019069}" type="slidenum">
              <a:rPr lang="fr-BE" altLang="fr-FR"/>
              <a:pPr/>
              <a:t>‹N°›</a:t>
            </a:fld>
            <a:endParaRPr lang="fr-BE" altLang="fr-FR"/>
          </a:p>
        </p:txBody>
      </p:sp>
    </p:spTree>
    <p:extLst>
      <p:ext uri="{BB962C8B-B14F-4D97-AF65-F5344CB8AC3E}">
        <p14:creationId xmlns:p14="http://schemas.microsoft.com/office/powerpoint/2010/main" val="2260430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AE7315C-FE08-43DE-B52C-3594CD085EAF}" type="datetimeFigureOut">
              <a:rPr lang="fr-FR">
                <a:solidFill>
                  <a:prstClr val="black">
                    <a:tint val="75000"/>
                  </a:prstClr>
                </a:solidFill>
              </a:rPr>
              <a:pPr>
                <a:defRPr/>
              </a:pPr>
              <a:t>14/01/2019</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F7E66187-0C0D-4866-BF70-9C7AB49FB8B6}" type="slidenum">
              <a:rPr lang="fr-BE" altLang="fr-FR"/>
              <a:pPr/>
              <a:t>‹N°›</a:t>
            </a:fld>
            <a:endParaRPr lang="fr-BE" altLang="fr-FR"/>
          </a:p>
        </p:txBody>
      </p:sp>
    </p:spTree>
    <p:extLst>
      <p:ext uri="{BB962C8B-B14F-4D97-AF65-F5344CB8AC3E}">
        <p14:creationId xmlns:p14="http://schemas.microsoft.com/office/powerpoint/2010/main" val="3956514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5B364FD-8A47-434C-AD2E-3E3FF815AAFB}" type="datetimeFigureOut">
              <a:rPr lang="fr-FR">
                <a:solidFill>
                  <a:prstClr val="black">
                    <a:tint val="75000"/>
                  </a:prstClr>
                </a:solidFill>
              </a:rPr>
              <a:pPr>
                <a:defRPr/>
              </a:pPr>
              <a:t>14/01/2019</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FE601BFD-E4C2-453A-B2DD-B746EACBD985}" type="slidenum">
              <a:rPr lang="fr-BE" altLang="fr-FR"/>
              <a:pPr/>
              <a:t>‹N°›</a:t>
            </a:fld>
            <a:endParaRPr lang="fr-BE" altLang="fr-FR"/>
          </a:p>
        </p:txBody>
      </p:sp>
    </p:spTree>
    <p:extLst>
      <p:ext uri="{BB962C8B-B14F-4D97-AF65-F5344CB8AC3E}">
        <p14:creationId xmlns:p14="http://schemas.microsoft.com/office/powerpoint/2010/main" val="820800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4BF4E518-8EEA-4D05-AE8B-E149B0A9E813}"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0B9B11CB-CAA5-40CF-AA0B-B7EEE79ACFFB}" type="slidenum">
              <a:rPr lang="fr-BE" altLang="fr-FR"/>
              <a:pPr/>
              <a:t>‹N°›</a:t>
            </a:fld>
            <a:endParaRPr lang="fr-BE" altLang="fr-FR"/>
          </a:p>
        </p:txBody>
      </p:sp>
    </p:spTree>
    <p:extLst>
      <p:ext uri="{BB962C8B-B14F-4D97-AF65-F5344CB8AC3E}">
        <p14:creationId xmlns:p14="http://schemas.microsoft.com/office/powerpoint/2010/main" val="1773490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F3D0820A-B8C5-4EDF-87D3-EF4CB7A95D9C}"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FFDF8CE2-9ECE-4F93-A66A-EE50D50D3D36}" type="slidenum">
              <a:rPr lang="fr-BE" altLang="fr-FR"/>
              <a:pPr/>
              <a:t>‹N°›</a:t>
            </a:fld>
            <a:endParaRPr lang="fr-BE" altLang="fr-FR"/>
          </a:p>
        </p:txBody>
      </p:sp>
    </p:spTree>
    <p:extLst>
      <p:ext uri="{BB962C8B-B14F-4D97-AF65-F5344CB8AC3E}">
        <p14:creationId xmlns:p14="http://schemas.microsoft.com/office/powerpoint/2010/main" val="18517691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0871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fr-FR" smtClean="0"/>
              <a:t>Cliquez pour modifier les styles du texte du masque</a:t>
            </a:r>
          </a:p>
        </p:txBody>
      </p:sp>
      <p:sp>
        <p:nvSpPr>
          <p:cNvPr id="4" name="Rectangle 4"/>
          <p:cNvSpPr>
            <a:spLocks noGrp="1" noChangeArrowheads="1"/>
          </p:cNvSpPr>
          <p:nvPr>
            <p:ph type="ftr" sz="quarter" idx="10"/>
          </p:nvPr>
        </p:nvSpPr>
        <p:spPr/>
        <p:txBody>
          <a:bodyPr/>
          <a:lstStyle>
            <a:lvl1pPr>
              <a:defRPr/>
            </a:lvl1pPr>
          </a:lstStyle>
          <a:p>
            <a:pPr>
              <a:defRPr/>
            </a:pPr>
            <a:endParaRPr lang="fr-FR"/>
          </a:p>
        </p:txBody>
      </p:sp>
      <p:sp>
        <p:nvSpPr>
          <p:cNvPr id="5" name="Rectangle 6"/>
          <p:cNvSpPr>
            <a:spLocks noGrp="1" noChangeArrowheads="1"/>
          </p:cNvSpPr>
          <p:nvPr>
            <p:ph type="sldNum" sz="quarter" idx="11"/>
          </p:nvPr>
        </p:nvSpPr>
        <p:spPr/>
        <p:txBody>
          <a:bodyPr/>
          <a:lstStyle>
            <a:lvl1pPr>
              <a:defRPr/>
            </a:lvl1pPr>
          </a:lstStyle>
          <a:p>
            <a:pPr>
              <a:defRPr/>
            </a:pPr>
            <a:fld id="{28DF8953-CB75-4040-850C-B31A295F46C8}" type="slidenum">
              <a:rPr lang="fr-FR"/>
              <a:pPr>
                <a:defRPr/>
              </a:pPr>
              <a:t>‹N°›</a:t>
            </a:fld>
            <a:endParaRPr lang="fr-FR"/>
          </a:p>
        </p:txBody>
      </p:sp>
    </p:spTree>
    <p:extLst>
      <p:ext uri="{BB962C8B-B14F-4D97-AF65-F5344CB8AC3E}">
        <p14:creationId xmlns:p14="http://schemas.microsoft.com/office/powerpoint/2010/main" val="37144294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79864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49887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187206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650421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592280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634793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08118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57298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59468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7113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95290" y="1557341"/>
            <a:ext cx="4135437"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83128" y="1557341"/>
            <a:ext cx="4137025"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ftr" sz="quarter"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pPr>
              <a:defRPr/>
            </a:pPr>
            <a:fld id="{8A6C7F4F-9ADA-4139-8329-1C55DDABE71F}" type="slidenum">
              <a:rPr lang="fr-FR"/>
              <a:pPr>
                <a:defRPr/>
              </a:pPr>
              <a:t>‹N°›</a:t>
            </a:fld>
            <a:endParaRPr lang="fr-FR"/>
          </a:p>
        </p:txBody>
      </p:sp>
    </p:spTree>
    <p:extLst>
      <p:ext uri="{BB962C8B-B14F-4D97-AF65-F5344CB8AC3E}">
        <p14:creationId xmlns:p14="http://schemas.microsoft.com/office/powerpoint/2010/main" val="1228494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553200" y="3467100"/>
            <a:ext cx="2438400" cy="1143000"/>
          </a:xfrm>
        </p:spPr>
        <p:txBody>
          <a:bodyPr/>
          <a:lstStyle>
            <a:lvl1pPr algn="ctr">
              <a:defRPr>
                <a:solidFill>
                  <a:srgbClr val="4D4D4D"/>
                </a:solidFill>
              </a:defRPr>
            </a:lvl1pPr>
          </a:lstStyle>
          <a:p>
            <a:r>
              <a:rPr lang="fr-FR"/>
              <a:t>Cliquez et modifiez le titre</a:t>
            </a:r>
          </a:p>
        </p:txBody>
      </p:sp>
      <p:sp>
        <p:nvSpPr>
          <p:cNvPr id="3075" name="Rectangle 3"/>
          <p:cNvSpPr>
            <a:spLocks noGrp="1" noChangeArrowheads="1"/>
          </p:cNvSpPr>
          <p:nvPr>
            <p:ph type="subTitle" idx="1"/>
          </p:nvPr>
        </p:nvSpPr>
        <p:spPr>
          <a:xfrm>
            <a:off x="1981200" y="4419600"/>
            <a:ext cx="4648200" cy="1371600"/>
          </a:xfrm>
        </p:spPr>
        <p:txBody>
          <a:bodyPr/>
          <a:lstStyle>
            <a:lvl1pPr marL="0" indent="0">
              <a:buFontTx/>
              <a:buNone/>
              <a:defRPr sz="2000">
                <a:solidFill>
                  <a:srgbClr val="4D4D4D"/>
                </a:solidFill>
              </a:defRPr>
            </a:lvl1pPr>
          </a:lstStyle>
          <a:p>
            <a:r>
              <a:rPr lang="fr-FR"/>
              <a:t>Cliquez pour modifier le style des sous-titres du masque</a:t>
            </a:r>
          </a:p>
        </p:txBody>
      </p:sp>
      <p:sp>
        <p:nvSpPr>
          <p:cNvPr id="4" name="Rectangle 4"/>
          <p:cNvSpPr>
            <a:spLocks noGrp="1" noChangeArrowheads="1"/>
          </p:cNvSpPr>
          <p:nvPr>
            <p:ph type="dt" sz="half" idx="10"/>
          </p:nvPr>
        </p:nvSpPr>
        <p:spPr>
          <a:xfrm>
            <a:off x="685800" y="6248400"/>
            <a:ext cx="1905000" cy="457200"/>
          </a:xfrm>
        </p:spPr>
        <p:txBody>
          <a:bodyPr/>
          <a:lstStyle>
            <a:lvl1pPr>
              <a:defRPr sz="1400"/>
            </a:lvl1pPr>
          </a:lstStyle>
          <a:p>
            <a:pPr>
              <a:defRPr/>
            </a:pPr>
            <a:r>
              <a:rPr lang="fr-FR">
                <a:solidFill>
                  <a:srgbClr val="000000"/>
                </a:solidFill>
              </a:rPr>
              <a:t>30/03/2011</a:t>
            </a:r>
          </a:p>
        </p:txBody>
      </p:sp>
      <p:sp>
        <p:nvSpPr>
          <p:cNvPr id="5" name="Rectangle 6"/>
          <p:cNvSpPr>
            <a:spLocks noGrp="1" noChangeArrowheads="1"/>
          </p:cNvSpPr>
          <p:nvPr>
            <p:ph type="sldNum" sz="quarter" idx="11"/>
          </p:nvPr>
        </p:nvSpPr>
        <p:spPr>
          <a:xfrm>
            <a:off x="6553200" y="6248400"/>
            <a:ext cx="1905000" cy="457200"/>
          </a:xfrm>
        </p:spPr>
        <p:txBody>
          <a:bodyPr/>
          <a:lstStyle>
            <a:lvl1pPr>
              <a:defRPr sz="1400"/>
            </a:lvl1pPr>
          </a:lstStyle>
          <a:p>
            <a:fld id="{F00A37FB-2FC1-42FB-A8B9-1AA6D0721C7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895255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5" name="Rectangle 6"/>
          <p:cNvSpPr>
            <a:spLocks noGrp="1" noChangeArrowheads="1"/>
          </p:cNvSpPr>
          <p:nvPr>
            <p:ph type="sldNum" sz="quarter" idx="11"/>
          </p:nvPr>
        </p:nvSpPr>
        <p:spPr>
          <a:ln/>
        </p:spPr>
        <p:txBody>
          <a:bodyPr/>
          <a:lstStyle>
            <a:lvl1pPr>
              <a:defRPr/>
            </a:lvl1pPr>
          </a:lstStyle>
          <a:p>
            <a:fld id="{3B73578A-2897-424D-B825-829EC06B702C}" type="slidenum">
              <a:rPr lang="fr-FR" altLang="fr-FR">
                <a:solidFill>
                  <a:srgbClr val="000000"/>
                </a:solidFill>
              </a:rPr>
              <a:pPr/>
              <a:t>‹N°›</a:t>
            </a:fld>
            <a:endParaRPr lang="fr-FR" altLang="fr-FR">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30069405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5" name="Rectangle 6"/>
          <p:cNvSpPr>
            <a:spLocks noGrp="1" noChangeArrowheads="1"/>
          </p:cNvSpPr>
          <p:nvPr>
            <p:ph type="sldNum" sz="quarter" idx="11"/>
          </p:nvPr>
        </p:nvSpPr>
        <p:spPr>
          <a:ln/>
        </p:spPr>
        <p:txBody>
          <a:bodyPr/>
          <a:lstStyle>
            <a:lvl1pPr>
              <a:defRPr/>
            </a:lvl1pPr>
          </a:lstStyle>
          <a:p>
            <a:fld id="{8F6B218B-362C-40BD-8BEE-28CB3BDE656D}" type="slidenum">
              <a:rPr lang="fr-FR" altLang="fr-FR">
                <a:solidFill>
                  <a:srgbClr val="000000"/>
                </a:solidFill>
              </a:rPr>
              <a:pPr/>
              <a:t>‹N°›</a:t>
            </a:fld>
            <a:endParaRPr lang="fr-FR" altLang="fr-FR">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846246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79388" y="1916113"/>
            <a:ext cx="4279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11688" y="1916113"/>
            <a:ext cx="4281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6" name="Rectangle 6"/>
          <p:cNvSpPr>
            <a:spLocks noGrp="1" noChangeArrowheads="1"/>
          </p:cNvSpPr>
          <p:nvPr>
            <p:ph type="sldNum" sz="quarter" idx="11"/>
          </p:nvPr>
        </p:nvSpPr>
        <p:spPr>
          <a:ln/>
        </p:spPr>
        <p:txBody>
          <a:bodyPr/>
          <a:lstStyle>
            <a:lvl1pPr>
              <a:defRPr/>
            </a:lvl1pPr>
          </a:lstStyle>
          <a:p>
            <a:fld id="{E180A78A-128B-4ED7-BE28-D86CEC544FF2}" type="slidenum">
              <a:rPr lang="fr-FR" altLang="fr-FR">
                <a:solidFill>
                  <a:srgbClr val="000000"/>
                </a:solidFill>
              </a:rPr>
              <a:pPr/>
              <a:t>‹N°›</a:t>
            </a:fld>
            <a:endParaRPr lang="fr-FR" altLang="fr-FR">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13744268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8" name="Rectangle 6"/>
          <p:cNvSpPr>
            <a:spLocks noGrp="1" noChangeArrowheads="1"/>
          </p:cNvSpPr>
          <p:nvPr>
            <p:ph type="sldNum" sz="quarter" idx="11"/>
          </p:nvPr>
        </p:nvSpPr>
        <p:spPr>
          <a:ln/>
        </p:spPr>
        <p:txBody>
          <a:bodyPr/>
          <a:lstStyle>
            <a:lvl1pPr>
              <a:defRPr/>
            </a:lvl1pPr>
          </a:lstStyle>
          <a:p>
            <a:fld id="{B14DC639-090B-4166-9FF3-4D0A1D4FC8D2}" type="slidenum">
              <a:rPr lang="fr-FR" altLang="fr-FR">
                <a:solidFill>
                  <a:srgbClr val="000000"/>
                </a:solidFill>
              </a:rPr>
              <a:pPr/>
              <a:t>‹N°›</a:t>
            </a:fld>
            <a:endParaRPr lang="fr-FR" altLang="fr-FR">
              <a:solidFill>
                <a:srgbClr val="000000"/>
              </a:solidFill>
            </a:endParaRPr>
          </a:p>
        </p:txBody>
      </p:sp>
      <p:sp>
        <p:nvSpPr>
          <p:cNvPr id="9"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39368047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4" name="Rectangle 6"/>
          <p:cNvSpPr>
            <a:spLocks noGrp="1" noChangeArrowheads="1"/>
          </p:cNvSpPr>
          <p:nvPr>
            <p:ph type="sldNum" sz="quarter" idx="11"/>
          </p:nvPr>
        </p:nvSpPr>
        <p:spPr>
          <a:ln/>
        </p:spPr>
        <p:txBody>
          <a:bodyPr/>
          <a:lstStyle>
            <a:lvl1pPr>
              <a:defRPr/>
            </a:lvl1pPr>
          </a:lstStyle>
          <a:p>
            <a:fld id="{2ACB5762-AFAF-4B80-AA12-A2C70A497A1A}" type="slidenum">
              <a:rPr lang="fr-FR" altLang="fr-FR">
                <a:solidFill>
                  <a:srgbClr val="000000"/>
                </a:solidFill>
              </a:rPr>
              <a:pPr/>
              <a:t>‹N°›</a:t>
            </a:fld>
            <a:endParaRPr lang="fr-FR" altLang="fr-FR">
              <a:solidFill>
                <a:srgbClr val="000000"/>
              </a:solidFill>
            </a:endParaRPr>
          </a:p>
        </p:txBody>
      </p:sp>
      <p:sp>
        <p:nvSpPr>
          <p:cNvPr id="5"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943927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3" name="Rectangle 6"/>
          <p:cNvSpPr>
            <a:spLocks noGrp="1" noChangeArrowheads="1"/>
          </p:cNvSpPr>
          <p:nvPr>
            <p:ph type="sldNum" sz="quarter" idx="11"/>
          </p:nvPr>
        </p:nvSpPr>
        <p:spPr>
          <a:ln/>
        </p:spPr>
        <p:txBody>
          <a:bodyPr/>
          <a:lstStyle>
            <a:lvl1pPr>
              <a:defRPr/>
            </a:lvl1pPr>
          </a:lstStyle>
          <a:p>
            <a:fld id="{A1FB1CEF-C12C-4900-A785-E62616F2E968}" type="slidenum">
              <a:rPr lang="fr-FR" altLang="fr-FR">
                <a:solidFill>
                  <a:srgbClr val="000000"/>
                </a:solidFill>
              </a:rPr>
              <a:pPr/>
              <a:t>‹N°›</a:t>
            </a:fld>
            <a:endParaRPr lang="fr-FR" altLang="fr-FR">
              <a:solidFill>
                <a:srgbClr val="000000"/>
              </a:solidFill>
            </a:endParaRPr>
          </a:p>
        </p:txBody>
      </p:sp>
      <p:sp>
        <p:nvSpPr>
          <p:cNvPr id="4"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14892529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6" name="Rectangle 6"/>
          <p:cNvSpPr>
            <a:spLocks noGrp="1" noChangeArrowheads="1"/>
          </p:cNvSpPr>
          <p:nvPr>
            <p:ph type="sldNum" sz="quarter" idx="11"/>
          </p:nvPr>
        </p:nvSpPr>
        <p:spPr>
          <a:ln/>
        </p:spPr>
        <p:txBody>
          <a:bodyPr/>
          <a:lstStyle>
            <a:lvl1pPr>
              <a:defRPr/>
            </a:lvl1pPr>
          </a:lstStyle>
          <a:p>
            <a:fld id="{6E0A00B3-282A-4C9B-85AE-B8FD2049F9FA}" type="slidenum">
              <a:rPr lang="fr-FR" altLang="fr-FR">
                <a:solidFill>
                  <a:srgbClr val="000000"/>
                </a:solidFill>
              </a:rPr>
              <a:pPr/>
              <a:t>‹N°›</a:t>
            </a:fld>
            <a:endParaRPr lang="fr-FR" altLang="fr-FR">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24336315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6" name="Rectangle 6"/>
          <p:cNvSpPr>
            <a:spLocks noGrp="1" noChangeArrowheads="1"/>
          </p:cNvSpPr>
          <p:nvPr>
            <p:ph type="sldNum" sz="quarter" idx="11"/>
          </p:nvPr>
        </p:nvSpPr>
        <p:spPr>
          <a:ln/>
        </p:spPr>
        <p:txBody>
          <a:bodyPr/>
          <a:lstStyle>
            <a:lvl1pPr>
              <a:defRPr/>
            </a:lvl1pPr>
          </a:lstStyle>
          <a:p>
            <a:fld id="{F5A01259-B090-4D6A-89D5-E81F72B4BFAC}" type="slidenum">
              <a:rPr lang="fr-FR" altLang="fr-FR">
                <a:solidFill>
                  <a:srgbClr val="000000"/>
                </a:solidFill>
              </a:rPr>
              <a:pPr/>
              <a:t>‹N°›</a:t>
            </a:fld>
            <a:endParaRPr lang="fr-FR" altLang="fr-FR">
              <a:solidFill>
                <a:srgbClr val="000000"/>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7905152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5" name="Rectangle 6"/>
          <p:cNvSpPr>
            <a:spLocks noGrp="1" noChangeArrowheads="1"/>
          </p:cNvSpPr>
          <p:nvPr>
            <p:ph type="sldNum" sz="quarter" idx="11"/>
          </p:nvPr>
        </p:nvSpPr>
        <p:spPr>
          <a:ln/>
        </p:spPr>
        <p:txBody>
          <a:bodyPr/>
          <a:lstStyle>
            <a:lvl1pPr>
              <a:defRPr/>
            </a:lvl1pPr>
          </a:lstStyle>
          <a:p>
            <a:fld id="{09AD86AF-F432-4301-973E-CEC709D93E85}" type="slidenum">
              <a:rPr lang="fr-FR" altLang="fr-FR">
                <a:solidFill>
                  <a:srgbClr val="000000"/>
                </a:solidFill>
              </a:rPr>
              <a:pPr/>
              <a:t>‹N°›</a:t>
            </a:fld>
            <a:endParaRPr lang="fr-FR" altLang="fr-FR">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3821813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ftr" sz="quarter" idx="10"/>
          </p:nvPr>
        </p:nvSpPr>
        <p:spPr/>
        <p:txBody>
          <a:bodyPr/>
          <a:lstStyle>
            <a:lvl1pPr>
              <a:defRPr/>
            </a:lvl1pPr>
          </a:lstStyle>
          <a:p>
            <a:pPr>
              <a:defRPr/>
            </a:pPr>
            <a:endParaRPr lang="fr-FR"/>
          </a:p>
        </p:txBody>
      </p:sp>
      <p:sp>
        <p:nvSpPr>
          <p:cNvPr id="8" name="Rectangle 6"/>
          <p:cNvSpPr>
            <a:spLocks noGrp="1" noChangeArrowheads="1"/>
          </p:cNvSpPr>
          <p:nvPr>
            <p:ph type="sldNum" sz="quarter" idx="11"/>
          </p:nvPr>
        </p:nvSpPr>
        <p:spPr/>
        <p:txBody>
          <a:bodyPr/>
          <a:lstStyle>
            <a:lvl1pPr>
              <a:defRPr/>
            </a:lvl1pPr>
          </a:lstStyle>
          <a:p>
            <a:pPr>
              <a:defRPr/>
            </a:pPr>
            <a:fld id="{2D40102B-DE97-470E-AE87-C14BA1F3A783}" type="slidenum">
              <a:rPr lang="fr-FR"/>
              <a:pPr>
                <a:defRPr/>
              </a:pPr>
              <a:t>‹N°›</a:t>
            </a:fld>
            <a:endParaRPr lang="fr-FR"/>
          </a:p>
        </p:txBody>
      </p:sp>
    </p:spTree>
    <p:extLst>
      <p:ext uri="{BB962C8B-B14F-4D97-AF65-F5344CB8AC3E}">
        <p14:creationId xmlns:p14="http://schemas.microsoft.com/office/powerpoint/2010/main" val="17101539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15125" y="0"/>
            <a:ext cx="2178050" cy="6030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79388" y="0"/>
            <a:ext cx="6383337" cy="6030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fr-FR">
                <a:solidFill>
                  <a:srgbClr val="000000"/>
                </a:solidFill>
              </a:rPr>
              <a:t>30/03/2011</a:t>
            </a:r>
          </a:p>
        </p:txBody>
      </p:sp>
      <p:sp>
        <p:nvSpPr>
          <p:cNvPr id="5" name="Rectangle 6"/>
          <p:cNvSpPr>
            <a:spLocks noGrp="1" noChangeArrowheads="1"/>
          </p:cNvSpPr>
          <p:nvPr>
            <p:ph type="sldNum" sz="quarter" idx="11"/>
          </p:nvPr>
        </p:nvSpPr>
        <p:spPr>
          <a:ln/>
        </p:spPr>
        <p:txBody>
          <a:bodyPr/>
          <a:lstStyle>
            <a:lvl1pPr>
              <a:defRPr/>
            </a:lvl1pPr>
          </a:lstStyle>
          <a:p>
            <a:fld id="{D5AF5B18-2EA1-4C1D-A9EE-2F63D9AC749E}" type="slidenum">
              <a:rPr lang="fr-FR" altLang="fr-FR">
                <a:solidFill>
                  <a:srgbClr val="000000"/>
                </a:solidFill>
              </a:rPr>
              <a:pPr/>
              <a:t>‹N°›</a:t>
            </a:fld>
            <a:endParaRPr lang="fr-FR" altLang="fr-FR">
              <a:solidFill>
                <a:srgbClr val="000000"/>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fr-FR">
                <a:solidFill>
                  <a:srgbClr val="000000"/>
                </a:solidFill>
              </a:rPr>
              <a:t>Service des bonnes pratiques professionnelles</a:t>
            </a:r>
          </a:p>
        </p:txBody>
      </p:sp>
    </p:spTree>
    <p:extLst>
      <p:ext uri="{BB962C8B-B14F-4D97-AF65-F5344CB8AC3E}">
        <p14:creationId xmlns:p14="http://schemas.microsoft.com/office/powerpoint/2010/main" val="11376026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6" name="Rectangle 6"/>
          <p:cNvSpPr>
            <a:spLocks noGrp="1" noChangeArrowheads="1"/>
          </p:cNvSpPr>
          <p:nvPr>
            <p:ph type="sldNum" sz="quarter" idx="12"/>
          </p:nvPr>
        </p:nvSpPr>
        <p:spPr>
          <a:ln/>
        </p:spPr>
        <p:txBody>
          <a:bodyPr/>
          <a:lstStyle>
            <a:lvl1pPr>
              <a:defRPr/>
            </a:lvl1pPr>
          </a:lstStyle>
          <a:p>
            <a:pPr>
              <a:defRPr/>
            </a:pPr>
            <a:fld id="{21158B94-B706-4B5A-A1BF-BE6911298994}"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411007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6" name="Rectangle 6"/>
          <p:cNvSpPr>
            <a:spLocks noGrp="1" noChangeArrowheads="1"/>
          </p:cNvSpPr>
          <p:nvPr>
            <p:ph type="sldNum" sz="quarter" idx="12"/>
          </p:nvPr>
        </p:nvSpPr>
        <p:spPr>
          <a:ln/>
        </p:spPr>
        <p:txBody>
          <a:bodyPr/>
          <a:lstStyle>
            <a:lvl1pPr>
              <a:defRPr/>
            </a:lvl1pPr>
          </a:lstStyle>
          <a:p>
            <a:pPr>
              <a:defRPr/>
            </a:pPr>
            <a:fld id="{06101F01-8411-4626-87B5-53AC7D463CD0}"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696527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6" name="Rectangle 6"/>
          <p:cNvSpPr>
            <a:spLocks noGrp="1" noChangeArrowheads="1"/>
          </p:cNvSpPr>
          <p:nvPr>
            <p:ph type="sldNum" sz="quarter" idx="12"/>
          </p:nvPr>
        </p:nvSpPr>
        <p:spPr>
          <a:ln/>
        </p:spPr>
        <p:txBody>
          <a:bodyPr/>
          <a:lstStyle>
            <a:lvl1pPr>
              <a:defRPr/>
            </a:lvl1pPr>
          </a:lstStyle>
          <a:p>
            <a:pPr>
              <a:defRPr/>
            </a:pPr>
            <a:fld id="{A42EB426-E3C2-46FD-BA17-1016324FB775}"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7490847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7" name="Rectangle 6"/>
          <p:cNvSpPr>
            <a:spLocks noGrp="1" noChangeArrowheads="1"/>
          </p:cNvSpPr>
          <p:nvPr>
            <p:ph type="sldNum" sz="quarter" idx="12"/>
          </p:nvPr>
        </p:nvSpPr>
        <p:spPr>
          <a:ln/>
        </p:spPr>
        <p:txBody>
          <a:bodyPr/>
          <a:lstStyle>
            <a:lvl1pPr>
              <a:defRPr/>
            </a:lvl1pPr>
          </a:lstStyle>
          <a:p>
            <a:pPr>
              <a:defRPr/>
            </a:pPr>
            <a:fld id="{FCA6C335-679D-4312-88AA-BC856483B3B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2512071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9" name="Rectangle 6"/>
          <p:cNvSpPr>
            <a:spLocks noGrp="1" noChangeArrowheads="1"/>
          </p:cNvSpPr>
          <p:nvPr>
            <p:ph type="sldNum" sz="quarter" idx="12"/>
          </p:nvPr>
        </p:nvSpPr>
        <p:spPr>
          <a:ln/>
        </p:spPr>
        <p:txBody>
          <a:bodyPr/>
          <a:lstStyle>
            <a:lvl1pPr>
              <a:defRPr/>
            </a:lvl1pPr>
          </a:lstStyle>
          <a:p>
            <a:pPr>
              <a:defRPr/>
            </a:pPr>
            <a:fld id="{484CB19E-C56F-4A7B-A413-A0BBFBDD029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799557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5" name="Rectangle 6"/>
          <p:cNvSpPr>
            <a:spLocks noGrp="1" noChangeArrowheads="1"/>
          </p:cNvSpPr>
          <p:nvPr>
            <p:ph type="sldNum" sz="quarter" idx="12"/>
          </p:nvPr>
        </p:nvSpPr>
        <p:spPr>
          <a:ln/>
        </p:spPr>
        <p:txBody>
          <a:bodyPr/>
          <a:lstStyle>
            <a:lvl1pPr>
              <a:defRPr/>
            </a:lvl1pPr>
          </a:lstStyle>
          <a:p>
            <a:pPr>
              <a:defRPr/>
            </a:pPr>
            <a:fld id="{40D6580F-B9FE-4BE4-A6E7-93BF876E348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7625741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4" name="Rectangle 6"/>
          <p:cNvSpPr>
            <a:spLocks noGrp="1" noChangeArrowheads="1"/>
          </p:cNvSpPr>
          <p:nvPr>
            <p:ph type="sldNum" sz="quarter" idx="12"/>
          </p:nvPr>
        </p:nvSpPr>
        <p:spPr>
          <a:ln/>
        </p:spPr>
        <p:txBody>
          <a:bodyPr/>
          <a:lstStyle>
            <a:lvl1pPr>
              <a:defRPr/>
            </a:lvl1pPr>
          </a:lstStyle>
          <a:p>
            <a:pPr>
              <a:defRPr/>
            </a:pPr>
            <a:fld id="{ABF7CD60-F7E1-4FF6-A4EB-BA400EEDD95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41566671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7" name="Rectangle 6"/>
          <p:cNvSpPr>
            <a:spLocks noGrp="1" noChangeArrowheads="1"/>
          </p:cNvSpPr>
          <p:nvPr>
            <p:ph type="sldNum" sz="quarter" idx="12"/>
          </p:nvPr>
        </p:nvSpPr>
        <p:spPr>
          <a:ln/>
        </p:spPr>
        <p:txBody>
          <a:bodyPr/>
          <a:lstStyle>
            <a:lvl1pPr>
              <a:defRPr/>
            </a:lvl1pPr>
          </a:lstStyle>
          <a:p>
            <a:pPr>
              <a:defRPr/>
            </a:pPr>
            <a:fld id="{1FEC009C-0E00-4465-A214-3C085905003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6949921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7" name="Rectangle 6"/>
          <p:cNvSpPr>
            <a:spLocks noGrp="1" noChangeArrowheads="1"/>
          </p:cNvSpPr>
          <p:nvPr>
            <p:ph type="sldNum" sz="quarter" idx="12"/>
          </p:nvPr>
        </p:nvSpPr>
        <p:spPr>
          <a:ln/>
        </p:spPr>
        <p:txBody>
          <a:bodyPr/>
          <a:lstStyle>
            <a:lvl1pPr>
              <a:defRPr/>
            </a:lvl1pPr>
          </a:lstStyle>
          <a:p>
            <a:pPr>
              <a:defRPr/>
            </a:pPr>
            <a:fld id="{DCBC6089-E77C-42A7-AA4E-13D958278C05}"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32613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ftr" sz="quarter" idx="10"/>
          </p:nvPr>
        </p:nvSpPr>
        <p:spPr/>
        <p:txBody>
          <a:bodyPr/>
          <a:lstStyle>
            <a:lvl1pPr>
              <a:defRPr/>
            </a:lvl1pPr>
          </a:lstStyle>
          <a:p>
            <a:pPr>
              <a:defRPr/>
            </a:pPr>
            <a:endParaRPr lang="fr-FR"/>
          </a:p>
        </p:txBody>
      </p:sp>
      <p:sp>
        <p:nvSpPr>
          <p:cNvPr id="4" name="Rectangle 6"/>
          <p:cNvSpPr>
            <a:spLocks noGrp="1" noChangeArrowheads="1"/>
          </p:cNvSpPr>
          <p:nvPr>
            <p:ph type="sldNum" sz="quarter" idx="11"/>
          </p:nvPr>
        </p:nvSpPr>
        <p:spPr/>
        <p:txBody>
          <a:bodyPr/>
          <a:lstStyle>
            <a:lvl1pPr>
              <a:defRPr/>
            </a:lvl1pPr>
          </a:lstStyle>
          <a:p>
            <a:pPr>
              <a:defRPr/>
            </a:pPr>
            <a:fld id="{DE5B9A16-4DB2-4316-9C7B-BE9869A026F7}" type="slidenum">
              <a:rPr lang="fr-FR"/>
              <a:pPr>
                <a:defRPr/>
              </a:pPr>
              <a:t>‹N°›</a:t>
            </a:fld>
            <a:endParaRPr lang="fr-FR"/>
          </a:p>
        </p:txBody>
      </p:sp>
    </p:spTree>
    <p:extLst>
      <p:ext uri="{BB962C8B-B14F-4D97-AF65-F5344CB8AC3E}">
        <p14:creationId xmlns:p14="http://schemas.microsoft.com/office/powerpoint/2010/main" val="42485000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6" name="Rectangle 6"/>
          <p:cNvSpPr>
            <a:spLocks noGrp="1" noChangeArrowheads="1"/>
          </p:cNvSpPr>
          <p:nvPr>
            <p:ph type="sldNum" sz="quarter" idx="12"/>
          </p:nvPr>
        </p:nvSpPr>
        <p:spPr>
          <a:ln/>
        </p:spPr>
        <p:txBody>
          <a:bodyPr/>
          <a:lstStyle>
            <a:lvl1pPr>
              <a:defRPr/>
            </a:lvl1pPr>
          </a:lstStyle>
          <a:p>
            <a:pPr>
              <a:defRPr/>
            </a:pPr>
            <a:fld id="{1B10E684-4D4D-4DAB-81B9-944542678CF0}"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5908329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6" name="Rectangle 6"/>
          <p:cNvSpPr>
            <a:spLocks noGrp="1" noChangeArrowheads="1"/>
          </p:cNvSpPr>
          <p:nvPr>
            <p:ph type="sldNum" sz="quarter" idx="12"/>
          </p:nvPr>
        </p:nvSpPr>
        <p:spPr>
          <a:ln/>
        </p:spPr>
        <p:txBody>
          <a:bodyPr/>
          <a:lstStyle>
            <a:lvl1pPr>
              <a:defRPr/>
            </a:lvl1pPr>
          </a:lstStyle>
          <a:p>
            <a:pPr>
              <a:defRPr/>
            </a:pPr>
            <a:fld id="{4487DB0A-2AA9-4EB2-8E3D-3DD1715FA24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2997970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fr-FR">
                <a:solidFill>
                  <a:srgbClr val="000000"/>
                </a:solidFill>
              </a:rPr>
              <a:t>DB FMC MG93 21.10.10</a:t>
            </a:r>
          </a:p>
        </p:txBody>
      </p:sp>
      <p:sp>
        <p:nvSpPr>
          <p:cNvPr id="7" name="Rectangle 6"/>
          <p:cNvSpPr>
            <a:spLocks noGrp="1" noChangeArrowheads="1"/>
          </p:cNvSpPr>
          <p:nvPr>
            <p:ph type="sldNum" sz="quarter" idx="12"/>
          </p:nvPr>
        </p:nvSpPr>
        <p:spPr>
          <a:ln/>
        </p:spPr>
        <p:txBody>
          <a:bodyPr/>
          <a:lstStyle>
            <a:lvl1pPr>
              <a:defRPr/>
            </a:lvl1pPr>
          </a:lstStyle>
          <a:p>
            <a:pPr>
              <a:defRPr/>
            </a:pPr>
            <a:fld id="{DA2CA250-8A43-441B-8614-75EFC428844E}"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9921703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FEEEE37-FA6E-4CAC-9CF7-D44216F0FB4F}" type="slidenum">
              <a:rPr lang="fr-FR" altLang="fr-FR"/>
              <a:pPr>
                <a:defRPr/>
              </a:pPr>
              <a:t>‹N°›</a:t>
            </a:fld>
            <a:endParaRPr lang="fr-FR" altLang="fr-FR"/>
          </a:p>
        </p:txBody>
      </p:sp>
    </p:spTree>
    <p:extLst>
      <p:ext uri="{BB962C8B-B14F-4D97-AF65-F5344CB8AC3E}">
        <p14:creationId xmlns:p14="http://schemas.microsoft.com/office/powerpoint/2010/main" val="31459186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555C40F-3DB4-4325-B497-F08D60FFDAB2}" type="slidenum">
              <a:rPr lang="fr-FR" altLang="fr-FR"/>
              <a:pPr>
                <a:defRPr/>
              </a:pPr>
              <a:t>‹N°›</a:t>
            </a:fld>
            <a:endParaRPr lang="fr-FR" altLang="fr-FR"/>
          </a:p>
        </p:txBody>
      </p:sp>
    </p:spTree>
    <p:extLst>
      <p:ext uri="{BB962C8B-B14F-4D97-AF65-F5344CB8AC3E}">
        <p14:creationId xmlns:p14="http://schemas.microsoft.com/office/powerpoint/2010/main" val="26371652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1B59924-1634-4F45-8C81-55E6ACE7C284}" type="slidenum">
              <a:rPr lang="fr-FR" altLang="fr-FR"/>
              <a:pPr>
                <a:defRPr/>
              </a:pPr>
              <a:t>‹N°›</a:t>
            </a:fld>
            <a:endParaRPr lang="fr-FR" altLang="fr-FR"/>
          </a:p>
        </p:txBody>
      </p:sp>
    </p:spTree>
    <p:extLst>
      <p:ext uri="{BB962C8B-B14F-4D97-AF65-F5344CB8AC3E}">
        <p14:creationId xmlns:p14="http://schemas.microsoft.com/office/powerpoint/2010/main" val="24946179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FA5A467-D2CE-4F80-810F-6DB157A4CF82}" type="slidenum">
              <a:rPr lang="fr-FR" altLang="fr-FR"/>
              <a:pPr>
                <a:defRPr/>
              </a:pPr>
              <a:t>‹N°›</a:t>
            </a:fld>
            <a:endParaRPr lang="fr-FR" altLang="fr-FR"/>
          </a:p>
        </p:txBody>
      </p:sp>
    </p:spTree>
    <p:extLst>
      <p:ext uri="{BB962C8B-B14F-4D97-AF65-F5344CB8AC3E}">
        <p14:creationId xmlns:p14="http://schemas.microsoft.com/office/powerpoint/2010/main" val="18785017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499F698-01AD-4B39-9ACD-1D9959851A50}" type="slidenum">
              <a:rPr lang="fr-FR" altLang="fr-FR"/>
              <a:pPr>
                <a:defRPr/>
              </a:pPr>
              <a:t>‹N°›</a:t>
            </a:fld>
            <a:endParaRPr lang="fr-FR" altLang="fr-FR"/>
          </a:p>
        </p:txBody>
      </p:sp>
    </p:spTree>
    <p:extLst>
      <p:ext uri="{BB962C8B-B14F-4D97-AF65-F5344CB8AC3E}">
        <p14:creationId xmlns:p14="http://schemas.microsoft.com/office/powerpoint/2010/main" val="32580163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78D974A-0E3F-4A55-AF60-B34C08064F42}" type="slidenum">
              <a:rPr lang="fr-FR" altLang="fr-FR"/>
              <a:pPr>
                <a:defRPr/>
              </a:pPr>
              <a:t>‹N°›</a:t>
            </a:fld>
            <a:endParaRPr lang="fr-FR" altLang="fr-FR"/>
          </a:p>
        </p:txBody>
      </p:sp>
    </p:spTree>
    <p:extLst>
      <p:ext uri="{BB962C8B-B14F-4D97-AF65-F5344CB8AC3E}">
        <p14:creationId xmlns:p14="http://schemas.microsoft.com/office/powerpoint/2010/main" val="1283282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58487CC-C49C-4990-B9A4-04DCAAB18CF1}" type="slidenum">
              <a:rPr lang="fr-FR" altLang="fr-FR"/>
              <a:pPr>
                <a:defRPr/>
              </a:pPr>
              <a:t>‹N°›</a:t>
            </a:fld>
            <a:endParaRPr lang="fr-FR" altLang="fr-FR"/>
          </a:p>
        </p:txBody>
      </p:sp>
    </p:spTree>
    <p:extLst>
      <p:ext uri="{BB962C8B-B14F-4D97-AF65-F5344CB8AC3E}">
        <p14:creationId xmlns:p14="http://schemas.microsoft.com/office/powerpoint/2010/main" val="2028326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fr-FR"/>
          </a:p>
        </p:txBody>
      </p:sp>
      <p:sp>
        <p:nvSpPr>
          <p:cNvPr id="3" name="Rectangle 6"/>
          <p:cNvSpPr>
            <a:spLocks noGrp="1" noChangeArrowheads="1"/>
          </p:cNvSpPr>
          <p:nvPr>
            <p:ph type="sldNum" sz="quarter" idx="11"/>
          </p:nvPr>
        </p:nvSpPr>
        <p:spPr/>
        <p:txBody>
          <a:bodyPr/>
          <a:lstStyle>
            <a:lvl1pPr>
              <a:defRPr/>
            </a:lvl1pPr>
          </a:lstStyle>
          <a:p>
            <a:pPr>
              <a:defRPr/>
            </a:pPr>
            <a:fld id="{58942AB3-B285-4ECA-81DA-BC3F2BD8375A}" type="slidenum">
              <a:rPr lang="fr-FR"/>
              <a:pPr>
                <a:defRPr/>
              </a:pPr>
              <a:t>‹N°›</a:t>
            </a:fld>
            <a:endParaRPr lang="fr-FR"/>
          </a:p>
        </p:txBody>
      </p:sp>
    </p:spTree>
    <p:extLst>
      <p:ext uri="{BB962C8B-B14F-4D97-AF65-F5344CB8AC3E}">
        <p14:creationId xmlns:p14="http://schemas.microsoft.com/office/powerpoint/2010/main" val="7888568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23BFAD8-6ED9-4067-9E85-BB49D2C945A8}" type="slidenum">
              <a:rPr lang="fr-FR" altLang="fr-FR"/>
              <a:pPr>
                <a:defRPr/>
              </a:pPr>
              <a:t>‹N°›</a:t>
            </a:fld>
            <a:endParaRPr lang="fr-FR" altLang="fr-FR"/>
          </a:p>
        </p:txBody>
      </p:sp>
    </p:spTree>
    <p:extLst>
      <p:ext uri="{BB962C8B-B14F-4D97-AF65-F5344CB8AC3E}">
        <p14:creationId xmlns:p14="http://schemas.microsoft.com/office/powerpoint/2010/main" val="34471342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544FD8E-6755-42A3-957E-21B56579730C}" type="slidenum">
              <a:rPr lang="fr-FR" altLang="fr-FR"/>
              <a:pPr>
                <a:defRPr/>
              </a:pPr>
              <a:t>‹N°›</a:t>
            </a:fld>
            <a:endParaRPr lang="fr-FR" altLang="fr-FR"/>
          </a:p>
        </p:txBody>
      </p:sp>
    </p:spTree>
    <p:extLst>
      <p:ext uri="{BB962C8B-B14F-4D97-AF65-F5344CB8AC3E}">
        <p14:creationId xmlns:p14="http://schemas.microsoft.com/office/powerpoint/2010/main" val="25105437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E267C4B-5282-457C-ABF6-B3C461F40A6B}" type="slidenum">
              <a:rPr lang="fr-FR" altLang="fr-FR"/>
              <a:pPr>
                <a:defRPr/>
              </a:pPr>
              <a:t>‹N°›</a:t>
            </a:fld>
            <a:endParaRPr lang="fr-FR" altLang="fr-FR"/>
          </a:p>
        </p:txBody>
      </p:sp>
    </p:spTree>
    <p:extLst>
      <p:ext uri="{BB962C8B-B14F-4D97-AF65-F5344CB8AC3E}">
        <p14:creationId xmlns:p14="http://schemas.microsoft.com/office/powerpoint/2010/main" val="41504931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D852A11-D41D-4F7C-AD07-9196564AD4BE}" type="slidenum">
              <a:rPr lang="fr-FR" altLang="fr-FR"/>
              <a:pPr>
                <a:defRPr/>
              </a:pPr>
              <a:t>‹N°›</a:t>
            </a:fld>
            <a:endParaRPr lang="fr-FR" altLang="fr-FR"/>
          </a:p>
        </p:txBody>
      </p:sp>
    </p:spTree>
    <p:extLst>
      <p:ext uri="{BB962C8B-B14F-4D97-AF65-F5344CB8AC3E}">
        <p14:creationId xmlns:p14="http://schemas.microsoft.com/office/powerpoint/2010/main" val="25513711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r>
              <a:rPr lang="fr-FR"/>
              <a:t>DB FMC MG93 21.10.10</a:t>
            </a: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C1D7557-75BE-4F4D-B323-95D777CA89EA}" type="slidenum">
              <a:rPr lang="fr-FR" altLang="fr-FR"/>
              <a:pPr>
                <a:defRPr/>
              </a:pPr>
              <a:t>‹N°›</a:t>
            </a:fld>
            <a:endParaRPr lang="fr-FR" altLang="fr-FR"/>
          </a:p>
        </p:txBody>
      </p:sp>
    </p:spTree>
    <p:extLst>
      <p:ext uri="{BB962C8B-B14F-4D97-AF65-F5344CB8AC3E}">
        <p14:creationId xmlns:p14="http://schemas.microsoft.com/office/powerpoint/2010/main" val="9685658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854213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278068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29393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960772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63660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Rectangle 4"/>
          <p:cNvSpPr>
            <a:spLocks noGrp="1" noChangeArrowheads="1"/>
          </p:cNvSpPr>
          <p:nvPr>
            <p:ph type="ftr" sz="quarter"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pPr>
              <a:defRPr/>
            </a:pPr>
            <a:fld id="{F942E283-D12D-4E74-85B6-68D4FB9285B8}" type="slidenum">
              <a:rPr lang="fr-FR"/>
              <a:pPr>
                <a:defRPr/>
              </a:pPr>
              <a:t>‹N°›</a:t>
            </a:fld>
            <a:endParaRPr lang="fr-FR"/>
          </a:p>
        </p:txBody>
      </p:sp>
    </p:spTree>
    <p:extLst>
      <p:ext uri="{BB962C8B-B14F-4D97-AF65-F5344CB8AC3E}">
        <p14:creationId xmlns:p14="http://schemas.microsoft.com/office/powerpoint/2010/main" val="5287521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322458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28432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394013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027089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62827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060459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43227-2B9B-47FE-9EA4-46B9BF8BA1F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0231686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BFADF-E85B-4C69-B1AF-42CA7A5CA0E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3435197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F8326-8212-4CFC-9007-812A406958A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4908692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08AAE6-207C-4982-9CD5-EC6A9E008371}"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03413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E98CD4-C468-428C-B3E6-D50D683A2CA9}" type="datetimeFigureOut">
              <a:rPr lang="fr-FR" smtClean="0"/>
              <a:t>14/01/2019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1322673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Rectangle 4"/>
          <p:cNvSpPr>
            <a:spLocks noGrp="1" noChangeArrowheads="1"/>
          </p:cNvSpPr>
          <p:nvPr>
            <p:ph type="ftr" sz="quarter"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pPr>
              <a:defRPr/>
            </a:pPr>
            <a:fld id="{3A517721-74FC-4EEA-8FCB-45E6DB3A8BFB}" type="slidenum">
              <a:rPr lang="fr-FR"/>
              <a:pPr>
                <a:defRPr/>
              </a:pPr>
              <a:t>‹N°›</a:t>
            </a:fld>
            <a:endParaRPr lang="fr-FR"/>
          </a:p>
        </p:txBody>
      </p:sp>
    </p:spTree>
    <p:extLst>
      <p:ext uri="{BB962C8B-B14F-4D97-AF65-F5344CB8AC3E}">
        <p14:creationId xmlns:p14="http://schemas.microsoft.com/office/powerpoint/2010/main" val="16113294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85AFED-F20A-4760-86C1-DF76CB7668B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2335202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7698D8-6B01-4EFA-87CF-476A178A4D5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937089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F653A5-B8FA-4075-88B8-65DA0E25F9A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7351277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97EB7A-C8DB-4ABB-AC1E-C8ACD596C87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0683349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5819D-2356-46F4-9AB9-B33C6F6DB22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8475022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C0B041-ACD6-465F-9A38-D79174A9E54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41496408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488286-7A2A-4668-8B72-B997A492B00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8656195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18AE48-7734-41AE-B4FE-6D7675C42F2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1156984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43227-2B9B-47FE-9EA4-46B9BF8BA1F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6654087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BFADF-E85B-4C69-B1AF-42CA7A5CA0E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533769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ftr" sz="quarter" idx="10"/>
          </p:nvPr>
        </p:nvSpPr>
        <p:spPr/>
        <p:txBody>
          <a:bodyPr/>
          <a:lstStyle>
            <a:lvl1pPr>
              <a:defRPr/>
            </a:lvl1pPr>
          </a:lstStyle>
          <a:p>
            <a:pPr>
              <a:defRPr/>
            </a:pPr>
            <a:endParaRPr lang="fr-FR"/>
          </a:p>
        </p:txBody>
      </p:sp>
      <p:sp>
        <p:nvSpPr>
          <p:cNvPr id="5" name="Rectangle 6"/>
          <p:cNvSpPr>
            <a:spLocks noGrp="1" noChangeArrowheads="1"/>
          </p:cNvSpPr>
          <p:nvPr>
            <p:ph type="sldNum" sz="quarter" idx="11"/>
          </p:nvPr>
        </p:nvSpPr>
        <p:spPr/>
        <p:txBody>
          <a:bodyPr/>
          <a:lstStyle>
            <a:lvl1pPr>
              <a:defRPr/>
            </a:lvl1pPr>
          </a:lstStyle>
          <a:p>
            <a:pPr>
              <a:defRPr/>
            </a:pPr>
            <a:fld id="{1C06E941-1A2D-4FDF-9019-604AF0CB7A25}" type="slidenum">
              <a:rPr lang="fr-FR"/>
              <a:pPr>
                <a:defRPr/>
              </a:pPr>
              <a:t>‹N°›</a:t>
            </a:fld>
            <a:endParaRPr lang="fr-FR"/>
          </a:p>
        </p:txBody>
      </p:sp>
    </p:spTree>
    <p:extLst>
      <p:ext uri="{BB962C8B-B14F-4D97-AF65-F5344CB8AC3E}">
        <p14:creationId xmlns:p14="http://schemas.microsoft.com/office/powerpoint/2010/main" val="34806296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F8326-8212-4CFC-9007-812A406958A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5983492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08AAE6-207C-4982-9CD5-EC6A9E008371}"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6487135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85AFED-F20A-4760-86C1-DF76CB7668B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2563794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7698D8-6B01-4EFA-87CF-476A178A4D5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4015627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F653A5-B8FA-4075-88B8-65DA0E25F9A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5113223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97EB7A-C8DB-4ABB-AC1E-C8ACD596C87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8835735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5819D-2356-46F4-9AB9-B33C6F6DB22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4073878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C0B041-ACD6-465F-9A38-D79174A9E54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7922501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488286-7A2A-4668-8B72-B997A492B00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3833588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18AE48-7734-41AE-B4FE-6D7675C42F2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863290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73863" y="3"/>
            <a:ext cx="2125663" cy="63087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95290" y="3"/>
            <a:ext cx="6226175" cy="63087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ftr" sz="quarter" idx="10"/>
          </p:nvPr>
        </p:nvSpPr>
        <p:spPr/>
        <p:txBody>
          <a:bodyPr/>
          <a:lstStyle>
            <a:lvl1pPr>
              <a:defRPr/>
            </a:lvl1pPr>
          </a:lstStyle>
          <a:p>
            <a:pPr>
              <a:defRPr/>
            </a:pPr>
            <a:endParaRPr lang="fr-FR"/>
          </a:p>
        </p:txBody>
      </p:sp>
      <p:sp>
        <p:nvSpPr>
          <p:cNvPr id="5" name="Rectangle 6"/>
          <p:cNvSpPr>
            <a:spLocks noGrp="1" noChangeArrowheads="1"/>
          </p:cNvSpPr>
          <p:nvPr>
            <p:ph type="sldNum" sz="quarter" idx="11"/>
          </p:nvPr>
        </p:nvSpPr>
        <p:spPr/>
        <p:txBody>
          <a:bodyPr/>
          <a:lstStyle>
            <a:lvl1pPr>
              <a:defRPr/>
            </a:lvl1pPr>
          </a:lstStyle>
          <a:p>
            <a:pPr>
              <a:defRPr/>
            </a:pPr>
            <a:fld id="{748B52EC-DD42-4AA8-A3C5-DA608CC3DE78}" type="slidenum">
              <a:rPr lang="fr-FR"/>
              <a:pPr>
                <a:defRPr/>
              </a:pPr>
              <a:t>‹N°›</a:t>
            </a:fld>
            <a:endParaRPr lang="fr-FR"/>
          </a:p>
        </p:txBody>
      </p:sp>
    </p:spTree>
    <p:extLst>
      <p:ext uri="{BB962C8B-B14F-4D97-AF65-F5344CB8AC3E}">
        <p14:creationId xmlns:p14="http://schemas.microsoft.com/office/powerpoint/2010/main" val="22522309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43227-2B9B-47FE-9EA4-46B9BF8BA1F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5014283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BFADF-E85B-4C69-B1AF-42CA7A5CA0E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880519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F8326-8212-4CFC-9007-812A406958A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439891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08AAE6-207C-4982-9CD5-EC6A9E008371}"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1746847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85AFED-F20A-4760-86C1-DF76CB7668B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9932854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7698D8-6B01-4EFA-87CF-476A178A4D5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6447513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F653A5-B8FA-4075-88B8-65DA0E25F9A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7348871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97EB7A-C8DB-4ABB-AC1E-C8ACD596C87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3267367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5819D-2356-46F4-9AB9-B33C6F6DB22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9791391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C0B041-ACD6-465F-9A38-D79174A9E547}"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406906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539751" y="2"/>
            <a:ext cx="8359775" cy="119697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395288" y="1557339"/>
            <a:ext cx="4135437" cy="47513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83126" y="1557339"/>
            <a:ext cx="4137025" cy="4751387"/>
          </a:xfrm>
        </p:spPr>
        <p:txBody>
          <a:bodyPr/>
          <a:lstStyle/>
          <a:p>
            <a:pPr lvl="0"/>
            <a:endParaRPr lang="fr-FR" noProof="0" smtClean="0"/>
          </a:p>
        </p:txBody>
      </p:sp>
      <p:sp>
        <p:nvSpPr>
          <p:cNvPr id="5" name="Rectangle 4"/>
          <p:cNvSpPr>
            <a:spLocks noGrp="1" noChangeArrowheads="1"/>
          </p:cNvSpPr>
          <p:nvPr>
            <p:ph type="ftr" sz="quarter"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pPr>
              <a:defRPr/>
            </a:pPr>
            <a:fld id="{CC532FF7-7DDC-4EA3-8F45-6BFA142D0552}" type="slidenum">
              <a:rPr lang="fr-FR"/>
              <a:pPr>
                <a:defRPr/>
              </a:pPr>
              <a:t>‹N°›</a:t>
            </a:fld>
            <a:endParaRPr lang="fr-FR"/>
          </a:p>
        </p:txBody>
      </p:sp>
    </p:spTree>
    <p:extLst>
      <p:ext uri="{BB962C8B-B14F-4D97-AF65-F5344CB8AC3E}">
        <p14:creationId xmlns:p14="http://schemas.microsoft.com/office/powerpoint/2010/main" val="230072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488286-7A2A-4668-8B72-B997A492B00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8369769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18AE48-7734-41AE-B4FE-6D7675C42F2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8253752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3BD5B3-6AB1-4FF1-9433-084B76CD7A7C}"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1921242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B9382-424F-4CDB-825A-0D6FB43A18BD}"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6586179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4343E5-0CC2-406D-B375-561CFB8BC4D2}"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1097202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7C44E4-2EEC-4F0F-AB68-6B27619F047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2276965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E58432-8D4A-4531-B4DB-40444656125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22198477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2A2AAF-E74E-43C0-AEB9-111826EA81EE}"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4934840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07F5B6-17D3-4847-907A-243F9F6AA494}"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6153475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98014E-0A7F-43B5-BEF0-66BB02AB3CDF}"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361976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455613"/>
            <a:ext cx="8226425" cy="914400"/>
          </a:xfrm>
        </p:spPr>
        <p:txBody>
          <a:bodyPr/>
          <a:lstStyle/>
          <a:p>
            <a:r>
              <a:rPr lang="en-US" smtClean="0"/>
              <a:t>Click to edit Master title style</a:t>
            </a:r>
            <a:endParaRPr lang="fr-FR"/>
          </a:p>
        </p:txBody>
      </p:sp>
      <p:sp>
        <p:nvSpPr>
          <p:cNvPr id="3" name="Table Placeholder 2"/>
          <p:cNvSpPr>
            <a:spLocks noGrp="1"/>
          </p:cNvSpPr>
          <p:nvPr>
            <p:ph type="tbl" idx="1"/>
          </p:nvPr>
        </p:nvSpPr>
        <p:spPr>
          <a:xfrm>
            <a:off x="455614" y="1598613"/>
            <a:ext cx="8226425" cy="4387851"/>
          </a:xfrm>
        </p:spPr>
        <p:txBody>
          <a:bodyPr/>
          <a:lstStyle/>
          <a:p>
            <a:pPr lvl="0"/>
            <a:endParaRPr lang="fr-FR" noProof="0" smtClean="0"/>
          </a:p>
        </p:txBody>
      </p:sp>
    </p:spTree>
    <p:extLst>
      <p:ext uri="{BB962C8B-B14F-4D97-AF65-F5344CB8AC3E}">
        <p14:creationId xmlns:p14="http://schemas.microsoft.com/office/powerpoint/2010/main" val="67428632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907425-C38D-49FD-8B0F-4486FEF9D922}"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5250679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35799-3AB1-4C4A-8E4C-15A930AFC87A}"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7054058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223E3-A334-472C-88C3-F1F0212D26A6}"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4250931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235216-C0E3-42BF-8B5C-998D63D4F089}"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196191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endParaRPr lang="en-US" dirty="0"/>
          </a:p>
        </p:txBody>
      </p:sp>
      <p:sp>
        <p:nvSpPr>
          <p:cNvPr id="4" name="Text Placeholder 6"/>
          <p:cNvSpPr>
            <a:spLocks noGrp="1"/>
          </p:cNvSpPr>
          <p:nvPr>
            <p:ph type="body" sz="quarter" idx="11"/>
          </p:nvPr>
        </p:nvSpPr>
        <p:spPr>
          <a:xfrm>
            <a:off x="6681789" y="6667991"/>
            <a:ext cx="2109787" cy="182880"/>
          </a:xfrm>
        </p:spPr>
        <p:txBody>
          <a:bodyPr lIns="18288" tIns="18288" rIns="18288" bIns="18288">
            <a:normAutofit/>
          </a:bodyPr>
          <a:lstStyle>
            <a:lvl1pPr marL="0" indent="0" algn="r">
              <a:buNone/>
              <a:defRPr sz="800">
                <a:solidFill>
                  <a:schemeClr val="tx2"/>
                </a:solidFill>
              </a:defRPr>
            </a:lvl1pPr>
          </a:lstStyle>
          <a:p>
            <a:pPr lvl="0"/>
            <a:r>
              <a:rPr lang="en-US" dirty="0" smtClean="0"/>
              <a:t>Click to edit Master text styles</a:t>
            </a:r>
          </a:p>
        </p:txBody>
      </p:sp>
      <p:sp>
        <p:nvSpPr>
          <p:cNvPr id="5" name="Text Placeholder 4"/>
          <p:cNvSpPr>
            <a:spLocks noGrp="1"/>
          </p:cNvSpPr>
          <p:nvPr>
            <p:ph type="body" sz="quarter" idx="10"/>
          </p:nvPr>
        </p:nvSpPr>
        <p:spPr>
          <a:xfrm>
            <a:off x="941696" y="6021331"/>
            <a:ext cx="4488435" cy="590551"/>
          </a:xfrm>
        </p:spPr>
        <p:txBody>
          <a:bodyPr lIns="45720" rIns="45720" anchor="b" anchorCtr="0">
            <a:noAutofit/>
          </a:bodyPr>
          <a:lstStyle>
            <a:lvl1pPr marL="0" indent="0">
              <a:buNone/>
              <a:defRPr sz="1000"/>
            </a:lvl1pPr>
          </a:lstStyle>
          <a:p>
            <a:pPr lvl="0"/>
            <a:r>
              <a:rPr lang="en-US" dirty="0" smtClean="0"/>
              <a:t>Click to edit Master text styles</a:t>
            </a:r>
          </a:p>
        </p:txBody>
      </p:sp>
    </p:spTree>
    <p:extLst>
      <p:ext uri="{BB962C8B-B14F-4D97-AF65-F5344CB8AC3E}">
        <p14:creationId xmlns:p14="http://schemas.microsoft.com/office/powerpoint/2010/main" val="3609042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smtClean="0"/>
              <a:t>Click to edit Master title text</a:t>
            </a:r>
            <a:endParaRPr lang="en-GB" dirty="0"/>
          </a:p>
        </p:txBody>
      </p:sp>
    </p:spTree>
    <p:extLst>
      <p:ext uri="{BB962C8B-B14F-4D97-AF65-F5344CB8AC3E}">
        <p14:creationId xmlns:p14="http://schemas.microsoft.com/office/powerpoint/2010/main" val="27984025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GB" noProof="0" dirty="0" smtClean="0"/>
              <a:t>Click to edit Master title text</a:t>
            </a:r>
            <a:endParaRPr lang="en-GB" noProof="0" dirty="0"/>
          </a:p>
        </p:txBody>
      </p:sp>
      <p:sp>
        <p:nvSpPr>
          <p:cNvPr id="7" name="Content Placeholder 6"/>
          <p:cNvSpPr>
            <a:spLocks noGrp="1"/>
          </p:cNvSpPr>
          <p:nvPr>
            <p:ph sz="quarter" idx="10"/>
          </p:nvPr>
        </p:nvSpPr>
        <p:spPr>
          <a:xfrm>
            <a:off x="611215" y="1376365"/>
            <a:ext cx="8281987" cy="4860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6654078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Rectangle 40"/>
          <p:cNvSpPr>
            <a:spLocks noGrp="1" noChangeArrowheads="1"/>
          </p:cNvSpPr>
          <p:nvPr>
            <p:ph type="subTitle" sz="quarter" idx="1"/>
          </p:nvPr>
        </p:nvSpPr>
        <p:spPr>
          <a:xfrm>
            <a:off x="612776" y="1376830"/>
            <a:ext cx="8280400" cy="396391"/>
          </a:xfrm>
          <a:prstGeom prst="rect">
            <a:avLst/>
          </a:prstGeom>
          <a:extLst>
            <a:ext uri="{91240B29-F687-4f45-9708-019B960494DF}">
              <a14:hiddenLine xmlns="" xmlns:a14="http://schemas.microsoft.com/office/drawing/2010/main" w="9525" algn="ctr">
                <a:solidFill>
                  <a:schemeClr val="tx1"/>
                </a:solidFill>
                <a:miter lim="800000"/>
                <a:headEnd/>
                <a:tailEnd/>
              </a14:hiddenLine>
            </a:ext>
          </a:extLst>
        </p:spPr>
        <p:txBody>
          <a:bodyPr>
            <a:noAutofit/>
          </a:bodyPr>
          <a:lstStyle>
            <a:lvl1pPr marL="0" indent="0">
              <a:spcBef>
                <a:spcPts val="600"/>
              </a:spcBef>
              <a:buFont typeface="Wingdings" pitchFamily="2" charset="2"/>
              <a:buNone/>
              <a:defRPr sz="2000" b="1">
                <a:solidFill>
                  <a:schemeClr val="tx1">
                    <a:lumMod val="65000"/>
                    <a:lumOff val="35000"/>
                  </a:schemeClr>
                </a:solidFill>
              </a:defRPr>
            </a:lvl1pPr>
          </a:lstStyle>
          <a:p>
            <a:pPr lvl="0"/>
            <a:r>
              <a:rPr lang="en-US" noProof="0" smtClean="0"/>
              <a:t>Click to edit Master subtitle style</a:t>
            </a:r>
            <a:endParaRPr lang="en-GB" noProof="0" dirty="0" smtClean="0"/>
          </a:p>
        </p:txBody>
      </p:sp>
    </p:spTree>
    <p:extLst>
      <p:ext uri="{BB962C8B-B14F-4D97-AF65-F5344CB8AC3E}">
        <p14:creationId xmlns:p14="http://schemas.microsoft.com/office/powerpoint/2010/main" val="85302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9218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BE98CD4-C468-428C-B3E6-D50D683A2CA9}" type="datetimeFigureOut">
              <a:rPr lang="fr-FR" smtClean="0"/>
              <a:t>14/01/2019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794581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39967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76331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079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40711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29833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03028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91795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75412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83809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8534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CBE98CD4-C468-428C-B3E6-D50D683A2CA9}" type="datetimeFigureOut">
              <a:rPr lang="fr-FR" smtClean="0"/>
              <a:t>14/01/2019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3526508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64395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91030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73781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55382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48954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78545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83119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52412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81813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0789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CBE98CD4-C468-428C-B3E6-D50D683A2CA9}" type="datetimeFigureOut">
              <a:rPr lang="fr-FR" smtClean="0"/>
              <a:t>14/01/2019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149074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16071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57552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20863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80590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48307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14476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97891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45038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39126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1967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CBE98CD4-C468-428C-B3E6-D50D683A2CA9}" type="datetimeFigureOut">
              <a:rPr lang="fr-FR" smtClean="0"/>
              <a:t>14/01/2019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3858808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27347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0471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8837F800-1A7E-428B-8DF4-B9F8DC249286}"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B754BC43-8A91-49F8-AC70-0CD9B8D3D7D1}" type="slidenum">
              <a:rPr lang="fr-FR" altLang="fr-FR"/>
              <a:pPr/>
              <a:t>‹N°›</a:t>
            </a:fld>
            <a:endParaRPr lang="fr-FR" altLang="fr-FR"/>
          </a:p>
        </p:txBody>
      </p:sp>
    </p:spTree>
    <p:extLst>
      <p:ext uri="{BB962C8B-B14F-4D97-AF65-F5344CB8AC3E}">
        <p14:creationId xmlns:p14="http://schemas.microsoft.com/office/powerpoint/2010/main" val="452455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E833F1A-2F3A-4FB1-B899-0713B2A4321B}"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9D9B8C96-78A8-448D-84F6-07BC8694F53A}" type="slidenum">
              <a:rPr lang="fr-FR" altLang="fr-FR"/>
              <a:pPr/>
              <a:t>‹N°›</a:t>
            </a:fld>
            <a:endParaRPr lang="fr-FR" altLang="fr-FR"/>
          </a:p>
        </p:txBody>
      </p:sp>
    </p:spTree>
    <p:extLst>
      <p:ext uri="{BB962C8B-B14F-4D97-AF65-F5344CB8AC3E}">
        <p14:creationId xmlns:p14="http://schemas.microsoft.com/office/powerpoint/2010/main" val="2726072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6C6A6C3A-CB67-4CAC-A589-BD84DE08B04D}"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12FAF476-8D66-4E11-8B6A-F54F891EAAD8}" type="slidenum">
              <a:rPr lang="fr-FR" altLang="fr-FR"/>
              <a:pPr/>
              <a:t>‹N°›</a:t>
            </a:fld>
            <a:endParaRPr lang="fr-FR" altLang="fr-FR"/>
          </a:p>
        </p:txBody>
      </p:sp>
    </p:spTree>
    <p:extLst>
      <p:ext uri="{BB962C8B-B14F-4D97-AF65-F5344CB8AC3E}">
        <p14:creationId xmlns:p14="http://schemas.microsoft.com/office/powerpoint/2010/main" val="476273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D1D7659C-BCD8-4C1E-A7B1-0CF3BB5D7F64}"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7141AD05-5809-456B-9AA6-10A71C2AF343}" type="slidenum">
              <a:rPr lang="fr-FR" altLang="fr-FR"/>
              <a:pPr/>
              <a:t>‹N°›</a:t>
            </a:fld>
            <a:endParaRPr lang="fr-FR" altLang="fr-FR"/>
          </a:p>
        </p:txBody>
      </p:sp>
    </p:spTree>
    <p:extLst>
      <p:ext uri="{BB962C8B-B14F-4D97-AF65-F5344CB8AC3E}">
        <p14:creationId xmlns:p14="http://schemas.microsoft.com/office/powerpoint/2010/main" val="1838724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4CFFF67D-5B16-47C2-97AD-7D4B54CE96B5}" type="datetime1">
              <a:rPr lang="fr-FR" altLang="fr-FR"/>
              <a:pPr/>
              <a:t>14/01/2019</a:t>
            </a:fld>
            <a:endParaRPr lang="fr-FR" altLang="fr-FR"/>
          </a:p>
        </p:txBody>
      </p:sp>
      <p:sp>
        <p:nvSpPr>
          <p:cNvPr id="8" name="Espace réservé du pied de page 4"/>
          <p:cNvSpPr>
            <a:spLocks noGrp="1"/>
          </p:cNvSpPr>
          <p:nvPr>
            <p:ph type="ftr" sz="quarter" idx="11"/>
          </p:nvPr>
        </p:nvSpPr>
        <p:spPr/>
        <p:txBody>
          <a:bodyPr/>
          <a:lstStyle>
            <a:lvl1pPr>
              <a:defRPr/>
            </a:lvl1pPr>
          </a:lstStyle>
          <a:p>
            <a:endParaRPr lang="en-US" altLang="fr-FR"/>
          </a:p>
        </p:txBody>
      </p:sp>
      <p:sp>
        <p:nvSpPr>
          <p:cNvPr id="9" name="Espace réservé du numéro de diapositive 5"/>
          <p:cNvSpPr>
            <a:spLocks noGrp="1"/>
          </p:cNvSpPr>
          <p:nvPr>
            <p:ph type="sldNum" sz="quarter" idx="12"/>
          </p:nvPr>
        </p:nvSpPr>
        <p:spPr/>
        <p:txBody>
          <a:bodyPr/>
          <a:lstStyle>
            <a:lvl1pPr>
              <a:defRPr/>
            </a:lvl1pPr>
          </a:lstStyle>
          <a:p>
            <a:fld id="{8C30D678-DFE9-4A44-A6DE-25401CC2C227}" type="slidenum">
              <a:rPr lang="fr-FR" altLang="fr-FR"/>
              <a:pPr/>
              <a:t>‹N°›</a:t>
            </a:fld>
            <a:endParaRPr lang="fr-FR" altLang="fr-FR"/>
          </a:p>
        </p:txBody>
      </p:sp>
    </p:spTree>
    <p:extLst>
      <p:ext uri="{BB962C8B-B14F-4D97-AF65-F5344CB8AC3E}">
        <p14:creationId xmlns:p14="http://schemas.microsoft.com/office/powerpoint/2010/main" val="1624556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55868ACE-1A19-400B-BDBD-9B0A7F69BE61}" type="datetime1">
              <a:rPr lang="fr-FR" altLang="fr-FR"/>
              <a:pPr/>
              <a:t>14/01/2019</a:t>
            </a:fld>
            <a:endParaRPr lang="fr-FR" altLang="fr-FR"/>
          </a:p>
        </p:txBody>
      </p:sp>
      <p:sp>
        <p:nvSpPr>
          <p:cNvPr id="4" name="Espace réservé du pied de page 4"/>
          <p:cNvSpPr>
            <a:spLocks noGrp="1"/>
          </p:cNvSpPr>
          <p:nvPr>
            <p:ph type="ftr" sz="quarter" idx="11"/>
          </p:nvPr>
        </p:nvSpPr>
        <p:spPr/>
        <p:txBody>
          <a:bodyPr/>
          <a:lstStyle>
            <a:lvl1pPr>
              <a:defRPr/>
            </a:lvl1pPr>
          </a:lstStyle>
          <a:p>
            <a:endParaRPr lang="en-US" altLang="fr-FR"/>
          </a:p>
        </p:txBody>
      </p:sp>
      <p:sp>
        <p:nvSpPr>
          <p:cNvPr id="5" name="Espace réservé du numéro de diapositive 5"/>
          <p:cNvSpPr>
            <a:spLocks noGrp="1"/>
          </p:cNvSpPr>
          <p:nvPr>
            <p:ph type="sldNum" sz="quarter" idx="12"/>
          </p:nvPr>
        </p:nvSpPr>
        <p:spPr/>
        <p:txBody>
          <a:bodyPr/>
          <a:lstStyle>
            <a:lvl1pPr>
              <a:defRPr/>
            </a:lvl1pPr>
          </a:lstStyle>
          <a:p>
            <a:fld id="{2C9159A6-673B-40F0-9AB1-1DBFBD5F4F0E}" type="slidenum">
              <a:rPr lang="fr-FR" altLang="fr-FR"/>
              <a:pPr/>
              <a:t>‹N°›</a:t>
            </a:fld>
            <a:endParaRPr lang="fr-FR" altLang="fr-FR"/>
          </a:p>
        </p:txBody>
      </p:sp>
    </p:spTree>
    <p:extLst>
      <p:ext uri="{BB962C8B-B14F-4D97-AF65-F5344CB8AC3E}">
        <p14:creationId xmlns:p14="http://schemas.microsoft.com/office/powerpoint/2010/main" val="339898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0E52D3DE-FCD5-4F1D-BA4B-7BC8EFD41767}" type="datetime1">
              <a:rPr lang="fr-FR" altLang="fr-FR"/>
              <a:pPr/>
              <a:t>14/01/2019</a:t>
            </a:fld>
            <a:endParaRPr lang="fr-FR" altLang="fr-FR"/>
          </a:p>
        </p:txBody>
      </p:sp>
      <p:sp>
        <p:nvSpPr>
          <p:cNvPr id="3" name="Espace réservé du pied de page 4"/>
          <p:cNvSpPr>
            <a:spLocks noGrp="1"/>
          </p:cNvSpPr>
          <p:nvPr>
            <p:ph type="ftr" sz="quarter" idx="11"/>
          </p:nvPr>
        </p:nvSpPr>
        <p:spPr/>
        <p:txBody>
          <a:bodyPr/>
          <a:lstStyle>
            <a:lvl1pPr>
              <a:defRPr/>
            </a:lvl1pPr>
          </a:lstStyle>
          <a:p>
            <a:endParaRPr lang="en-US" altLang="fr-FR"/>
          </a:p>
        </p:txBody>
      </p:sp>
      <p:sp>
        <p:nvSpPr>
          <p:cNvPr id="4" name="Espace réservé du numéro de diapositive 5"/>
          <p:cNvSpPr>
            <a:spLocks noGrp="1"/>
          </p:cNvSpPr>
          <p:nvPr>
            <p:ph type="sldNum" sz="quarter" idx="12"/>
          </p:nvPr>
        </p:nvSpPr>
        <p:spPr/>
        <p:txBody>
          <a:bodyPr/>
          <a:lstStyle>
            <a:lvl1pPr>
              <a:defRPr/>
            </a:lvl1pPr>
          </a:lstStyle>
          <a:p>
            <a:fld id="{F936F74B-69E9-41E8-A60A-31DF7B8E883F}" type="slidenum">
              <a:rPr lang="fr-FR" altLang="fr-FR"/>
              <a:pPr/>
              <a:t>‹N°›</a:t>
            </a:fld>
            <a:endParaRPr lang="fr-FR" altLang="fr-FR"/>
          </a:p>
        </p:txBody>
      </p:sp>
    </p:spTree>
    <p:extLst>
      <p:ext uri="{BB962C8B-B14F-4D97-AF65-F5344CB8AC3E}">
        <p14:creationId xmlns:p14="http://schemas.microsoft.com/office/powerpoint/2010/main" val="4198548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C2D58F77-C432-4530-96AD-A5E383562D8E}"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3E2BDE42-0B55-4929-B302-62D2342DDEDA}" type="slidenum">
              <a:rPr lang="fr-FR" altLang="fr-FR"/>
              <a:pPr/>
              <a:t>‹N°›</a:t>
            </a:fld>
            <a:endParaRPr lang="fr-FR" altLang="fr-FR"/>
          </a:p>
        </p:txBody>
      </p:sp>
    </p:spTree>
    <p:extLst>
      <p:ext uri="{BB962C8B-B14F-4D97-AF65-F5344CB8AC3E}">
        <p14:creationId xmlns:p14="http://schemas.microsoft.com/office/powerpoint/2010/main" val="380132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98CD4-C468-428C-B3E6-D50D683A2CA9}" type="datetimeFigureOut">
              <a:rPr lang="fr-FR" smtClean="0"/>
              <a:t>14/01/2019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2733478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ACE2637-8415-4271-9D60-5BF6ADBE9617}"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BCE78A36-DB31-4E16-9223-3432D15BDF1C}" type="slidenum">
              <a:rPr lang="fr-FR" altLang="fr-FR"/>
              <a:pPr/>
              <a:t>‹N°›</a:t>
            </a:fld>
            <a:endParaRPr lang="fr-FR" altLang="fr-FR"/>
          </a:p>
        </p:txBody>
      </p:sp>
    </p:spTree>
    <p:extLst>
      <p:ext uri="{BB962C8B-B14F-4D97-AF65-F5344CB8AC3E}">
        <p14:creationId xmlns:p14="http://schemas.microsoft.com/office/powerpoint/2010/main" val="2209914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10DA9B8-073D-4AE4-B285-B6352234B8DC}"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0523A700-21B0-4777-857B-44699D55B1EE}" type="slidenum">
              <a:rPr lang="fr-FR" altLang="fr-FR"/>
              <a:pPr/>
              <a:t>‹N°›</a:t>
            </a:fld>
            <a:endParaRPr lang="fr-FR" altLang="fr-FR"/>
          </a:p>
        </p:txBody>
      </p:sp>
    </p:spTree>
    <p:extLst>
      <p:ext uri="{BB962C8B-B14F-4D97-AF65-F5344CB8AC3E}">
        <p14:creationId xmlns:p14="http://schemas.microsoft.com/office/powerpoint/2010/main" val="2172805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B9C7674-57D9-4E9C-A31A-4BA510BB53F7}"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EEE03595-8A9B-4E4F-8803-E6B1E45432DE}" type="slidenum">
              <a:rPr lang="fr-FR" altLang="fr-FR"/>
              <a:pPr/>
              <a:t>‹N°›</a:t>
            </a:fld>
            <a:endParaRPr lang="fr-FR" altLang="fr-FR"/>
          </a:p>
        </p:txBody>
      </p:sp>
    </p:spTree>
    <p:extLst>
      <p:ext uri="{BB962C8B-B14F-4D97-AF65-F5344CB8AC3E}">
        <p14:creationId xmlns:p14="http://schemas.microsoft.com/office/powerpoint/2010/main" val="727370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5662223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51357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56916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970474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43187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188760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55826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BE98CD4-C468-428C-B3E6-D50D683A2CA9}" type="datetimeFigureOut">
              <a:rPr lang="fr-FR" smtClean="0"/>
              <a:t>14/01/2019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3675988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427919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321657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02041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475839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8837F800-1A7E-428B-8DF4-B9F8DC249286}"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B754BC43-8A91-49F8-AC70-0CD9B8D3D7D1}" type="slidenum">
              <a:rPr lang="fr-FR" altLang="fr-FR"/>
              <a:pPr/>
              <a:t>‹N°›</a:t>
            </a:fld>
            <a:endParaRPr lang="fr-FR" altLang="fr-FR"/>
          </a:p>
        </p:txBody>
      </p:sp>
    </p:spTree>
    <p:extLst>
      <p:ext uri="{BB962C8B-B14F-4D97-AF65-F5344CB8AC3E}">
        <p14:creationId xmlns:p14="http://schemas.microsoft.com/office/powerpoint/2010/main" val="4205014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E833F1A-2F3A-4FB1-B899-0713B2A4321B}"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9D9B8C96-78A8-448D-84F6-07BC8694F53A}" type="slidenum">
              <a:rPr lang="fr-FR" altLang="fr-FR"/>
              <a:pPr/>
              <a:t>‹N°›</a:t>
            </a:fld>
            <a:endParaRPr lang="fr-FR" altLang="fr-FR"/>
          </a:p>
        </p:txBody>
      </p:sp>
    </p:spTree>
    <p:extLst>
      <p:ext uri="{BB962C8B-B14F-4D97-AF65-F5344CB8AC3E}">
        <p14:creationId xmlns:p14="http://schemas.microsoft.com/office/powerpoint/2010/main" val="162050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6C6A6C3A-CB67-4CAC-A589-BD84DE08B04D}"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12FAF476-8D66-4E11-8B6A-F54F891EAAD8}" type="slidenum">
              <a:rPr lang="fr-FR" altLang="fr-FR"/>
              <a:pPr/>
              <a:t>‹N°›</a:t>
            </a:fld>
            <a:endParaRPr lang="fr-FR" altLang="fr-FR"/>
          </a:p>
        </p:txBody>
      </p:sp>
    </p:spTree>
    <p:extLst>
      <p:ext uri="{BB962C8B-B14F-4D97-AF65-F5344CB8AC3E}">
        <p14:creationId xmlns:p14="http://schemas.microsoft.com/office/powerpoint/2010/main" val="14022581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D1D7659C-BCD8-4C1E-A7B1-0CF3BB5D7F64}"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7141AD05-5809-456B-9AA6-10A71C2AF343}" type="slidenum">
              <a:rPr lang="fr-FR" altLang="fr-FR"/>
              <a:pPr/>
              <a:t>‹N°›</a:t>
            </a:fld>
            <a:endParaRPr lang="fr-FR" altLang="fr-FR"/>
          </a:p>
        </p:txBody>
      </p:sp>
    </p:spTree>
    <p:extLst>
      <p:ext uri="{BB962C8B-B14F-4D97-AF65-F5344CB8AC3E}">
        <p14:creationId xmlns:p14="http://schemas.microsoft.com/office/powerpoint/2010/main" val="1214146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4CFFF67D-5B16-47C2-97AD-7D4B54CE96B5}" type="datetime1">
              <a:rPr lang="fr-FR" altLang="fr-FR"/>
              <a:pPr/>
              <a:t>14/01/2019</a:t>
            </a:fld>
            <a:endParaRPr lang="fr-FR" altLang="fr-FR"/>
          </a:p>
        </p:txBody>
      </p:sp>
      <p:sp>
        <p:nvSpPr>
          <p:cNvPr id="8" name="Espace réservé du pied de page 4"/>
          <p:cNvSpPr>
            <a:spLocks noGrp="1"/>
          </p:cNvSpPr>
          <p:nvPr>
            <p:ph type="ftr" sz="quarter" idx="11"/>
          </p:nvPr>
        </p:nvSpPr>
        <p:spPr/>
        <p:txBody>
          <a:bodyPr/>
          <a:lstStyle>
            <a:lvl1pPr>
              <a:defRPr/>
            </a:lvl1pPr>
          </a:lstStyle>
          <a:p>
            <a:endParaRPr lang="en-US" altLang="fr-FR"/>
          </a:p>
        </p:txBody>
      </p:sp>
      <p:sp>
        <p:nvSpPr>
          <p:cNvPr id="9" name="Espace réservé du numéro de diapositive 5"/>
          <p:cNvSpPr>
            <a:spLocks noGrp="1"/>
          </p:cNvSpPr>
          <p:nvPr>
            <p:ph type="sldNum" sz="quarter" idx="12"/>
          </p:nvPr>
        </p:nvSpPr>
        <p:spPr/>
        <p:txBody>
          <a:bodyPr/>
          <a:lstStyle>
            <a:lvl1pPr>
              <a:defRPr/>
            </a:lvl1pPr>
          </a:lstStyle>
          <a:p>
            <a:fld id="{8C30D678-DFE9-4A44-A6DE-25401CC2C227}" type="slidenum">
              <a:rPr lang="fr-FR" altLang="fr-FR"/>
              <a:pPr/>
              <a:t>‹N°›</a:t>
            </a:fld>
            <a:endParaRPr lang="fr-FR" altLang="fr-FR"/>
          </a:p>
        </p:txBody>
      </p:sp>
    </p:spTree>
    <p:extLst>
      <p:ext uri="{BB962C8B-B14F-4D97-AF65-F5344CB8AC3E}">
        <p14:creationId xmlns:p14="http://schemas.microsoft.com/office/powerpoint/2010/main" val="4219670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55868ACE-1A19-400B-BDBD-9B0A7F69BE61}" type="datetime1">
              <a:rPr lang="fr-FR" altLang="fr-FR"/>
              <a:pPr/>
              <a:t>14/01/2019</a:t>
            </a:fld>
            <a:endParaRPr lang="fr-FR" altLang="fr-FR"/>
          </a:p>
        </p:txBody>
      </p:sp>
      <p:sp>
        <p:nvSpPr>
          <p:cNvPr id="4" name="Espace réservé du pied de page 4"/>
          <p:cNvSpPr>
            <a:spLocks noGrp="1"/>
          </p:cNvSpPr>
          <p:nvPr>
            <p:ph type="ftr" sz="quarter" idx="11"/>
          </p:nvPr>
        </p:nvSpPr>
        <p:spPr/>
        <p:txBody>
          <a:bodyPr/>
          <a:lstStyle>
            <a:lvl1pPr>
              <a:defRPr/>
            </a:lvl1pPr>
          </a:lstStyle>
          <a:p>
            <a:endParaRPr lang="en-US" altLang="fr-FR"/>
          </a:p>
        </p:txBody>
      </p:sp>
      <p:sp>
        <p:nvSpPr>
          <p:cNvPr id="5" name="Espace réservé du numéro de diapositive 5"/>
          <p:cNvSpPr>
            <a:spLocks noGrp="1"/>
          </p:cNvSpPr>
          <p:nvPr>
            <p:ph type="sldNum" sz="quarter" idx="12"/>
          </p:nvPr>
        </p:nvSpPr>
        <p:spPr/>
        <p:txBody>
          <a:bodyPr/>
          <a:lstStyle>
            <a:lvl1pPr>
              <a:defRPr/>
            </a:lvl1pPr>
          </a:lstStyle>
          <a:p>
            <a:fld id="{2C9159A6-673B-40F0-9AB1-1DBFBD5F4F0E}" type="slidenum">
              <a:rPr lang="fr-FR" altLang="fr-FR"/>
              <a:pPr/>
              <a:t>‹N°›</a:t>
            </a:fld>
            <a:endParaRPr lang="fr-FR" altLang="fr-FR"/>
          </a:p>
        </p:txBody>
      </p:sp>
    </p:spTree>
    <p:extLst>
      <p:ext uri="{BB962C8B-B14F-4D97-AF65-F5344CB8AC3E}">
        <p14:creationId xmlns:p14="http://schemas.microsoft.com/office/powerpoint/2010/main" val="118099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BE98CD4-C468-428C-B3E6-D50D683A2CA9}" type="datetimeFigureOut">
              <a:rPr lang="fr-FR" smtClean="0"/>
              <a:t>14/01/2019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59DF57-71AD-4B16-B7AB-F859D9F84723}" type="slidenum">
              <a:rPr lang="fr-FR" smtClean="0"/>
              <a:t>‹N°›</a:t>
            </a:fld>
            <a:endParaRPr lang="fr-FR"/>
          </a:p>
        </p:txBody>
      </p:sp>
    </p:spTree>
    <p:extLst>
      <p:ext uri="{BB962C8B-B14F-4D97-AF65-F5344CB8AC3E}">
        <p14:creationId xmlns:p14="http://schemas.microsoft.com/office/powerpoint/2010/main" val="30299956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0E52D3DE-FCD5-4F1D-BA4B-7BC8EFD41767}" type="datetime1">
              <a:rPr lang="fr-FR" altLang="fr-FR"/>
              <a:pPr/>
              <a:t>14/01/2019</a:t>
            </a:fld>
            <a:endParaRPr lang="fr-FR" altLang="fr-FR"/>
          </a:p>
        </p:txBody>
      </p:sp>
      <p:sp>
        <p:nvSpPr>
          <p:cNvPr id="3" name="Espace réservé du pied de page 4"/>
          <p:cNvSpPr>
            <a:spLocks noGrp="1"/>
          </p:cNvSpPr>
          <p:nvPr>
            <p:ph type="ftr" sz="quarter" idx="11"/>
          </p:nvPr>
        </p:nvSpPr>
        <p:spPr/>
        <p:txBody>
          <a:bodyPr/>
          <a:lstStyle>
            <a:lvl1pPr>
              <a:defRPr/>
            </a:lvl1pPr>
          </a:lstStyle>
          <a:p>
            <a:endParaRPr lang="en-US" altLang="fr-FR"/>
          </a:p>
        </p:txBody>
      </p:sp>
      <p:sp>
        <p:nvSpPr>
          <p:cNvPr id="4" name="Espace réservé du numéro de diapositive 5"/>
          <p:cNvSpPr>
            <a:spLocks noGrp="1"/>
          </p:cNvSpPr>
          <p:nvPr>
            <p:ph type="sldNum" sz="quarter" idx="12"/>
          </p:nvPr>
        </p:nvSpPr>
        <p:spPr/>
        <p:txBody>
          <a:bodyPr/>
          <a:lstStyle>
            <a:lvl1pPr>
              <a:defRPr/>
            </a:lvl1pPr>
          </a:lstStyle>
          <a:p>
            <a:fld id="{F936F74B-69E9-41E8-A60A-31DF7B8E883F}" type="slidenum">
              <a:rPr lang="fr-FR" altLang="fr-FR"/>
              <a:pPr/>
              <a:t>‹N°›</a:t>
            </a:fld>
            <a:endParaRPr lang="fr-FR" altLang="fr-FR"/>
          </a:p>
        </p:txBody>
      </p:sp>
    </p:spTree>
    <p:extLst>
      <p:ext uri="{BB962C8B-B14F-4D97-AF65-F5344CB8AC3E}">
        <p14:creationId xmlns:p14="http://schemas.microsoft.com/office/powerpoint/2010/main" val="18418092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3"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C2D58F77-C432-4530-96AD-A5E383562D8E}"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3E2BDE42-0B55-4929-B302-62D2342DDEDA}" type="slidenum">
              <a:rPr lang="fr-FR" altLang="fr-FR"/>
              <a:pPr/>
              <a:t>‹N°›</a:t>
            </a:fld>
            <a:endParaRPr lang="fr-FR" altLang="fr-FR"/>
          </a:p>
        </p:txBody>
      </p:sp>
    </p:spTree>
    <p:extLst>
      <p:ext uri="{BB962C8B-B14F-4D97-AF65-F5344CB8AC3E}">
        <p14:creationId xmlns:p14="http://schemas.microsoft.com/office/powerpoint/2010/main" val="2456341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ACE2637-8415-4271-9D60-5BF6ADBE9617}"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BCE78A36-DB31-4E16-9223-3432D15BDF1C}" type="slidenum">
              <a:rPr lang="fr-FR" altLang="fr-FR"/>
              <a:pPr/>
              <a:t>‹N°›</a:t>
            </a:fld>
            <a:endParaRPr lang="fr-FR" altLang="fr-FR"/>
          </a:p>
        </p:txBody>
      </p:sp>
    </p:spTree>
    <p:extLst>
      <p:ext uri="{BB962C8B-B14F-4D97-AF65-F5344CB8AC3E}">
        <p14:creationId xmlns:p14="http://schemas.microsoft.com/office/powerpoint/2010/main" val="9308239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10DA9B8-073D-4AE4-B285-B6352234B8DC}"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0523A700-21B0-4777-857B-44699D55B1EE}" type="slidenum">
              <a:rPr lang="fr-FR" altLang="fr-FR"/>
              <a:pPr/>
              <a:t>‹N°›</a:t>
            </a:fld>
            <a:endParaRPr lang="fr-FR" altLang="fr-FR"/>
          </a:p>
        </p:txBody>
      </p:sp>
    </p:spTree>
    <p:extLst>
      <p:ext uri="{BB962C8B-B14F-4D97-AF65-F5344CB8AC3E}">
        <p14:creationId xmlns:p14="http://schemas.microsoft.com/office/powerpoint/2010/main" val="2121489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B9C7674-57D9-4E9C-A31A-4BA510BB53F7}"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EEE03595-8A9B-4E4F-8803-E6B1E45432DE}" type="slidenum">
              <a:rPr lang="fr-FR" altLang="fr-FR"/>
              <a:pPr/>
              <a:t>‹N°›</a:t>
            </a:fld>
            <a:endParaRPr lang="fr-FR" altLang="fr-FR"/>
          </a:p>
        </p:txBody>
      </p:sp>
    </p:spTree>
    <p:extLst>
      <p:ext uri="{BB962C8B-B14F-4D97-AF65-F5344CB8AC3E}">
        <p14:creationId xmlns:p14="http://schemas.microsoft.com/office/powerpoint/2010/main" val="3877069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8837F800-1A7E-428B-8DF4-B9F8DC249286}"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B754BC43-8A91-49F8-AC70-0CD9B8D3D7D1}" type="slidenum">
              <a:rPr lang="fr-FR" altLang="fr-FR"/>
              <a:pPr/>
              <a:t>‹N°›</a:t>
            </a:fld>
            <a:endParaRPr lang="fr-FR" altLang="fr-FR"/>
          </a:p>
        </p:txBody>
      </p:sp>
    </p:spTree>
    <p:extLst>
      <p:ext uri="{BB962C8B-B14F-4D97-AF65-F5344CB8AC3E}">
        <p14:creationId xmlns:p14="http://schemas.microsoft.com/office/powerpoint/2010/main" val="3101759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E833F1A-2F3A-4FB1-B899-0713B2A4321B}"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9D9B8C96-78A8-448D-84F6-07BC8694F53A}" type="slidenum">
              <a:rPr lang="fr-FR" altLang="fr-FR"/>
              <a:pPr/>
              <a:t>‹N°›</a:t>
            </a:fld>
            <a:endParaRPr lang="fr-FR" altLang="fr-FR"/>
          </a:p>
        </p:txBody>
      </p:sp>
    </p:spTree>
    <p:extLst>
      <p:ext uri="{BB962C8B-B14F-4D97-AF65-F5344CB8AC3E}">
        <p14:creationId xmlns:p14="http://schemas.microsoft.com/office/powerpoint/2010/main" val="3096085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6C6A6C3A-CB67-4CAC-A589-BD84DE08B04D}" type="datetime1">
              <a:rPr lang="fr-FR" altLang="fr-FR"/>
              <a:pPr/>
              <a:t>14/01/2019</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en-US" altLang="fr-FR"/>
          </a:p>
        </p:txBody>
      </p:sp>
      <p:sp>
        <p:nvSpPr>
          <p:cNvPr id="6" name="Espace réservé du numéro de diapositive 5"/>
          <p:cNvSpPr>
            <a:spLocks noGrp="1"/>
          </p:cNvSpPr>
          <p:nvPr>
            <p:ph type="sldNum" sz="quarter" idx="12"/>
          </p:nvPr>
        </p:nvSpPr>
        <p:spPr/>
        <p:txBody>
          <a:bodyPr/>
          <a:lstStyle>
            <a:lvl1pPr>
              <a:defRPr/>
            </a:lvl1pPr>
          </a:lstStyle>
          <a:p>
            <a:fld id="{12FAF476-8D66-4E11-8B6A-F54F891EAAD8}" type="slidenum">
              <a:rPr lang="fr-FR" altLang="fr-FR"/>
              <a:pPr/>
              <a:t>‹N°›</a:t>
            </a:fld>
            <a:endParaRPr lang="fr-FR" altLang="fr-FR"/>
          </a:p>
        </p:txBody>
      </p:sp>
    </p:spTree>
    <p:extLst>
      <p:ext uri="{BB962C8B-B14F-4D97-AF65-F5344CB8AC3E}">
        <p14:creationId xmlns:p14="http://schemas.microsoft.com/office/powerpoint/2010/main" val="18481579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D1D7659C-BCD8-4C1E-A7B1-0CF3BB5D7F64}" type="datetime1">
              <a:rPr lang="fr-FR" altLang="fr-FR"/>
              <a:pPr/>
              <a:t>14/01/2019</a:t>
            </a:fld>
            <a:endParaRPr lang="fr-FR" altLang="fr-FR"/>
          </a:p>
        </p:txBody>
      </p:sp>
      <p:sp>
        <p:nvSpPr>
          <p:cNvPr id="6" name="Espace réservé du pied de page 4"/>
          <p:cNvSpPr>
            <a:spLocks noGrp="1"/>
          </p:cNvSpPr>
          <p:nvPr>
            <p:ph type="ftr" sz="quarter" idx="11"/>
          </p:nvPr>
        </p:nvSpPr>
        <p:spPr/>
        <p:txBody>
          <a:bodyPr/>
          <a:lstStyle>
            <a:lvl1pPr>
              <a:defRPr/>
            </a:lvl1pPr>
          </a:lstStyle>
          <a:p>
            <a:endParaRPr lang="en-US" altLang="fr-FR"/>
          </a:p>
        </p:txBody>
      </p:sp>
      <p:sp>
        <p:nvSpPr>
          <p:cNvPr id="7" name="Espace réservé du numéro de diapositive 5"/>
          <p:cNvSpPr>
            <a:spLocks noGrp="1"/>
          </p:cNvSpPr>
          <p:nvPr>
            <p:ph type="sldNum" sz="quarter" idx="12"/>
          </p:nvPr>
        </p:nvSpPr>
        <p:spPr/>
        <p:txBody>
          <a:bodyPr/>
          <a:lstStyle>
            <a:lvl1pPr>
              <a:defRPr/>
            </a:lvl1pPr>
          </a:lstStyle>
          <a:p>
            <a:fld id="{7141AD05-5809-456B-9AA6-10A71C2AF343}" type="slidenum">
              <a:rPr lang="fr-FR" altLang="fr-FR"/>
              <a:pPr/>
              <a:t>‹N°›</a:t>
            </a:fld>
            <a:endParaRPr lang="fr-FR" altLang="fr-FR"/>
          </a:p>
        </p:txBody>
      </p:sp>
    </p:spTree>
    <p:extLst>
      <p:ext uri="{BB962C8B-B14F-4D97-AF65-F5344CB8AC3E}">
        <p14:creationId xmlns:p14="http://schemas.microsoft.com/office/powerpoint/2010/main" val="438342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4CFFF67D-5B16-47C2-97AD-7D4B54CE96B5}" type="datetime1">
              <a:rPr lang="fr-FR" altLang="fr-FR"/>
              <a:pPr/>
              <a:t>14/01/2019</a:t>
            </a:fld>
            <a:endParaRPr lang="fr-FR" altLang="fr-FR"/>
          </a:p>
        </p:txBody>
      </p:sp>
      <p:sp>
        <p:nvSpPr>
          <p:cNvPr id="8" name="Espace réservé du pied de page 4"/>
          <p:cNvSpPr>
            <a:spLocks noGrp="1"/>
          </p:cNvSpPr>
          <p:nvPr>
            <p:ph type="ftr" sz="quarter" idx="11"/>
          </p:nvPr>
        </p:nvSpPr>
        <p:spPr/>
        <p:txBody>
          <a:bodyPr/>
          <a:lstStyle>
            <a:lvl1pPr>
              <a:defRPr/>
            </a:lvl1pPr>
          </a:lstStyle>
          <a:p>
            <a:endParaRPr lang="en-US" altLang="fr-FR"/>
          </a:p>
        </p:txBody>
      </p:sp>
      <p:sp>
        <p:nvSpPr>
          <p:cNvPr id="9" name="Espace réservé du numéro de diapositive 5"/>
          <p:cNvSpPr>
            <a:spLocks noGrp="1"/>
          </p:cNvSpPr>
          <p:nvPr>
            <p:ph type="sldNum" sz="quarter" idx="12"/>
          </p:nvPr>
        </p:nvSpPr>
        <p:spPr/>
        <p:txBody>
          <a:bodyPr/>
          <a:lstStyle>
            <a:lvl1pPr>
              <a:defRPr/>
            </a:lvl1pPr>
          </a:lstStyle>
          <a:p>
            <a:fld id="{8C30D678-DFE9-4A44-A6DE-25401CC2C227}" type="slidenum">
              <a:rPr lang="fr-FR" altLang="fr-FR"/>
              <a:pPr/>
              <a:t>‹N°›</a:t>
            </a:fld>
            <a:endParaRPr lang="fr-FR" altLang="fr-FR"/>
          </a:p>
        </p:txBody>
      </p:sp>
    </p:spTree>
    <p:extLst>
      <p:ext uri="{BB962C8B-B14F-4D97-AF65-F5344CB8AC3E}">
        <p14:creationId xmlns:p14="http://schemas.microsoft.com/office/powerpoint/2010/main" val="38255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9.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0.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1.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8CD4-C468-428C-B3E6-D50D683A2CA9}" type="datetimeFigureOut">
              <a:rPr lang="fr-FR" smtClean="0"/>
              <a:t>14/01/2019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9DF57-71AD-4B16-B7AB-F859D9F84723}" type="slidenum">
              <a:rPr lang="fr-FR" smtClean="0"/>
              <a:t>‹N°›</a:t>
            </a:fld>
            <a:endParaRPr lang="fr-FR"/>
          </a:p>
        </p:txBody>
      </p:sp>
    </p:spTree>
    <p:extLst>
      <p:ext uri="{BB962C8B-B14F-4D97-AF65-F5344CB8AC3E}">
        <p14:creationId xmlns:p14="http://schemas.microsoft.com/office/powerpoint/2010/main" val="446764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6501912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8891909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endParaRPr lang="fr-BE" altLang="fr-FR"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fr-BE" altLang="fr-FR"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FA8A7B3-8EE4-4592-9413-CA3E8195B7A6}" type="datetimeFigureOut">
              <a:rPr lang="fr-FR">
                <a:solidFill>
                  <a:prstClr val="black">
                    <a:tint val="75000"/>
                  </a:prstClr>
                </a:solidFill>
              </a:rPr>
              <a:pPr>
                <a:def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318E5DDD-69A7-4668-B5CE-03E04CFBDDF6}" type="slidenum">
              <a:rPr lang="fr-BE" altLang="fr-FR"/>
              <a:pPr fontAlgn="base">
                <a:spcBef>
                  <a:spcPct val="0"/>
                </a:spcBef>
                <a:spcAft>
                  <a:spcPct val="0"/>
                </a:spcAft>
              </a:pPr>
              <a:t>‹N°›</a:t>
            </a:fld>
            <a:endParaRPr lang="fr-BE" altLang="fr-FR"/>
          </a:p>
        </p:txBody>
      </p:sp>
    </p:spTree>
    <p:extLst>
      <p:ext uri="{BB962C8B-B14F-4D97-AF65-F5344CB8AC3E}">
        <p14:creationId xmlns:p14="http://schemas.microsoft.com/office/powerpoint/2010/main" val="58294882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4083078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Rectangle 3"/>
          <p:cNvSpPr>
            <a:spLocks noGrp="1" noChangeArrowheads="1"/>
          </p:cNvSpPr>
          <p:nvPr>
            <p:ph type="body" idx="1"/>
          </p:nvPr>
        </p:nvSpPr>
        <p:spPr bwMode="auto">
          <a:xfrm>
            <a:off x="179388" y="1916113"/>
            <a:ext cx="87137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1143000" y="6515100"/>
            <a:ext cx="1371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fontAlgn="base">
              <a:spcBef>
                <a:spcPct val="0"/>
              </a:spcBef>
              <a:spcAft>
                <a:spcPct val="0"/>
              </a:spcAft>
              <a:defRPr/>
            </a:pPr>
            <a:r>
              <a:rPr lang="fr-FR">
                <a:solidFill>
                  <a:srgbClr val="000000"/>
                </a:solidFill>
              </a:rPr>
              <a:t>30/03/2011</a:t>
            </a:r>
          </a:p>
        </p:txBody>
      </p:sp>
      <p:sp>
        <p:nvSpPr>
          <p:cNvPr id="1030" name="Rectangle 6"/>
          <p:cNvSpPr>
            <a:spLocks noGrp="1" noChangeArrowheads="1"/>
          </p:cNvSpPr>
          <p:nvPr>
            <p:ph type="sldNum" sz="quarter" idx="4"/>
          </p:nvPr>
        </p:nvSpPr>
        <p:spPr bwMode="auto">
          <a:xfrm>
            <a:off x="7924800" y="6515100"/>
            <a:ext cx="1143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pPr fontAlgn="base">
              <a:spcBef>
                <a:spcPct val="0"/>
              </a:spcBef>
              <a:spcAft>
                <a:spcPct val="0"/>
              </a:spcAft>
            </a:pPr>
            <a:fld id="{86665EB3-0060-49BD-8AFB-8CDE0DC57F52}" type="slidenum">
              <a:rPr lang="fr-FR" altLang="fr-FR" smtClean="0">
                <a:solidFill>
                  <a:srgbClr val="000000"/>
                </a:solidFill>
              </a:rPr>
              <a:pPr fontAlgn="base">
                <a:spcBef>
                  <a:spcPct val="0"/>
                </a:spcBef>
                <a:spcAft>
                  <a:spcPct val="0"/>
                </a:spcAft>
              </a:pPr>
              <a:t>‹N°›</a:t>
            </a:fld>
            <a:endParaRPr lang="fr-FR" altLang="fr-FR" smtClean="0">
              <a:solidFill>
                <a:srgbClr val="000000"/>
              </a:solidFill>
            </a:endParaRPr>
          </a:p>
        </p:txBody>
      </p:sp>
      <p:sp>
        <p:nvSpPr>
          <p:cNvPr id="1033" name="Rectangle 9"/>
          <p:cNvSpPr>
            <a:spLocks noGrp="1" noChangeArrowheads="1"/>
          </p:cNvSpPr>
          <p:nvPr>
            <p:ph type="ftr" sz="quarter" idx="3"/>
          </p:nvPr>
        </p:nvSpPr>
        <p:spPr bwMode="auto">
          <a:xfrm>
            <a:off x="2743200" y="6515100"/>
            <a:ext cx="3733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fontAlgn="base">
              <a:spcBef>
                <a:spcPct val="0"/>
              </a:spcBef>
              <a:spcAft>
                <a:spcPct val="0"/>
              </a:spcAft>
              <a:defRPr/>
            </a:pPr>
            <a:r>
              <a:rPr lang="fr-FR">
                <a:solidFill>
                  <a:srgbClr val="000000"/>
                </a:solidFill>
              </a:rPr>
              <a:t>Service des bonnes pratiques professionnelles</a:t>
            </a:r>
          </a:p>
        </p:txBody>
      </p:sp>
      <p:sp>
        <p:nvSpPr>
          <p:cNvPr id="1037" name="Line 13"/>
          <p:cNvSpPr>
            <a:spLocks noChangeShapeType="1"/>
          </p:cNvSpPr>
          <p:nvPr userDrawn="1"/>
        </p:nvSpPr>
        <p:spPr bwMode="auto">
          <a:xfrm>
            <a:off x="1219200" y="6451600"/>
            <a:ext cx="7924800" cy="0"/>
          </a:xfrm>
          <a:prstGeom prst="line">
            <a:avLst/>
          </a:prstGeom>
          <a:noFill/>
          <a:ln w="9525">
            <a:solidFill>
              <a:srgbClr val="004890"/>
            </a:solidFill>
            <a:round/>
            <a:headEnd/>
            <a:tailEnd/>
          </a:ln>
          <a:effectLst/>
        </p:spPr>
        <p:txBody>
          <a:bodyPr/>
          <a:lstStyle/>
          <a:p>
            <a:pPr fontAlgn="base">
              <a:spcBef>
                <a:spcPct val="0"/>
              </a:spcBef>
              <a:spcAft>
                <a:spcPct val="0"/>
              </a:spcAft>
              <a:defRPr/>
            </a:pPr>
            <a:endParaRPr lang="fr-FR" sz="2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2286175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rtl="0" eaLnBrk="0" fontAlgn="base" hangingPunct="0">
        <a:spcBef>
          <a:spcPct val="0"/>
        </a:spcBef>
        <a:spcAft>
          <a:spcPct val="0"/>
        </a:spcAft>
        <a:defRPr sz="3200" b="1">
          <a:solidFill>
            <a:srgbClr val="004890"/>
          </a:solidFill>
          <a:latin typeface="+mj-lt"/>
          <a:ea typeface="+mj-ea"/>
          <a:cs typeface="+mj-cs"/>
        </a:defRPr>
      </a:lvl1pPr>
      <a:lvl2pPr algn="l" rtl="0" eaLnBrk="0" fontAlgn="base" hangingPunct="0">
        <a:spcBef>
          <a:spcPct val="0"/>
        </a:spcBef>
        <a:spcAft>
          <a:spcPct val="0"/>
        </a:spcAft>
        <a:defRPr sz="3200" b="1">
          <a:solidFill>
            <a:srgbClr val="004890"/>
          </a:solidFill>
          <a:latin typeface="Arial" pitchFamily="34" charset="0"/>
        </a:defRPr>
      </a:lvl2pPr>
      <a:lvl3pPr algn="l" rtl="0" eaLnBrk="0" fontAlgn="base" hangingPunct="0">
        <a:spcBef>
          <a:spcPct val="0"/>
        </a:spcBef>
        <a:spcAft>
          <a:spcPct val="0"/>
        </a:spcAft>
        <a:defRPr sz="3200" b="1">
          <a:solidFill>
            <a:srgbClr val="004890"/>
          </a:solidFill>
          <a:latin typeface="Arial" pitchFamily="34" charset="0"/>
        </a:defRPr>
      </a:lvl3pPr>
      <a:lvl4pPr algn="l" rtl="0" eaLnBrk="0" fontAlgn="base" hangingPunct="0">
        <a:spcBef>
          <a:spcPct val="0"/>
        </a:spcBef>
        <a:spcAft>
          <a:spcPct val="0"/>
        </a:spcAft>
        <a:defRPr sz="3200" b="1">
          <a:solidFill>
            <a:srgbClr val="004890"/>
          </a:solidFill>
          <a:latin typeface="Arial" pitchFamily="34" charset="0"/>
        </a:defRPr>
      </a:lvl4pPr>
      <a:lvl5pPr algn="l" rtl="0" eaLnBrk="0" fontAlgn="base" hangingPunct="0">
        <a:spcBef>
          <a:spcPct val="0"/>
        </a:spcBef>
        <a:spcAft>
          <a:spcPct val="0"/>
        </a:spcAft>
        <a:defRPr sz="3200" b="1">
          <a:solidFill>
            <a:srgbClr val="004890"/>
          </a:solidFill>
          <a:latin typeface="Arial" pitchFamily="34" charset="0"/>
        </a:defRPr>
      </a:lvl5pPr>
      <a:lvl6pPr marL="457200" algn="l" rtl="0" fontAlgn="base">
        <a:spcBef>
          <a:spcPct val="0"/>
        </a:spcBef>
        <a:spcAft>
          <a:spcPct val="0"/>
        </a:spcAft>
        <a:defRPr sz="3200" b="1">
          <a:solidFill>
            <a:srgbClr val="004890"/>
          </a:solidFill>
          <a:latin typeface="Arial" pitchFamily="34" charset="0"/>
        </a:defRPr>
      </a:lvl6pPr>
      <a:lvl7pPr marL="914400" algn="l" rtl="0" fontAlgn="base">
        <a:spcBef>
          <a:spcPct val="0"/>
        </a:spcBef>
        <a:spcAft>
          <a:spcPct val="0"/>
        </a:spcAft>
        <a:defRPr sz="3200" b="1">
          <a:solidFill>
            <a:srgbClr val="004890"/>
          </a:solidFill>
          <a:latin typeface="Arial" pitchFamily="34" charset="0"/>
        </a:defRPr>
      </a:lvl7pPr>
      <a:lvl8pPr marL="1371600" algn="l" rtl="0" fontAlgn="base">
        <a:spcBef>
          <a:spcPct val="0"/>
        </a:spcBef>
        <a:spcAft>
          <a:spcPct val="0"/>
        </a:spcAft>
        <a:defRPr sz="3200" b="1">
          <a:solidFill>
            <a:srgbClr val="004890"/>
          </a:solidFill>
          <a:latin typeface="Arial" pitchFamily="34" charset="0"/>
        </a:defRPr>
      </a:lvl8pPr>
      <a:lvl9pPr marL="1828800" algn="l" rtl="0" fontAlgn="base">
        <a:spcBef>
          <a:spcPct val="0"/>
        </a:spcBef>
        <a:spcAft>
          <a:spcPct val="0"/>
        </a:spcAft>
        <a:defRPr sz="3200" b="1">
          <a:solidFill>
            <a:srgbClr val="004890"/>
          </a:solidFill>
          <a:latin typeface="Arial" pitchFamily="34" charset="0"/>
        </a:defRPr>
      </a:lvl9pPr>
    </p:titleStyle>
    <p:bodyStyle>
      <a:lvl1pPr marL="533400" indent="-533400" algn="l" rtl="0" eaLnBrk="0" fontAlgn="base" hangingPunct="0">
        <a:spcBef>
          <a:spcPct val="20000"/>
        </a:spcBef>
        <a:spcAft>
          <a:spcPct val="0"/>
        </a:spcAft>
        <a:buChar char="•"/>
        <a:defRPr sz="2800" b="1">
          <a:solidFill>
            <a:srgbClr val="004890"/>
          </a:solidFill>
          <a:latin typeface="+mn-lt"/>
          <a:ea typeface="+mn-ea"/>
          <a:cs typeface="+mn-cs"/>
        </a:defRPr>
      </a:lvl1pPr>
      <a:lvl2pPr marL="914400" indent="-457200" algn="l" rtl="0" eaLnBrk="0" fontAlgn="base" hangingPunct="0">
        <a:spcBef>
          <a:spcPct val="20000"/>
        </a:spcBef>
        <a:spcAft>
          <a:spcPct val="0"/>
        </a:spcAft>
        <a:buChar char="•"/>
        <a:defRPr sz="2400">
          <a:solidFill>
            <a:srgbClr val="4D4D4D"/>
          </a:solidFill>
          <a:latin typeface="+mn-lt"/>
        </a:defRPr>
      </a:lvl2pPr>
      <a:lvl3pPr marL="1295400" indent="-381000" algn="l" rtl="0" eaLnBrk="0" fontAlgn="base" hangingPunct="0">
        <a:spcBef>
          <a:spcPct val="20000"/>
        </a:spcBef>
        <a:spcAft>
          <a:spcPct val="0"/>
        </a:spcAft>
        <a:buChar char="•"/>
        <a:defRPr sz="2000">
          <a:solidFill>
            <a:schemeClr val="tx1"/>
          </a:solidFill>
          <a:latin typeface="+mn-lt"/>
        </a:defRPr>
      </a:lvl3pPr>
      <a:lvl4pPr marL="1676400" indent="-304800" algn="l" rtl="0" eaLnBrk="0" fontAlgn="base" hangingPunct="0">
        <a:spcBef>
          <a:spcPct val="20000"/>
        </a:spcBef>
        <a:spcAft>
          <a:spcPct val="0"/>
        </a:spcAft>
        <a:buFont typeface="Arial" panose="020B0604020202020204" pitchFamily="34" charset="0"/>
        <a:buAutoNum type="arabicPeriod"/>
        <a:defRPr sz="1600" i="1">
          <a:solidFill>
            <a:schemeClr val="tx1"/>
          </a:solidFill>
          <a:latin typeface="+mn-lt"/>
        </a:defRPr>
      </a:lvl4pPr>
      <a:lvl5pPr marL="2209800" indent="-381000" algn="l" rtl="0" eaLnBrk="0" fontAlgn="base" hangingPunct="0">
        <a:spcBef>
          <a:spcPct val="20000"/>
        </a:spcBef>
        <a:spcAft>
          <a:spcPct val="0"/>
        </a:spcAft>
        <a:buChar char="»"/>
        <a:defRPr sz="2000">
          <a:solidFill>
            <a:schemeClr val="tx1"/>
          </a:solidFill>
          <a:latin typeface="+mn-lt"/>
        </a:defRPr>
      </a:lvl5pPr>
      <a:lvl6pPr marL="2667000" indent="-381000" algn="l" rtl="0" fontAlgn="base">
        <a:spcBef>
          <a:spcPct val="20000"/>
        </a:spcBef>
        <a:spcAft>
          <a:spcPct val="0"/>
        </a:spcAft>
        <a:buChar char="»"/>
        <a:defRPr sz="2000">
          <a:solidFill>
            <a:schemeClr val="tx1"/>
          </a:solidFill>
          <a:latin typeface="+mn-lt"/>
        </a:defRPr>
      </a:lvl6pPr>
      <a:lvl7pPr marL="3124200" indent="-381000" algn="l" rtl="0" fontAlgn="base">
        <a:spcBef>
          <a:spcPct val="20000"/>
        </a:spcBef>
        <a:spcAft>
          <a:spcPct val="0"/>
        </a:spcAft>
        <a:buChar char="»"/>
        <a:defRPr sz="2000">
          <a:solidFill>
            <a:schemeClr val="tx1"/>
          </a:solidFill>
          <a:latin typeface="+mn-lt"/>
        </a:defRPr>
      </a:lvl7pPr>
      <a:lvl8pPr marL="3581400" indent="-381000" algn="l" rtl="0" fontAlgn="base">
        <a:spcBef>
          <a:spcPct val="20000"/>
        </a:spcBef>
        <a:spcAft>
          <a:spcPct val="0"/>
        </a:spcAft>
        <a:buChar char="»"/>
        <a:defRPr sz="2000">
          <a:solidFill>
            <a:schemeClr val="tx1"/>
          </a:solidFill>
          <a:latin typeface="+mn-lt"/>
        </a:defRPr>
      </a:lvl8pPr>
      <a:lvl9pPr marL="4038600" indent="-3810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fontAlgn="base">
              <a:spcBef>
                <a:spcPct val="0"/>
              </a:spcBef>
              <a:spcAft>
                <a:spcPct val="0"/>
              </a:spcAft>
              <a:defRPr/>
            </a:pPr>
            <a:r>
              <a:rPr lang="fr-FR">
                <a:solidFill>
                  <a:srgbClr val="000000"/>
                </a:solidFill>
              </a:rPr>
              <a:t>DB FMC MG93 21.10.10</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defRPr/>
            </a:pPr>
            <a:fld id="{E21EEEBD-BC36-4161-916C-753D4DBCBBA7}"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102419210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fontAlgn="base">
              <a:spcBef>
                <a:spcPct val="0"/>
              </a:spcBef>
              <a:spcAft>
                <a:spcPct val="0"/>
              </a:spcAft>
              <a:defRPr/>
            </a:pPr>
            <a:r>
              <a:rPr lang="fr-FR"/>
              <a:t>DB FMC MG93 21.10.10</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fontAlgn="base">
              <a:spcBef>
                <a:spcPct val="0"/>
              </a:spcBef>
              <a:spcAft>
                <a:spcPct val="0"/>
              </a:spcAft>
              <a:defRPr/>
            </a:pPr>
            <a:fld id="{927B67EA-B87D-4F30-B6F8-070B703E13A7}" type="slidenum">
              <a:rPr lang="fr-FR" altLang="fr-FR"/>
              <a:pPr fontAlgn="base">
                <a:spcBef>
                  <a:spcPct val="0"/>
                </a:spcBef>
                <a:spcAft>
                  <a:spcPct val="0"/>
                </a:spcAft>
                <a:defRPr/>
              </a:pPr>
              <a:t>‹N°›</a:t>
            </a:fld>
            <a:endParaRPr lang="fr-FR" altLang="fr-FR"/>
          </a:p>
        </p:txBody>
      </p:sp>
    </p:spTree>
    <p:extLst>
      <p:ext uri="{BB962C8B-B14F-4D97-AF65-F5344CB8AC3E}">
        <p14:creationId xmlns:p14="http://schemas.microsoft.com/office/powerpoint/2010/main" val="102854818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5975395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27D0E69E-9ECC-4EDF-A0E8-927FCBB61A7F}"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150612990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27D0E69E-9ECC-4EDF-A0E8-927FCBB61A7F}"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253229398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descr="FondDiaCourante"/>
          <p:cNvPicPr>
            <a:picLocks noChangeAspect="1" noChangeArrowheads="1"/>
          </p:cNvPicPr>
          <p:nvPr/>
        </p:nvPicPr>
        <p:blipFill>
          <a:blip r:embed="rId19"/>
          <a:srcRect/>
          <a:stretch>
            <a:fillRect/>
          </a:stretch>
        </p:blipFill>
        <p:spPr bwMode="auto">
          <a:xfrm>
            <a:off x="1" y="3177"/>
            <a:ext cx="9140825" cy="68548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539751" y="2"/>
            <a:ext cx="8359775" cy="1196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8" name="Rectangle 3"/>
          <p:cNvSpPr>
            <a:spLocks noGrp="1" noChangeArrowheads="1"/>
          </p:cNvSpPr>
          <p:nvPr>
            <p:ph type="body" idx="1"/>
          </p:nvPr>
        </p:nvSpPr>
        <p:spPr bwMode="auto">
          <a:xfrm>
            <a:off x="395289" y="1557339"/>
            <a:ext cx="8424863"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49508" name="Rectangle 4"/>
          <p:cNvSpPr>
            <a:spLocks noGrp="1" noChangeArrowheads="1"/>
          </p:cNvSpPr>
          <p:nvPr>
            <p:ph type="ftr" sz="quarter" idx="3"/>
          </p:nvPr>
        </p:nvSpPr>
        <p:spPr bwMode="auto">
          <a:xfrm>
            <a:off x="217488" y="6327775"/>
            <a:ext cx="6811963"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a:solidFill>
                  <a:srgbClr val="000000"/>
                </a:solidFill>
                <a:latin typeface="Arial" pitchFamily="34" charset="0"/>
                <a:ea typeface="+mn-ea"/>
                <a:cs typeface="Arial Unicode MS" pitchFamily="34" charset="-128"/>
              </a:defRPr>
            </a:lvl1pPr>
          </a:lstStyle>
          <a:p>
            <a:pPr defTabSz="914377" fontAlgn="base">
              <a:spcBef>
                <a:spcPct val="0"/>
              </a:spcBef>
              <a:spcAft>
                <a:spcPct val="0"/>
              </a:spcAft>
              <a:defRPr/>
            </a:pPr>
            <a:endParaRPr lang="fr-FR"/>
          </a:p>
        </p:txBody>
      </p:sp>
      <p:sp>
        <p:nvSpPr>
          <p:cNvPr id="149510" name="Rectangle 6"/>
          <p:cNvSpPr>
            <a:spLocks noGrp="1" noChangeArrowheads="1"/>
          </p:cNvSpPr>
          <p:nvPr>
            <p:ph type="sldNum" sz="quarter" idx="4"/>
          </p:nvPr>
        </p:nvSpPr>
        <p:spPr bwMode="auto">
          <a:xfrm>
            <a:off x="7239000" y="6429375"/>
            <a:ext cx="1905000" cy="268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1">
                <a:solidFill>
                  <a:srgbClr val="FFFFFF"/>
                </a:solidFill>
                <a:ea typeface="ＭＳ Ｐゴシック" charset="-128"/>
                <a:cs typeface="+mn-cs"/>
              </a:defRPr>
            </a:lvl1pPr>
          </a:lstStyle>
          <a:p>
            <a:pPr defTabSz="914377" fontAlgn="base">
              <a:spcBef>
                <a:spcPct val="0"/>
              </a:spcBef>
              <a:spcAft>
                <a:spcPct val="0"/>
              </a:spcAft>
              <a:defRPr/>
            </a:pPr>
            <a:fld id="{A085F78F-2896-4871-AA5B-E011721F851E}" type="slidenum">
              <a:rPr lang="fr-FR" smtClean="0"/>
              <a:pPr defTabSz="914377" fontAlgn="base">
                <a:spcBef>
                  <a:spcPct val="0"/>
                </a:spcBef>
                <a:spcAft>
                  <a:spcPct val="0"/>
                </a:spcAft>
                <a:defRPr/>
              </a:pPr>
              <a:t>‹N°›</a:t>
            </a:fld>
            <a:endParaRPr lang="fr-FR"/>
          </a:p>
        </p:txBody>
      </p:sp>
      <p:sp>
        <p:nvSpPr>
          <p:cNvPr id="7" name="TextBox 81"/>
          <p:cNvSpPr txBox="1">
            <a:spLocks noChangeArrowheads="1"/>
          </p:cNvSpPr>
          <p:nvPr userDrawn="1"/>
        </p:nvSpPr>
        <p:spPr bwMode="auto">
          <a:xfrm rot="16200000">
            <a:off x="5638007" y="3313583"/>
            <a:ext cx="6858000" cy="230832"/>
          </a:xfrm>
          <a:prstGeom prst="rect">
            <a:avLst/>
          </a:prstGeom>
          <a:noFill/>
          <a:ln w="9525">
            <a:noFill/>
            <a:miter lim="800000"/>
            <a:headEnd/>
            <a:tailEnd/>
          </a:ln>
        </p:spPr>
        <p:txBody>
          <a:bodyPr>
            <a:spAutoFit/>
          </a:bodyPr>
          <a:lstStyle/>
          <a:p>
            <a:pPr algn="ctr" defTabSz="914377" fontAlgn="base">
              <a:spcBef>
                <a:spcPct val="0"/>
              </a:spcBef>
              <a:spcAft>
                <a:spcPct val="0"/>
              </a:spcAft>
              <a:defRPr/>
            </a:pPr>
            <a:r>
              <a:rPr lang="fr-FR" sz="900">
                <a:solidFill>
                  <a:srgbClr val="595959"/>
                </a:solidFill>
                <a:cs typeface="Arial" charset="0"/>
              </a:rPr>
              <a:t>Document réservé à l'usage des orateurs. Ne peut être reproduit</a:t>
            </a:r>
            <a:endParaRPr lang="en-GB" sz="900">
              <a:solidFill>
                <a:srgbClr val="595959"/>
              </a:solidFill>
              <a:cs typeface="Arial" charset="0"/>
            </a:endParaRPr>
          </a:p>
        </p:txBody>
      </p:sp>
    </p:spTree>
    <p:extLst>
      <p:ext uri="{BB962C8B-B14F-4D97-AF65-F5344CB8AC3E}">
        <p14:creationId xmlns:p14="http://schemas.microsoft.com/office/powerpoint/2010/main" val="3605057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rtl="0" eaLnBrk="0" fontAlgn="base" hangingPunct="0">
        <a:spcBef>
          <a:spcPct val="0"/>
        </a:spcBef>
        <a:spcAft>
          <a:spcPct val="0"/>
        </a:spcAft>
        <a:defRPr sz="3200" b="1">
          <a:solidFill>
            <a:schemeClr val="tx2"/>
          </a:solidFill>
          <a:latin typeface="+mj-lt"/>
          <a:ea typeface="ＭＳ Ｐゴシック" charset="0"/>
          <a:cs typeface="Verdana" pitchFamily="34" charset="0"/>
        </a:defRPr>
      </a:lvl1pPr>
      <a:lvl2pPr algn="l" rtl="0" eaLnBrk="0" fontAlgn="base" hangingPunct="0">
        <a:spcBef>
          <a:spcPct val="0"/>
        </a:spcBef>
        <a:spcAft>
          <a:spcPct val="0"/>
        </a:spcAft>
        <a:defRPr sz="3200" b="1">
          <a:solidFill>
            <a:schemeClr val="tx2"/>
          </a:solidFill>
          <a:latin typeface="Arial" pitchFamily="34" charset="0"/>
          <a:ea typeface="ＭＳ Ｐゴシック" charset="0"/>
          <a:cs typeface="Verdana" pitchFamily="34" charset="0"/>
        </a:defRPr>
      </a:lvl2pPr>
      <a:lvl3pPr algn="l" rtl="0" eaLnBrk="0" fontAlgn="base" hangingPunct="0">
        <a:spcBef>
          <a:spcPct val="0"/>
        </a:spcBef>
        <a:spcAft>
          <a:spcPct val="0"/>
        </a:spcAft>
        <a:defRPr sz="3200" b="1">
          <a:solidFill>
            <a:schemeClr val="tx2"/>
          </a:solidFill>
          <a:latin typeface="Arial" pitchFamily="34" charset="0"/>
          <a:ea typeface="ＭＳ Ｐゴシック" charset="0"/>
          <a:cs typeface="Verdana" pitchFamily="34" charset="0"/>
        </a:defRPr>
      </a:lvl3pPr>
      <a:lvl4pPr algn="l" rtl="0" eaLnBrk="0" fontAlgn="base" hangingPunct="0">
        <a:spcBef>
          <a:spcPct val="0"/>
        </a:spcBef>
        <a:spcAft>
          <a:spcPct val="0"/>
        </a:spcAft>
        <a:defRPr sz="3200" b="1">
          <a:solidFill>
            <a:schemeClr val="tx2"/>
          </a:solidFill>
          <a:latin typeface="Arial" pitchFamily="34" charset="0"/>
          <a:ea typeface="ＭＳ Ｐゴシック" charset="0"/>
          <a:cs typeface="Verdana" pitchFamily="34" charset="0"/>
        </a:defRPr>
      </a:lvl4pPr>
      <a:lvl5pPr algn="l" rtl="0" eaLnBrk="0" fontAlgn="base" hangingPunct="0">
        <a:spcBef>
          <a:spcPct val="0"/>
        </a:spcBef>
        <a:spcAft>
          <a:spcPct val="0"/>
        </a:spcAft>
        <a:defRPr sz="3200" b="1">
          <a:solidFill>
            <a:schemeClr val="tx2"/>
          </a:solidFill>
          <a:latin typeface="Arial" pitchFamily="34" charset="0"/>
          <a:ea typeface="ＭＳ Ｐゴシック" charset="0"/>
          <a:cs typeface="Verdana" pitchFamily="34" charset="0"/>
        </a:defRPr>
      </a:lvl5pPr>
      <a:lvl6pPr marL="457189" algn="l" rtl="0" fontAlgn="base">
        <a:spcBef>
          <a:spcPct val="0"/>
        </a:spcBef>
        <a:spcAft>
          <a:spcPct val="0"/>
        </a:spcAft>
        <a:defRPr sz="2800" b="1">
          <a:solidFill>
            <a:schemeClr val="tx2"/>
          </a:solidFill>
          <a:latin typeface="Arial" pitchFamily="34" charset="0"/>
          <a:ea typeface="ＭＳ Ｐゴシック" pitchFamily="34" charset="-128"/>
        </a:defRPr>
      </a:lvl6pPr>
      <a:lvl7pPr marL="914377" algn="l" rtl="0" fontAlgn="base">
        <a:spcBef>
          <a:spcPct val="0"/>
        </a:spcBef>
        <a:spcAft>
          <a:spcPct val="0"/>
        </a:spcAft>
        <a:defRPr sz="2800" b="1">
          <a:solidFill>
            <a:schemeClr val="tx2"/>
          </a:solidFill>
          <a:latin typeface="Arial" pitchFamily="34" charset="0"/>
          <a:ea typeface="ＭＳ Ｐゴシック" pitchFamily="34" charset="-128"/>
        </a:defRPr>
      </a:lvl7pPr>
      <a:lvl8pPr marL="1371566" algn="l" rtl="0" fontAlgn="base">
        <a:spcBef>
          <a:spcPct val="0"/>
        </a:spcBef>
        <a:spcAft>
          <a:spcPct val="0"/>
        </a:spcAft>
        <a:defRPr sz="2800" b="1">
          <a:solidFill>
            <a:schemeClr val="tx2"/>
          </a:solidFill>
          <a:latin typeface="Arial" pitchFamily="34" charset="0"/>
          <a:ea typeface="ＭＳ Ｐゴシック" pitchFamily="34" charset="-128"/>
        </a:defRPr>
      </a:lvl8pPr>
      <a:lvl9pPr marL="1828754" algn="l" rtl="0" fontAlgn="base">
        <a:spcBef>
          <a:spcPct val="0"/>
        </a:spcBef>
        <a:spcAft>
          <a:spcPct val="0"/>
        </a:spcAft>
        <a:defRPr sz="2800" b="1">
          <a:solidFill>
            <a:schemeClr val="tx2"/>
          </a:solidFill>
          <a:latin typeface="Arial" pitchFamily="34" charset="0"/>
          <a:ea typeface="ＭＳ Ｐゴシック" pitchFamily="34" charset="-128"/>
        </a:defRPr>
      </a:lvl9pPr>
    </p:titleStyle>
    <p:bodyStyle>
      <a:lvl1pPr marL="180970" indent="-180970" algn="l" rtl="0" eaLnBrk="0" fontAlgn="base" hangingPunct="0">
        <a:lnSpc>
          <a:spcPct val="95000"/>
        </a:lnSpc>
        <a:spcBef>
          <a:spcPct val="50000"/>
        </a:spcBef>
        <a:spcAft>
          <a:spcPct val="0"/>
        </a:spcAft>
        <a:buClr>
          <a:schemeClr val="tx2"/>
        </a:buClr>
        <a:buSzPct val="60000"/>
        <a:buFont typeface="Wingdings" pitchFamily="2" charset="2"/>
        <a:buChar char="l"/>
        <a:defRPr lang="fr-FR" sz="2400" dirty="0">
          <a:solidFill>
            <a:schemeClr val="tx2"/>
          </a:solidFill>
          <a:latin typeface="+mj-lt"/>
          <a:ea typeface="ＭＳ Ｐゴシック" charset="0"/>
          <a:cs typeface="Verdana" pitchFamily="34" charset="0"/>
        </a:defRPr>
      </a:lvl1pPr>
      <a:lvl2pPr marL="742932" indent="-285744" algn="l" rtl="0" eaLnBrk="0" fontAlgn="base" hangingPunct="0">
        <a:lnSpc>
          <a:spcPct val="95000"/>
        </a:lnSpc>
        <a:spcBef>
          <a:spcPct val="50000"/>
        </a:spcBef>
        <a:spcAft>
          <a:spcPct val="0"/>
        </a:spcAft>
        <a:buClr>
          <a:schemeClr val="tx2"/>
        </a:buClr>
        <a:buChar char="–"/>
        <a:defRPr sz="2000">
          <a:solidFill>
            <a:schemeClr val="tx1"/>
          </a:solidFill>
          <a:latin typeface="+mj-lt"/>
          <a:ea typeface="Verdana" pitchFamily="34" charset="0"/>
          <a:cs typeface="Verdana" pitchFamily="34" charset="0"/>
        </a:defRPr>
      </a:lvl2pPr>
      <a:lvl3pPr marL="1144559" indent="-228594" algn="l" rtl="0" eaLnBrk="0" fontAlgn="base" hangingPunct="0">
        <a:lnSpc>
          <a:spcPct val="95000"/>
        </a:lnSpc>
        <a:spcBef>
          <a:spcPct val="50000"/>
        </a:spcBef>
        <a:spcAft>
          <a:spcPct val="0"/>
        </a:spcAft>
        <a:buClr>
          <a:schemeClr val="tx2"/>
        </a:buClr>
        <a:buChar char="•"/>
        <a:defRPr sz="2400">
          <a:solidFill>
            <a:schemeClr val="tx1"/>
          </a:solidFill>
          <a:latin typeface="+mj-lt"/>
          <a:ea typeface="Verdana" pitchFamily="34" charset="0"/>
          <a:cs typeface="Verdana" pitchFamily="34" charset="0"/>
        </a:defRPr>
      </a:lvl3pPr>
      <a:lvl4pPr marL="1600160" indent="-228594" algn="l" rtl="0" eaLnBrk="0" fontAlgn="base" hangingPunct="0">
        <a:lnSpc>
          <a:spcPct val="95000"/>
        </a:lnSpc>
        <a:spcBef>
          <a:spcPct val="50000"/>
        </a:spcBef>
        <a:spcAft>
          <a:spcPct val="0"/>
        </a:spcAft>
        <a:buClr>
          <a:schemeClr val="tx2"/>
        </a:buClr>
        <a:buChar char="–"/>
        <a:defRPr sz="1600">
          <a:solidFill>
            <a:schemeClr val="tx1"/>
          </a:solidFill>
          <a:latin typeface="+mj-lt"/>
          <a:ea typeface="Verdana" pitchFamily="34" charset="0"/>
          <a:cs typeface="Verdana" pitchFamily="34" charset="0"/>
        </a:defRPr>
      </a:lvl4pPr>
      <a:lvl5pPr marL="2057349" indent="-228594" algn="l" rtl="0" eaLnBrk="0" fontAlgn="base" hangingPunct="0">
        <a:lnSpc>
          <a:spcPct val="95000"/>
        </a:lnSpc>
        <a:spcBef>
          <a:spcPct val="50000"/>
        </a:spcBef>
        <a:spcAft>
          <a:spcPct val="0"/>
        </a:spcAft>
        <a:buClr>
          <a:schemeClr val="tx2"/>
        </a:buClr>
        <a:buChar char="»"/>
        <a:defRPr sz="1600">
          <a:solidFill>
            <a:schemeClr val="tx1"/>
          </a:solidFill>
          <a:latin typeface="+mj-lt"/>
          <a:ea typeface="Verdana" pitchFamily="34" charset="0"/>
          <a:cs typeface="Verdana" pitchFamily="34" charset="0"/>
        </a:defRPr>
      </a:lvl5pPr>
      <a:lvl6pPr marL="2514537" indent="-228594" algn="l" rtl="0" fontAlgn="base">
        <a:lnSpc>
          <a:spcPct val="95000"/>
        </a:lnSpc>
        <a:spcBef>
          <a:spcPct val="50000"/>
        </a:spcBef>
        <a:spcAft>
          <a:spcPct val="0"/>
        </a:spcAft>
        <a:buClr>
          <a:schemeClr val="tx2"/>
        </a:buClr>
        <a:buChar char="»"/>
        <a:defRPr sz="1600">
          <a:solidFill>
            <a:schemeClr val="tx1"/>
          </a:solidFill>
          <a:latin typeface="+mn-lt"/>
          <a:ea typeface="+mn-ea"/>
        </a:defRPr>
      </a:lvl6pPr>
      <a:lvl7pPr marL="2971726" indent="-228594" algn="l" rtl="0" fontAlgn="base">
        <a:lnSpc>
          <a:spcPct val="95000"/>
        </a:lnSpc>
        <a:spcBef>
          <a:spcPct val="50000"/>
        </a:spcBef>
        <a:spcAft>
          <a:spcPct val="0"/>
        </a:spcAft>
        <a:buClr>
          <a:schemeClr val="tx2"/>
        </a:buClr>
        <a:buChar char="»"/>
        <a:defRPr sz="1600">
          <a:solidFill>
            <a:schemeClr val="tx1"/>
          </a:solidFill>
          <a:latin typeface="+mn-lt"/>
          <a:ea typeface="+mn-ea"/>
        </a:defRPr>
      </a:lvl7pPr>
      <a:lvl8pPr marL="3428914" indent="-228594" algn="l" rtl="0" fontAlgn="base">
        <a:lnSpc>
          <a:spcPct val="95000"/>
        </a:lnSpc>
        <a:spcBef>
          <a:spcPct val="50000"/>
        </a:spcBef>
        <a:spcAft>
          <a:spcPct val="0"/>
        </a:spcAft>
        <a:buClr>
          <a:schemeClr val="tx2"/>
        </a:buClr>
        <a:buChar char="»"/>
        <a:defRPr sz="1600">
          <a:solidFill>
            <a:schemeClr val="tx1"/>
          </a:solidFill>
          <a:latin typeface="+mn-lt"/>
          <a:ea typeface="+mn-ea"/>
        </a:defRPr>
      </a:lvl8pPr>
      <a:lvl9pPr marL="3886103" indent="-228594" algn="l" rtl="0" fontAlgn="base">
        <a:lnSpc>
          <a:spcPct val="95000"/>
        </a:lnSpc>
        <a:spcBef>
          <a:spcPct val="50000"/>
        </a:spcBef>
        <a:spcAft>
          <a:spcPct val="0"/>
        </a:spcAft>
        <a:buClr>
          <a:schemeClr val="tx2"/>
        </a:buClr>
        <a:buChar char="»"/>
        <a:defRPr sz="1600">
          <a:solidFill>
            <a:schemeClr val="tx1"/>
          </a:solidFill>
          <a:latin typeface="+mn-lt"/>
          <a:ea typeface="+mn-ea"/>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27D0E69E-9ECC-4EDF-A0E8-927FCBB61A7F}"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401472020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C118DAF8-7172-47E2-AEA6-F92BA76C1B7D}" type="slidenum">
              <a:rPr lang="fr-FR" altLang="fr-FR">
                <a:solidFill>
                  <a:srgbClr val="000000"/>
                </a:solidFill>
              </a:rPr>
              <a:pPr fontAlgn="base">
                <a:spcBef>
                  <a:spcPct val="0"/>
                </a:spcBef>
                <a:spcAft>
                  <a:spcPct val="0"/>
                </a:spcAft>
                <a:defRPr/>
              </a:pPr>
              <a:t>‹N°›</a:t>
            </a:fld>
            <a:endParaRPr lang="fr-FR" altLang="fr-FR">
              <a:solidFill>
                <a:srgbClr val="000000"/>
              </a:solidFill>
            </a:endParaRPr>
          </a:p>
        </p:txBody>
      </p:sp>
    </p:spTree>
    <p:extLst>
      <p:ext uri="{BB962C8B-B14F-4D97-AF65-F5344CB8AC3E}">
        <p14:creationId xmlns:p14="http://schemas.microsoft.com/office/powerpoint/2010/main" val="785206806"/>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820569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27189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14/01/2019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081036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5394"/>
            <a:ext cx="8229600" cy="11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Espace réservé du texte 2"/>
          <p:cNvSpPr>
            <a:spLocks noGrp="1"/>
          </p:cNvSpPr>
          <p:nvPr>
            <p:ph type="body" idx="1"/>
          </p:nvPr>
        </p:nvSpPr>
        <p:spPr bwMode="auto">
          <a:xfrm>
            <a:off x="457200" y="1600312"/>
            <a:ext cx="8229600" cy="4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5910"/>
            <a:ext cx="2133600" cy="36607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F1EE5534-509E-4901-AB41-3B8F0327ED12}" type="datetime1">
              <a:rPr lang="fr-FR" altLang="fr-FR" smtClean="0">
                <a:ea typeface="ヒラギノ角ゴ Pro W3" pitchFamily="4" charset="-128"/>
              </a:rPr>
              <a:pPr defTabSz="457200" fontAlgn="base">
                <a:spcBef>
                  <a:spcPct val="0"/>
                </a:spcBef>
                <a:spcAft>
                  <a:spcPct val="0"/>
                </a:spcAft>
              </a:pPr>
              <a:t>14/01/2019</a:t>
            </a:fld>
            <a:endParaRPr lang="fr-FR" altLang="fr-FR">
              <a:ea typeface="ヒラギノ角ゴ Pro W3" pitchFamily="4" charset="-128"/>
            </a:endParaRPr>
          </a:p>
        </p:txBody>
      </p:sp>
      <p:sp>
        <p:nvSpPr>
          <p:cNvPr id="5" name="Espace réservé du pied de page 4"/>
          <p:cNvSpPr>
            <a:spLocks noGrp="1"/>
          </p:cNvSpPr>
          <p:nvPr>
            <p:ph type="ftr" sz="quarter" idx="3"/>
          </p:nvPr>
        </p:nvSpPr>
        <p:spPr>
          <a:xfrm>
            <a:off x="3124200" y="6355910"/>
            <a:ext cx="2895600" cy="36607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fontAlgn="base">
              <a:spcBef>
                <a:spcPct val="0"/>
              </a:spcBef>
              <a:spcAft>
                <a:spcPct val="0"/>
              </a:spcAft>
            </a:pPr>
            <a:endParaRPr lang="en-US" altLang="fr-FR">
              <a:ea typeface="ヒラギノ角ゴ Pro W3" pitchFamily="4" charset="-128"/>
            </a:endParaRPr>
          </a:p>
        </p:txBody>
      </p:sp>
      <p:sp>
        <p:nvSpPr>
          <p:cNvPr id="6" name="Espace réservé du numéro de diapositive 5"/>
          <p:cNvSpPr>
            <a:spLocks noGrp="1"/>
          </p:cNvSpPr>
          <p:nvPr>
            <p:ph type="sldNum" sz="quarter" idx="4"/>
          </p:nvPr>
        </p:nvSpPr>
        <p:spPr>
          <a:xfrm>
            <a:off x="6553200" y="6355910"/>
            <a:ext cx="2133600" cy="36607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5194C0DD-A22B-4F36-9D71-F0BDFE8E4701}" type="slidenum">
              <a:rPr lang="fr-FR" altLang="fr-FR" smtClean="0">
                <a:ea typeface="ヒラギノ角ゴ Pro W3" pitchFamily="4" charset="-128"/>
              </a:rPr>
              <a:pPr defTabSz="457200" fontAlgn="base">
                <a:spcBef>
                  <a:spcPct val="0"/>
                </a:spcBef>
                <a:spcAft>
                  <a:spcPct val="0"/>
                </a:spcAft>
              </a:pPr>
              <a:t>‹N°›</a:t>
            </a:fld>
            <a:endParaRPr lang="fr-FR" altLang="fr-FR">
              <a:ea typeface="ヒラギノ角ゴ Pro W3" pitchFamily="4" charset="-128"/>
            </a:endParaRPr>
          </a:p>
        </p:txBody>
      </p:sp>
    </p:spTree>
    <p:extLst>
      <p:ext uri="{BB962C8B-B14F-4D97-AF65-F5344CB8AC3E}">
        <p14:creationId xmlns:p14="http://schemas.microsoft.com/office/powerpoint/2010/main" val="24450098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28" charset="-128"/>
          <a:cs typeface="ヒラギノ角ゴ Pro W3"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5pPr>
      <a:lvl6pPr marL="4572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6pPr>
      <a:lvl7pPr marL="9144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7pPr>
      <a:lvl8pPr marL="13716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8pPr>
      <a:lvl9pPr marL="18288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28" charset="-128"/>
          <a:cs typeface="ヒラギノ角ゴ Pro W3" pitchFamily="2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28" charset="-128"/>
          <a:cs typeface="ヒラギノ角ゴ Pro W3" pitchFamily="28"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28" charset="-128"/>
          <a:cs typeface="ヒラギノ角ゴ Pro W3" pitchFamily="2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538C7-FCE9-40CE-A50B-C6EE3C0A506D}" type="datetimeFigureOut">
              <a:rPr lang="en-GB" smtClean="0">
                <a:solidFill>
                  <a:prstClr val="black">
                    <a:tint val="75000"/>
                  </a:prstClr>
                </a:solidFill>
              </a:rPr>
              <a:pPr/>
              <a:t>14/01/2019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C88BB-D285-4013-B729-36A3BA5C1FCB}"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9668092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5394"/>
            <a:ext cx="8229600" cy="11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Espace réservé du texte 2"/>
          <p:cNvSpPr>
            <a:spLocks noGrp="1"/>
          </p:cNvSpPr>
          <p:nvPr>
            <p:ph type="body" idx="1"/>
          </p:nvPr>
        </p:nvSpPr>
        <p:spPr bwMode="auto">
          <a:xfrm>
            <a:off x="457200" y="1600312"/>
            <a:ext cx="8229600" cy="4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5910"/>
            <a:ext cx="2133600" cy="36607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F1EE5534-509E-4901-AB41-3B8F0327ED12}" type="datetime1">
              <a:rPr lang="fr-FR" altLang="fr-FR" smtClean="0">
                <a:ea typeface="ヒラギノ角ゴ Pro W3" pitchFamily="4" charset="-128"/>
              </a:rPr>
              <a:pPr defTabSz="457200" fontAlgn="base">
                <a:spcBef>
                  <a:spcPct val="0"/>
                </a:spcBef>
                <a:spcAft>
                  <a:spcPct val="0"/>
                </a:spcAft>
              </a:pPr>
              <a:t>14/01/2019</a:t>
            </a:fld>
            <a:endParaRPr lang="fr-FR" altLang="fr-FR">
              <a:ea typeface="ヒラギノ角ゴ Pro W3" pitchFamily="4" charset="-128"/>
            </a:endParaRPr>
          </a:p>
        </p:txBody>
      </p:sp>
      <p:sp>
        <p:nvSpPr>
          <p:cNvPr id="5" name="Espace réservé du pied de page 4"/>
          <p:cNvSpPr>
            <a:spLocks noGrp="1"/>
          </p:cNvSpPr>
          <p:nvPr>
            <p:ph type="ftr" sz="quarter" idx="3"/>
          </p:nvPr>
        </p:nvSpPr>
        <p:spPr>
          <a:xfrm>
            <a:off x="3124200" y="6355910"/>
            <a:ext cx="2895600" cy="36607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fontAlgn="base">
              <a:spcBef>
                <a:spcPct val="0"/>
              </a:spcBef>
              <a:spcAft>
                <a:spcPct val="0"/>
              </a:spcAft>
            </a:pPr>
            <a:endParaRPr lang="en-US" altLang="fr-FR">
              <a:ea typeface="ヒラギノ角ゴ Pro W3" pitchFamily="4" charset="-128"/>
            </a:endParaRPr>
          </a:p>
        </p:txBody>
      </p:sp>
      <p:sp>
        <p:nvSpPr>
          <p:cNvPr id="6" name="Espace réservé du numéro de diapositive 5"/>
          <p:cNvSpPr>
            <a:spLocks noGrp="1"/>
          </p:cNvSpPr>
          <p:nvPr>
            <p:ph type="sldNum" sz="quarter" idx="4"/>
          </p:nvPr>
        </p:nvSpPr>
        <p:spPr>
          <a:xfrm>
            <a:off x="6553200" y="6355910"/>
            <a:ext cx="2133600" cy="36607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5194C0DD-A22B-4F36-9D71-F0BDFE8E4701}" type="slidenum">
              <a:rPr lang="fr-FR" altLang="fr-FR" smtClean="0">
                <a:ea typeface="ヒラギノ角ゴ Pro W3" pitchFamily="4" charset="-128"/>
              </a:rPr>
              <a:pPr defTabSz="457200" fontAlgn="base">
                <a:spcBef>
                  <a:spcPct val="0"/>
                </a:spcBef>
                <a:spcAft>
                  <a:spcPct val="0"/>
                </a:spcAft>
              </a:pPr>
              <a:t>‹N°›</a:t>
            </a:fld>
            <a:endParaRPr lang="fr-FR" altLang="fr-FR">
              <a:ea typeface="ヒラギノ角ゴ Pro W3" pitchFamily="4" charset="-128"/>
            </a:endParaRPr>
          </a:p>
        </p:txBody>
      </p:sp>
    </p:spTree>
    <p:extLst>
      <p:ext uri="{BB962C8B-B14F-4D97-AF65-F5344CB8AC3E}">
        <p14:creationId xmlns:p14="http://schemas.microsoft.com/office/powerpoint/2010/main" val="15595642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28" charset="-128"/>
          <a:cs typeface="ヒラギノ角ゴ Pro W3"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5pPr>
      <a:lvl6pPr marL="4572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6pPr>
      <a:lvl7pPr marL="9144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7pPr>
      <a:lvl8pPr marL="13716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8pPr>
      <a:lvl9pPr marL="18288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28" charset="-128"/>
          <a:cs typeface="ヒラギノ角ゴ Pro W3" pitchFamily="2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28" charset="-128"/>
          <a:cs typeface="ヒラギノ角ゴ Pro W3" pitchFamily="28"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28" charset="-128"/>
          <a:cs typeface="ヒラギノ角ゴ Pro W3" pitchFamily="2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5394"/>
            <a:ext cx="8229600" cy="11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Espace réservé du texte 2"/>
          <p:cNvSpPr>
            <a:spLocks noGrp="1"/>
          </p:cNvSpPr>
          <p:nvPr>
            <p:ph type="body" idx="1"/>
          </p:nvPr>
        </p:nvSpPr>
        <p:spPr bwMode="auto">
          <a:xfrm>
            <a:off x="457200" y="1600312"/>
            <a:ext cx="8229600" cy="4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5910"/>
            <a:ext cx="2133600" cy="36607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F1EE5534-509E-4901-AB41-3B8F0327ED12}" type="datetime1">
              <a:rPr lang="fr-FR" altLang="fr-FR" smtClean="0">
                <a:ea typeface="ヒラギノ角ゴ Pro W3" pitchFamily="4" charset="-128"/>
              </a:rPr>
              <a:pPr defTabSz="457200" fontAlgn="base">
                <a:spcBef>
                  <a:spcPct val="0"/>
                </a:spcBef>
                <a:spcAft>
                  <a:spcPct val="0"/>
                </a:spcAft>
              </a:pPr>
              <a:t>14/01/2019</a:t>
            </a:fld>
            <a:endParaRPr lang="fr-FR" altLang="fr-FR">
              <a:ea typeface="ヒラギノ角ゴ Pro W3" pitchFamily="4" charset="-128"/>
            </a:endParaRPr>
          </a:p>
        </p:txBody>
      </p:sp>
      <p:sp>
        <p:nvSpPr>
          <p:cNvPr id="5" name="Espace réservé du pied de page 4"/>
          <p:cNvSpPr>
            <a:spLocks noGrp="1"/>
          </p:cNvSpPr>
          <p:nvPr>
            <p:ph type="ftr" sz="quarter" idx="3"/>
          </p:nvPr>
        </p:nvSpPr>
        <p:spPr>
          <a:xfrm>
            <a:off x="3124200" y="6355910"/>
            <a:ext cx="2895600" cy="36607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fontAlgn="base">
              <a:spcBef>
                <a:spcPct val="0"/>
              </a:spcBef>
              <a:spcAft>
                <a:spcPct val="0"/>
              </a:spcAft>
            </a:pPr>
            <a:endParaRPr lang="en-US" altLang="fr-FR">
              <a:ea typeface="ヒラギノ角ゴ Pro W3" pitchFamily="4" charset="-128"/>
            </a:endParaRPr>
          </a:p>
        </p:txBody>
      </p:sp>
      <p:sp>
        <p:nvSpPr>
          <p:cNvPr id="6" name="Espace réservé du numéro de diapositive 5"/>
          <p:cNvSpPr>
            <a:spLocks noGrp="1"/>
          </p:cNvSpPr>
          <p:nvPr>
            <p:ph type="sldNum" sz="quarter" idx="4"/>
          </p:nvPr>
        </p:nvSpPr>
        <p:spPr>
          <a:xfrm>
            <a:off x="6553200" y="6355910"/>
            <a:ext cx="2133600" cy="36607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5194C0DD-A22B-4F36-9D71-F0BDFE8E4701}" type="slidenum">
              <a:rPr lang="fr-FR" altLang="fr-FR" smtClean="0">
                <a:ea typeface="ヒラギノ角ゴ Pro W3" pitchFamily="4" charset="-128"/>
              </a:rPr>
              <a:pPr defTabSz="457200" fontAlgn="base">
                <a:spcBef>
                  <a:spcPct val="0"/>
                </a:spcBef>
                <a:spcAft>
                  <a:spcPct val="0"/>
                </a:spcAft>
              </a:pPr>
              <a:t>‹N°›</a:t>
            </a:fld>
            <a:endParaRPr lang="fr-FR" altLang="fr-FR">
              <a:ea typeface="ヒラギノ角ゴ Pro W3" pitchFamily="4" charset="-128"/>
            </a:endParaRPr>
          </a:p>
        </p:txBody>
      </p:sp>
    </p:spTree>
    <p:extLst>
      <p:ext uri="{BB962C8B-B14F-4D97-AF65-F5344CB8AC3E}">
        <p14:creationId xmlns:p14="http://schemas.microsoft.com/office/powerpoint/2010/main" val="13261922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28" charset="-128"/>
          <a:cs typeface="ヒラギノ角ゴ Pro W3"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5pPr>
      <a:lvl6pPr marL="4572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6pPr>
      <a:lvl7pPr marL="9144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7pPr>
      <a:lvl8pPr marL="13716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8pPr>
      <a:lvl9pPr marL="1828800" algn="ctr" defTabSz="457200" rtl="0" fontAlgn="base">
        <a:spcBef>
          <a:spcPct val="0"/>
        </a:spcBef>
        <a:spcAft>
          <a:spcPct val="0"/>
        </a:spcAft>
        <a:defRPr sz="4400">
          <a:solidFill>
            <a:schemeClr val="tx1"/>
          </a:solidFill>
          <a:latin typeface="Calibri" pitchFamily="28" charset="0"/>
          <a:ea typeface="ヒラギノ角ゴ Pro W3" pitchFamily="28" charset="-128"/>
          <a:cs typeface="ヒラギノ角ゴ Pro W3" pitchFamily="2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28" charset="-128"/>
          <a:cs typeface="ヒラギノ角ゴ Pro W3" pitchFamily="2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28" charset="-128"/>
          <a:cs typeface="ヒラギノ角ゴ Pro W3" pitchFamily="28"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28" charset="-128"/>
          <a:cs typeface="ヒラギノ角ゴ Pro W3" pitchFamily="2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28" charset="-128"/>
          <a:cs typeface="ヒラギノ角ゴ Pro W3" pitchFamily="28"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9.xml"/><Relationship Id="rId1" Type="http://schemas.openxmlformats.org/officeDocument/2006/relationships/slideLayout" Target="../slideLayouts/slideLayout16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0.xml"/><Relationship Id="rId1" Type="http://schemas.openxmlformats.org/officeDocument/2006/relationships/slideLayout" Target="../slideLayouts/slideLayout16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4.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7.xml"/></Relationships>
</file>

<file path=ppt/slides/_rels/slide10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4.xml"/><Relationship Id="rId1" Type="http://schemas.openxmlformats.org/officeDocument/2006/relationships/slideLayout" Target="../slideLayouts/slideLayout16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5.xml"/><Relationship Id="rId1" Type="http://schemas.openxmlformats.org/officeDocument/2006/relationships/slideLayout" Target="../slideLayouts/slideLayout17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7.xml"/><Relationship Id="rId1" Type="http://schemas.openxmlformats.org/officeDocument/2006/relationships/vmlDrawing" Target="../drawings/vmlDrawing1.vml"/><Relationship Id="rId6" Type="http://schemas.openxmlformats.org/officeDocument/2006/relationships/image" Target="../media/image74.png"/><Relationship Id="rId5" Type="http://schemas.openxmlformats.org/officeDocument/2006/relationships/oleObject" Target="../embeddings/oleObject2.bin"/><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1.xml"/></Relationships>
</file>

<file path=ppt/slides/_rels/slide1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0.xml"/><Relationship Id="rId1" Type="http://schemas.openxmlformats.org/officeDocument/2006/relationships/slideLayout" Target="../slideLayouts/slideLayout162.xml"/><Relationship Id="rId4" Type="http://schemas.openxmlformats.org/officeDocument/2006/relationships/image" Target="../media/image78.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79.wmf"/><Relationship Id="rId2" Type="http://schemas.openxmlformats.org/officeDocument/2006/relationships/slideLayout" Target="../slideLayouts/slideLayout16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81.jpeg"/><Relationship Id="rId4" Type="http://schemas.openxmlformats.org/officeDocument/2006/relationships/image" Target="../media/image80.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3.xml"/><Relationship Id="rId1" Type="http://schemas.openxmlformats.org/officeDocument/2006/relationships/slideLayout" Target="../slideLayouts/slideLayout161.xml"/><Relationship Id="rId4" Type="http://schemas.openxmlformats.org/officeDocument/2006/relationships/image" Target="../media/image8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1.xml"/></Relationships>
</file>

<file path=ppt/slides/_rels/slide1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167.xml"/><Relationship Id="rId4" Type="http://schemas.openxmlformats.org/officeDocument/2006/relationships/image" Target="../media/image85.png"/></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7.xml"/><Relationship Id="rId1" Type="http://schemas.openxmlformats.org/officeDocument/2006/relationships/slideLayout" Target="../slideLayouts/slideLayout16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google.fr/imgres?q=cerveau&amp;hl=fr&amp;gbv=2&amp;biw=1920&amp;bih=899&amp;tbm=isch&amp;tbnid=wQoB8T2Jd6CL0M:&amp;imgrefurl=http://lecerveau.mcgill.ca/flash/a/a_01/a_01_cr/a_01_cr_ana/a_01_cr_ana.html&amp;docid=hBLl53dcNLIjGM&amp;imgurl=http://lecerveau.mcgill.ca/flash/a/a_01/a_01_cr/a_01_cr_ana/a_01_cr_ana_1a.jpg&amp;w=265&amp;h=250&amp;ei=A61ET6TIGIPC0QXxy_zlAw&amp;zoom=1" TargetMode="External"/><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google.fr/imgres?q=cerveau&amp;hl=fr&amp;gbv=2&amp;biw=1920&amp;bih=899&amp;tbm=isch&amp;tbnid=wQoB8T2Jd6CL0M:&amp;imgrefurl=http://lecerveau.mcgill.ca/flash/a/a_01/a_01_cr/a_01_cr_ana/a_01_cr_ana.html&amp;docid=hBLl53dcNLIjGM&amp;imgurl=http://lecerveau.mcgill.ca/flash/a/a_01/a_01_cr/a_01_cr_ana/a_01_cr_ana_1a.jpg&amp;w=265&amp;h=250&amp;ei=A61ET6TIGIPC0QXxy_zlAw&amp;zoom=1" TargetMode="External"/><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0.jpeg"/><Relationship Id="rId7"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hyperlink" Target="http://www.google.fr/imgres?q=cerveau&amp;hl=fr&amp;gbv=2&amp;biw=1920&amp;bih=899&amp;tbm=isch&amp;tbnid=wQoB8T2Jd6CL0M:&amp;imgrefurl=http://lecerveau.mcgill.ca/flash/a/a_01/a_01_cr/a_01_cr_ana/a_01_cr_ana.html&amp;docid=hBLl53dcNLIjGM&amp;imgurl=http://lecerveau.mcgill.ca/flash/a/a_01/a_01_cr/a_01_cr_ana/a_01_cr_ana_1a.jpg&amp;w=265&amp;h=250&amp;ei=A61ET6TIGIPC0QXxy_zlAw&amp;zoom=1" TargetMode="External"/><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1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google.fr/imgres?q=cerveau&amp;hl=fr&amp;gbv=2&amp;biw=1920&amp;bih=899&amp;tbm=isch&amp;tbnid=wQoB8T2Jd6CL0M:&amp;imgrefurl=http://lecerveau.mcgill.ca/flash/a/a_01/a_01_cr/a_01_cr_ana/a_01_cr_ana.html&amp;docid=hBLl53dcNLIjGM&amp;imgurl=http://lecerveau.mcgill.ca/flash/a/a_01/a_01_cr/a_01_cr_ana/a_01_cr_ana_1a.jpg&amp;w=265&amp;h=250&amp;ei=A61ET6TIGIPC0QXxy_zlAw&amp;zoom=1" TargetMode="External"/><Relationship Id="rId9"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16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2989" y="1126953"/>
            <a:ext cx="9100196" cy="1828800"/>
          </a:xfrm>
          <a:noFill/>
        </p:spPr>
        <p:txBody>
          <a:bodyPr anchor="ctr" anchorCtr="0">
            <a:normAutofit fontScale="90000"/>
          </a:bodyPr>
          <a:lstStyle/>
          <a:p>
            <a:r>
              <a:rPr lang="fr-FR" altLang="fr-FR" sz="3867" b="1" dirty="0" smtClean="0">
                <a:solidFill>
                  <a:srgbClr val="CC0000"/>
                </a:solidFill>
                <a:latin typeface="Arial" panose="020B0604020202020204" pitchFamily="34" charset="0"/>
                <a:cs typeface="Arial" panose="020B0604020202020204" pitchFamily="34" charset="0"/>
              </a:rPr>
              <a:t>Principales pathologies </a:t>
            </a:r>
            <a:br>
              <a:rPr lang="fr-FR" altLang="fr-FR" sz="3867" b="1" dirty="0" smtClean="0">
                <a:solidFill>
                  <a:srgbClr val="CC0000"/>
                </a:solidFill>
                <a:latin typeface="Arial" panose="020B0604020202020204" pitchFamily="34" charset="0"/>
                <a:cs typeface="Arial" panose="020B0604020202020204" pitchFamily="34" charset="0"/>
              </a:rPr>
            </a:br>
            <a:r>
              <a:rPr lang="fr-FR" altLang="fr-FR" sz="3867" b="1" dirty="0" smtClean="0">
                <a:solidFill>
                  <a:srgbClr val="CC0000"/>
                </a:solidFill>
                <a:latin typeface="Arial" panose="020B0604020202020204" pitchFamily="34" charset="0"/>
                <a:cs typeface="Arial" panose="020B0604020202020204" pitchFamily="34" charset="0"/>
              </a:rPr>
              <a:t>non-transmissibles chroniques</a:t>
            </a:r>
            <a:r>
              <a:rPr lang="fr-FR" altLang="fr-FR" sz="3600" b="1" dirty="0">
                <a:solidFill>
                  <a:srgbClr val="CC0000"/>
                </a:solidFill>
                <a:latin typeface="Arial" panose="020B0604020202020204" pitchFamily="34" charset="0"/>
                <a:cs typeface="Arial" panose="020B0604020202020204" pitchFamily="34" charset="0"/>
              </a:rPr>
              <a:t/>
            </a:r>
            <a:br>
              <a:rPr lang="fr-FR" altLang="fr-FR" sz="3600" b="1" dirty="0">
                <a:solidFill>
                  <a:srgbClr val="CC0000"/>
                </a:solidFill>
                <a:latin typeface="Arial" panose="020B0604020202020204" pitchFamily="34" charset="0"/>
                <a:cs typeface="Arial" panose="020B0604020202020204" pitchFamily="34" charset="0"/>
              </a:rPr>
            </a:br>
            <a:r>
              <a:rPr lang="fr-FR" altLang="fr-FR" sz="3600" b="1" dirty="0">
                <a:solidFill>
                  <a:srgbClr val="CC0000"/>
                </a:solidFill>
                <a:latin typeface="Arial" panose="020B0604020202020204" pitchFamily="34" charset="0"/>
                <a:cs typeface="Arial" panose="020B0604020202020204" pitchFamily="34" charset="0"/>
              </a:rPr>
              <a:t/>
            </a:r>
            <a:br>
              <a:rPr lang="fr-FR" altLang="fr-FR" sz="3600" b="1" dirty="0">
                <a:solidFill>
                  <a:srgbClr val="CC0000"/>
                </a:solidFill>
                <a:latin typeface="Arial" panose="020B0604020202020204" pitchFamily="34" charset="0"/>
                <a:cs typeface="Arial" panose="020B0604020202020204" pitchFamily="34" charset="0"/>
              </a:rPr>
            </a:br>
            <a:r>
              <a:rPr lang="fr-FR" altLang="fr-FR" sz="3200" b="1" dirty="0" smtClean="0">
                <a:solidFill>
                  <a:srgbClr val="CC0000"/>
                </a:solidFill>
                <a:latin typeface="Arial" panose="020B0604020202020204" pitchFamily="34" charset="0"/>
                <a:cs typeface="Arial" panose="020B0604020202020204" pitchFamily="34" charset="0"/>
              </a:rPr>
              <a:t>DU Médiation en santé</a:t>
            </a:r>
            <a:endParaRPr lang="fr-FR" altLang="fr-FR" sz="3200" b="1" dirty="0">
              <a:solidFill>
                <a:srgbClr val="CC0000"/>
              </a:solidFill>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747177" y="3135924"/>
            <a:ext cx="7419864" cy="2055365"/>
          </a:xfrm>
          <a:noFill/>
        </p:spPr>
        <p:txBody>
          <a:bodyPr>
            <a:normAutofit/>
          </a:bodyPr>
          <a:lstStyle/>
          <a:p>
            <a:pPr eaLnBrk="1" hangingPunct="1">
              <a:lnSpc>
                <a:spcPct val="80000"/>
              </a:lnSpc>
            </a:pPr>
            <a:endParaRPr lang="fr-FR" altLang="fr-FR" sz="1600" b="1" dirty="0">
              <a:latin typeface="Arial" panose="020B0604020202020204" pitchFamily="34" charset="0"/>
              <a:cs typeface="Arial" panose="020B0604020202020204" pitchFamily="34" charset="0"/>
            </a:endParaRPr>
          </a:p>
          <a:p>
            <a:pPr eaLnBrk="1" hangingPunct="1">
              <a:lnSpc>
                <a:spcPct val="80000"/>
              </a:lnSpc>
            </a:pPr>
            <a:r>
              <a:rPr lang="fr-FR" altLang="fr-FR" sz="1600" b="1" dirty="0">
                <a:latin typeface="Arial" panose="020B0604020202020204" pitchFamily="34" charset="0"/>
                <a:cs typeface="Arial" panose="020B0604020202020204" pitchFamily="34" charset="0"/>
              </a:rPr>
              <a:t>Dr Sylvain Le Jeune</a:t>
            </a:r>
          </a:p>
          <a:p>
            <a:pPr eaLnBrk="1" hangingPunct="1">
              <a:lnSpc>
                <a:spcPct val="80000"/>
              </a:lnSpc>
            </a:pPr>
            <a:r>
              <a:rPr lang="fr-FR" altLang="fr-FR" sz="1600" b="1" dirty="0">
                <a:latin typeface="Arial" panose="020B0604020202020204" pitchFamily="34" charset="0"/>
                <a:cs typeface="Arial" panose="020B0604020202020204" pitchFamily="34" charset="0"/>
              </a:rPr>
              <a:t>Praticien Hospitalier</a:t>
            </a:r>
          </a:p>
          <a:p>
            <a:pPr eaLnBrk="1" hangingPunct="1">
              <a:lnSpc>
                <a:spcPct val="80000"/>
              </a:lnSpc>
            </a:pPr>
            <a:r>
              <a:rPr lang="fr-FR" altLang="fr-FR" sz="1600" b="1" dirty="0">
                <a:latin typeface="Arial" panose="020B0604020202020204" pitchFamily="34" charset="0"/>
                <a:cs typeface="Arial" panose="020B0604020202020204" pitchFamily="34" charset="0"/>
              </a:rPr>
              <a:t>Médecine Interne et Vasculaire - Hôpital </a:t>
            </a:r>
            <a:r>
              <a:rPr lang="fr-FR" altLang="fr-FR" sz="1600" b="1" dirty="0" smtClean="0">
                <a:latin typeface="Arial" panose="020B0604020202020204" pitchFamily="34" charset="0"/>
                <a:cs typeface="Arial" panose="020B0604020202020204" pitchFamily="34" charset="0"/>
              </a:rPr>
              <a:t>Avicenne</a:t>
            </a:r>
          </a:p>
          <a:p>
            <a:pPr eaLnBrk="1" hangingPunct="1">
              <a:lnSpc>
                <a:spcPct val="80000"/>
              </a:lnSpc>
            </a:pPr>
            <a:r>
              <a:rPr lang="fr-FR" altLang="fr-FR" sz="1600" b="1" dirty="0" smtClean="0">
                <a:latin typeface="Arial" panose="020B0604020202020204" pitchFamily="34" charset="0"/>
                <a:cs typeface="Arial" panose="020B0604020202020204" pitchFamily="34" charset="0"/>
              </a:rPr>
              <a:t>Centre d’excellence européen en HTA</a:t>
            </a:r>
          </a:p>
          <a:p>
            <a:pPr eaLnBrk="1" hangingPunct="1">
              <a:lnSpc>
                <a:spcPct val="80000"/>
              </a:lnSpc>
            </a:pPr>
            <a:r>
              <a:rPr lang="fr-FR" altLang="fr-FR" sz="1600" b="1" dirty="0" smtClean="0">
                <a:latin typeface="Arial" panose="020B0604020202020204" pitchFamily="34" charset="0"/>
                <a:cs typeface="Arial" panose="020B0604020202020204" pitchFamily="34" charset="0"/>
              </a:rPr>
              <a:t>Centre de référence Syndromes Drépanocytaires Majeurs</a:t>
            </a:r>
            <a:r>
              <a:rPr lang="fr-FR" altLang="fr-FR" sz="1600" b="1" dirty="0">
                <a:latin typeface="Arial" panose="020B0604020202020204" pitchFamily="34" charset="0"/>
                <a:cs typeface="Arial" panose="020B0604020202020204" pitchFamily="34" charset="0"/>
              </a:rPr>
              <a:t> </a:t>
            </a:r>
            <a:r>
              <a:rPr lang="fr-FR" altLang="fr-FR" sz="1600" b="1" dirty="0" smtClean="0">
                <a:latin typeface="Arial" panose="020B0604020202020204" pitchFamily="34" charset="0"/>
                <a:cs typeface="Arial" panose="020B0604020202020204" pitchFamily="34" charset="0"/>
              </a:rPr>
              <a:t>et Thalassémies</a:t>
            </a:r>
          </a:p>
          <a:p>
            <a:pPr eaLnBrk="1" hangingPunct="1">
              <a:lnSpc>
                <a:spcPct val="80000"/>
              </a:lnSpc>
            </a:pPr>
            <a:endParaRPr lang="fr-FR" altLang="fr-FR" sz="1600" b="1" dirty="0">
              <a:latin typeface="Arial" panose="020B0604020202020204" pitchFamily="34" charset="0"/>
              <a:cs typeface="Arial" panose="020B0604020202020204" pitchFamily="34" charset="0"/>
            </a:endParaRPr>
          </a:p>
          <a:p>
            <a:pPr eaLnBrk="1" hangingPunct="1">
              <a:lnSpc>
                <a:spcPct val="80000"/>
              </a:lnSpc>
            </a:pPr>
            <a:endParaRPr lang="fr-FR" altLang="fr-FR" sz="1351" b="1" dirty="0"/>
          </a:p>
        </p:txBody>
      </p:sp>
      <p:pic>
        <p:nvPicPr>
          <p:cNvPr id="8" name="Image 4"/>
          <p:cNvPicPr>
            <a:picLocks noChangeAspect="1"/>
          </p:cNvPicPr>
          <p:nvPr/>
        </p:nvPicPr>
        <p:blipFill>
          <a:blip r:embed="rId3" cstate="print"/>
          <a:srcRect/>
          <a:stretch>
            <a:fillRect/>
          </a:stretch>
        </p:blipFill>
        <p:spPr bwMode="auto">
          <a:xfrm>
            <a:off x="1431932" y="5306916"/>
            <a:ext cx="1771651" cy="1219200"/>
          </a:xfrm>
          <a:prstGeom prst="rect">
            <a:avLst/>
          </a:prstGeom>
          <a:noFill/>
          <a:ln w="9525">
            <a:noFill/>
            <a:miter lim="800000"/>
            <a:headEnd/>
            <a:tailEnd/>
          </a:ln>
        </p:spPr>
      </p:pic>
      <p:pic>
        <p:nvPicPr>
          <p:cNvPr id="9" name="Image 8"/>
          <p:cNvPicPr>
            <a:picLocks noChangeAspect="1"/>
          </p:cNvPicPr>
          <p:nvPr/>
        </p:nvPicPr>
        <p:blipFill>
          <a:blip r:embed="rId4" cstate="print"/>
          <a:stretch>
            <a:fillRect/>
          </a:stretch>
        </p:blipFill>
        <p:spPr>
          <a:xfrm>
            <a:off x="4974248" y="5675120"/>
            <a:ext cx="2901852" cy="726000"/>
          </a:xfrm>
          <a:prstGeom prst="rect">
            <a:avLst/>
          </a:prstGeom>
        </p:spPr>
      </p:pic>
    </p:spTree>
    <p:extLst>
      <p:ext uri="{BB962C8B-B14F-4D97-AF65-F5344CB8AC3E}">
        <p14:creationId xmlns:p14="http://schemas.microsoft.com/office/powerpoint/2010/main" val="427874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Facteurs de risque cardio-vasculaires</a:t>
            </a:r>
            <a:endParaRPr lang="fr-FR" sz="2400" dirty="0">
              <a:solidFill>
                <a:schemeClr val="bg1"/>
              </a:solidFill>
              <a:latin typeface="Comic Sans MS" pitchFamily="66" charset="0"/>
            </a:endParaRPr>
          </a:p>
        </p:txBody>
      </p:sp>
      <p:sp>
        <p:nvSpPr>
          <p:cNvPr id="4" name="Text Box 6"/>
          <p:cNvSpPr txBox="1">
            <a:spLocks noChangeArrowheads="1"/>
          </p:cNvSpPr>
          <p:nvPr/>
        </p:nvSpPr>
        <p:spPr bwMode="auto">
          <a:xfrm>
            <a:off x="251520" y="1857400"/>
            <a:ext cx="8326270" cy="3970318"/>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400" u="sng" dirty="0" smtClean="0">
                <a:latin typeface="Comic Sans MS" pitchFamily="66" charset="0"/>
              </a:rPr>
              <a:t>Facteur de risque</a:t>
            </a:r>
            <a:r>
              <a:rPr lang="fr-FR" sz="2400" dirty="0" smtClean="0">
                <a:latin typeface="Comic Sans MS" pitchFamily="66" charset="0"/>
              </a:rPr>
              <a:t>: </a:t>
            </a:r>
            <a:br>
              <a:rPr lang="fr-FR" sz="2400" dirty="0" smtClean="0">
                <a:latin typeface="Comic Sans MS" pitchFamily="66" charset="0"/>
              </a:rPr>
            </a:br>
            <a:r>
              <a:rPr lang="fr-FR" sz="2000" dirty="0" smtClean="0">
                <a:latin typeface="Comic Sans MS" pitchFamily="66" charset="0"/>
              </a:rPr>
              <a:t>Condition physiologique ou pathologique, habitude de vie associée à une fréquence accrue d’une maladie</a:t>
            </a:r>
          </a:p>
          <a:p>
            <a:pPr marL="914400" lvl="1" indent="-457200"/>
            <a:endParaRPr lang="fr-FR" sz="2400" dirty="0" smtClean="0">
              <a:latin typeface="Comic Sans MS" pitchFamily="66" charset="0"/>
            </a:endParaRPr>
          </a:p>
          <a:p>
            <a:pPr marL="914400" lvl="1" indent="-457200">
              <a:buFont typeface="Arial" pitchFamily="34" charset="0"/>
              <a:buChar char="•"/>
            </a:pPr>
            <a:r>
              <a:rPr lang="fr-FR" sz="2400" u="sng" dirty="0" smtClean="0">
                <a:latin typeface="Comic Sans MS" pitchFamily="66" charset="0"/>
              </a:rPr>
              <a:t>Lien de causalité: </a:t>
            </a:r>
          </a:p>
          <a:p>
            <a:pPr marL="1371600" lvl="2" indent="-457200">
              <a:buFont typeface="+mj-lt"/>
              <a:buAutoNum type="arabicParenR"/>
            </a:pPr>
            <a:r>
              <a:rPr lang="fr-FR" sz="2000" dirty="0" smtClean="0">
                <a:latin typeface="Comic Sans MS" pitchFamily="66" charset="0"/>
              </a:rPr>
              <a:t>Association forte (RR)</a:t>
            </a:r>
          </a:p>
          <a:p>
            <a:pPr marL="1371600" lvl="2" indent="-457200">
              <a:buFont typeface="+mj-lt"/>
              <a:buAutoNum type="arabicParenR"/>
            </a:pPr>
            <a:r>
              <a:rPr lang="fr-FR" sz="2000" dirty="0" smtClean="0">
                <a:latin typeface="Comic Sans MS" pitchFamily="66" charset="0"/>
              </a:rPr>
              <a:t>Association graduelle</a:t>
            </a:r>
          </a:p>
          <a:p>
            <a:pPr marL="1371600" lvl="2" indent="-457200">
              <a:buFont typeface="+mj-lt"/>
              <a:buAutoNum type="arabicParenR"/>
            </a:pPr>
            <a:r>
              <a:rPr lang="fr-FR" sz="2000" dirty="0" smtClean="0">
                <a:latin typeface="Comic Sans MS" pitchFamily="66" charset="0"/>
              </a:rPr>
              <a:t>Association indépendante (analyse multivariée)</a:t>
            </a:r>
          </a:p>
          <a:p>
            <a:pPr marL="1371600" lvl="2" indent="-457200">
              <a:buFont typeface="+mj-lt"/>
              <a:buAutoNum type="arabicParenR"/>
            </a:pPr>
            <a:r>
              <a:rPr lang="fr-FR" sz="2000" dirty="0" smtClean="0">
                <a:latin typeface="Comic Sans MS" pitchFamily="66" charset="0"/>
              </a:rPr>
              <a:t>Association prouvée par des études épidémiologiques</a:t>
            </a:r>
          </a:p>
          <a:p>
            <a:pPr marL="1371600" lvl="2" indent="-457200">
              <a:buFont typeface="+mj-lt"/>
              <a:buAutoNum type="arabicParenR"/>
            </a:pPr>
            <a:r>
              <a:rPr lang="fr-FR" sz="2000" dirty="0" smtClean="0">
                <a:latin typeface="Comic Sans MS" pitchFamily="66" charset="0"/>
              </a:rPr>
              <a:t>Cohérence temporelle</a:t>
            </a:r>
          </a:p>
          <a:p>
            <a:pPr marL="1371600" lvl="2" indent="-457200">
              <a:buFont typeface="+mj-lt"/>
              <a:buAutoNum type="arabicParenR"/>
            </a:pPr>
            <a:r>
              <a:rPr lang="fr-FR" sz="2000" dirty="0" smtClean="0">
                <a:latin typeface="Comic Sans MS" pitchFamily="66" charset="0"/>
              </a:rPr>
              <a:t>Plausibilité scientifique</a:t>
            </a:r>
          </a:p>
          <a:p>
            <a:pPr marL="1371600" lvl="2" indent="-457200">
              <a:buFont typeface="+mj-lt"/>
              <a:buAutoNum type="arabicParenR"/>
            </a:pPr>
            <a:r>
              <a:rPr lang="fr-FR" sz="2000" dirty="0" smtClean="0">
                <a:latin typeface="Comic Sans MS" pitchFamily="66" charset="0"/>
              </a:rPr>
              <a:t>Réversibilité</a:t>
            </a:r>
          </a:p>
        </p:txBody>
      </p:sp>
    </p:spTree>
    <p:extLst>
      <p:ext uri="{BB962C8B-B14F-4D97-AF65-F5344CB8AC3E}">
        <p14:creationId xmlns:p14="http://schemas.microsoft.com/office/powerpoint/2010/main" val="27446753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smtClean="0">
                <a:solidFill>
                  <a:srgbClr val="FFFFFF"/>
                </a:solidFill>
                <a:latin typeface="Comic Sans MS" panose="030F0702030302020204" pitchFamily="66" charset="0"/>
              </a:rPr>
              <a:t>Drépanocytose</a:t>
            </a:r>
          </a:p>
        </p:txBody>
      </p:sp>
      <p:sp>
        <p:nvSpPr>
          <p:cNvPr id="49155" name="Text Box 6"/>
          <p:cNvSpPr txBox="1">
            <a:spLocks noChangeArrowheads="1"/>
          </p:cNvSpPr>
          <p:nvPr/>
        </p:nvSpPr>
        <p:spPr bwMode="auto">
          <a:xfrm>
            <a:off x="827088" y="1628775"/>
            <a:ext cx="7669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FontTx/>
              <a:buChar char="•"/>
            </a:pPr>
            <a:r>
              <a:rPr lang="fr-FR" altLang="fr-FR" sz="2400" u="sng" dirty="0" smtClean="0">
                <a:solidFill>
                  <a:srgbClr val="0033CC"/>
                </a:solidFill>
                <a:latin typeface="Comic Sans MS" panose="030F0702030302020204" pitchFamily="66" charset="0"/>
              </a:rPr>
              <a:t>Anomalies structurelles de l’hémoglobine:</a:t>
            </a:r>
          </a:p>
          <a:p>
            <a:pPr lvl="1" fontAlgn="base">
              <a:spcBef>
                <a:spcPct val="0"/>
              </a:spcBef>
              <a:spcAft>
                <a:spcPct val="0"/>
              </a:spcAft>
              <a:buNone/>
            </a:pPr>
            <a:r>
              <a:rPr lang="fr-FR" altLang="fr-FR" sz="2400" dirty="0" smtClean="0">
                <a:solidFill>
                  <a:srgbClr val="0033CC"/>
                </a:solidFill>
                <a:latin typeface="Comic Sans MS" panose="030F0702030302020204" pitchFamily="66" charset="0"/>
              </a:rPr>
              <a:t>Syndromes drépanocytaires majeurs</a:t>
            </a:r>
          </a:p>
          <a:p>
            <a:pPr lvl="1" fontAlgn="base">
              <a:spcBef>
                <a:spcPct val="0"/>
              </a:spcBef>
              <a:spcAft>
                <a:spcPct val="0"/>
              </a:spcAft>
              <a:buNone/>
            </a:pPr>
            <a:endParaRPr lang="fr-FR" altLang="fr-FR" sz="2400" dirty="0">
              <a:solidFill>
                <a:srgbClr val="0033CC"/>
              </a:solidFill>
              <a:latin typeface="Comic Sans MS" panose="030F0702030302020204" pitchFamily="66" charset="0"/>
            </a:endParaRPr>
          </a:p>
          <a:p>
            <a:pPr lvl="1" fontAlgn="base">
              <a:spcBef>
                <a:spcPct val="0"/>
              </a:spcBef>
              <a:spcAft>
                <a:spcPct val="0"/>
              </a:spcAft>
              <a:buFontTx/>
              <a:buChar char="•"/>
            </a:pPr>
            <a:r>
              <a:rPr lang="fr-FR" altLang="fr-FR" sz="2400" u="sng" dirty="0" smtClean="0">
                <a:solidFill>
                  <a:srgbClr val="0033CC"/>
                </a:solidFill>
                <a:latin typeface="Comic Sans MS" panose="030F0702030302020204" pitchFamily="66" charset="0"/>
              </a:rPr>
              <a:t>Anomalies de synthèse de l’hémoglobine: </a:t>
            </a:r>
          </a:p>
          <a:p>
            <a:pPr lvl="1" fontAlgn="base">
              <a:spcBef>
                <a:spcPct val="0"/>
              </a:spcBef>
              <a:spcAft>
                <a:spcPct val="0"/>
              </a:spcAft>
              <a:buNone/>
            </a:pPr>
            <a:r>
              <a:rPr lang="fr-FR" altLang="fr-FR" sz="2400" dirty="0" smtClean="0">
                <a:solidFill>
                  <a:srgbClr val="0033CC"/>
                </a:solidFill>
                <a:latin typeface="Comic Sans MS" panose="030F0702030302020204" pitchFamily="66" charset="0"/>
              </a:rPr>
              <a:t>α et </a:t>
            </a:r>
            <a:r>
              <a:rPr lang="el-GR" altLang="fr-FR" sz="2400" dirty="0" smtClean="0">
                <a:solidFill>
                  <a:srgbClr val="0033CC"/>
                </a:solidFill>
                <a:latin typeface="Comic Sans MS" panose="030F0702030302020204" pitchFamily="66" charset="0"/>
              </a:rPr>
              <a:t>β</a:t>
            </a:r>
            <a:r>
              <a:rPr lang="fr-FR" altLang="fr-FR" sz="2400" dirty="0" smtClean="0">
                <a:solidFill>
                  <a:srgbClr val="0033CC"/>
                </a:solidFill>
                <a:latin typeface="Comic Sans MS" panose="030F0702030302020204" pitchFamily="66" charset="0"/>
              </a:rPr>
              <a:t>-thalassémies</a:t>
            </a:r>
          </a:p>
        </p:txBody>
      </p:sp>
      <p:pic>
        <p:nvPicPr>
          <p:cNvPr id="6" name="Image 4" descr="281485_261514010542418_158004937559993_1127114_3018172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6956" y="4175760"/>
            <a:ext cx="2925809"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6611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smtClean="0">
                <a:solidFill>
                  <a:srgbClr val="FFFFFF"/>
                </a:solidFill>
                <a:latin typeface="Comic Sans MS" panose="030F0702030302020204" pitchFamily="66" charset="0"/>
              </a:rPr>
              <a:t>Drépanocytose</a:t>
            </a:r>
          </a:p>
        </p:txBody>
      </p:sp>
      <p:sp>
        <p:nvSpPr>
          <p:cNvPr id="49155" name="Text Box 6"/>
          <p:cNvSpPr txBox="1">
            <a:spLocks noChangeArrowheads="1"/>
          </p:cNvSpPr>
          <p:nvPr/>
        </p:nvSpPr>
        <p:spPr bwMode="auto">
          <a:xfrm>
            <a:off x="735648" y="1293495"/>
            <a:ext cx="76692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FontTx/>
              <a:buChar char="•"/>
            </a:pPr>
            <a:r>
              <a:rPr lang="fr-FR" altLang="fr-FR" sz="2400" u="sng" dirty="0" smtClean="0">
                <a:solidFill>
                  <a:srgbClr val="0033CC"/>
                </a:solidFill>
                <a:latin typeface="Comic Sans MS" panose="030F0702030302020204" pitchFamily="66" charset="0"/>
              </a:rPr>
              <a:t>Syndrome drépanocytaire majeur:</a:t>
            </a:r>
          </a:p>
          <a:p>
            <a:pPr lvl="1" fontAlgn="base">
              <a:spcBef>
                <a:spcPct val="0"/>
              </a:spcBef>
              <a:spcAft>
                <a:spcPct val="0"/>
              </a:spcAft>
              <a:buFontTx/>
              <a:buChar char="•"/>
            </a:pPr>
            <a:endParaRPr lang="fr-FR" altLang="fr-FR" sz="2400" u="sng" dirty="0" smtClean="0">
              <a:solidFill>
                <a:srgbClr val="0033CC"/>
              </a:solidFill>
              <a:latin typeface="Comic Sans MS" panose="030F0702030302020204" pitchFamily="66" charset="0"/>
            </a:endParaRP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Forme homozygote SS</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Formes hétérozygotes composites:  SC, </a:t>
            </a:r>
            <a:br>
              <a:rPr lang="fr-FR" altLang="fr-FR" dirty="0" smtClean="0">
                <a:solidFill>
                  <a:srgbClr val="0033CC"/>
                </a:solidFill>
                <a:latin typeface="Comic Sans MS" panose="030F0702030302020204" pitchFamily="66" charset="0"/>
              </a:rPr>
            </a:br>
            <a:r>
              <a:rPr lang="fr-FR" altLang="fr-FR" dirty="0" smtClean="0">
                <a:solidFill>
                  <a:srgbClr val="0033CC"/>
                </a:solidFill>
                <a:latin typeface="Comic Sans MS" panose="030F0702030302020204" pitchFamily="66" charset="0"/>
              </a:rPr>
              <a:t>S</a:t>
            </a:r>
            <a:r>
              <a:rPr lang="el-GR" altLang="fr-FR" dirty="0" smtClean="0">
                <a:solidFill>
                  <a:srgbClr val="0033CC"/>
                </a:solidFill>
                <a:latin typeface="Comic Sans MS" panose="030F0702030302020204" pitchFamily="66" charset="0"/>
              </a:rPr>
              <a:t>β</a:t>
            </a:r>
            <a:r>
              <a:rPr lang="fr-FR" altLang="fr-FR" baseline="30000" dirty="0" smtClean="0">
                <a:solidFill>
                  <a:srgbClr val="0033CC"/>
                </a:solidFill>
                <a:latin typeface="Comic Sans MS" panose="030F0702030302020204" pitchFamily="66" charset="0"/>
              </a:rPr>
              <a:t>(+ ou 0) </a:t>
            </a:r>
            <a:r>
              <a:rPr lang="fr-FR" altLang="fr-FR" dirty="0" smtClean="0">
                <a:solidFill>
                  <a:srgbClr val="0033CC"/>
                </a:solidFill>
                <a:latin typeface="Comic Sans MS" panose="030F0702030302020204" pitchFamily="66" charset="0"/>
              </a:rPr>
              <a:t>thalassémiques</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 Formes rares: </a:t>
            </a:r>
            <a:r>
              <a:rPr lang="fr-FR" altLang="fr-FR" dirty="0" err="1" smtClean="0">
                <a:solidFill>
                  <a:srgbClr val="0033CC"/>
                </a:solidFill>
                <a:latin typeface="Comic Sans MS" panose="030F0702030302020204" pitchFamily="66" charset="0"/>
              </a:rPr>
              <a:t>SD</a:t>
            </a:r>
            <a:r>
              <a:rPr lang="fr-FR" altLang="fr-FR" baseline="-25000" dirty="0" err="1" smtClean="0">
                <a:solidFill>
                  <a:srgbClr val="0033CC"/>
                </a:solidFill>
                <a:latin typeface="Comic Sans MS" panose="030F0702030302020204" pitchFamily="66" charset="0"/>
              </a:rPr>
              <a:t>Punjab</a:t>
            </a:r>
            <a:r>
              <a:rPr lang="fr-FR" altLang="fr-FR" dirty="0" smtClean="0">
                <a:solidFill>
                  <a:srgbClr val="0033CC"/>
                </a:solidFill>
                <a:latin typeface="Comic Sans MS" panose="030F0702030302020204" pitchFamily="66" charset="0"/>
              </a:rPr>
              <a:t>, </a:t>
            </a:r>
            <a:r>
              <a:rPr lang="fr-FR" altLang="fr-FR" dirty="0" err="1" smtClean="0">
                <a:solidFill>
                  <a:srgbClr val="0033CC"/>
                </a:solidFill>
                <a:latin typeface="Comic Sans MS" panose="030F0702030302020204" pitchFamily="66" charset="0"/>
              </a:rPr>
              <a:t>SO</a:t>
            </a:r>
            <a:r>
              <a:rPr lang="fr-FR" altLang="fr-FR" baseline="-25000" dirty="0" err="1" smtClean="0">
                <a:solidFill>
                  <a:srgbClr val="0033CC"/>
                </a:solidFill>
                <a:latin typeface="Comic Sans MS" panose="030F0702030302020204" pitchFamily="66" charset="0"/>
              </a:rPr>
              <a:t>Arab</a:t>
            </a:r>
            <a:r>
              <a:rPr lang="fr-FR" altLang="fr-FR" dirty="0" smtClean="0">
                <a:solidFill>
                  <a:srgbClr val="0033CC"/>
                </a:solidFill>
                <a:latin typeface="Comic Sans MS" panose="030F0702030302020204" pitchFamily="66" charset="0"/>
              </a:rPr>
              <a:t>, </a:t>
            </a:r>
            <a:r>
              <a:rPr lang="fr-FR" altLang="fr-FR" dirty="0" err="1" smtClean="0">
                <a:solidFill>
                  <a:srgbClr val="0033CC"/>
                </a:solidFill>
                <a:latin typeface="Comic Sans MS" panose="030F0702030302020204" pitchFamily="66" charset="0"/>
              </a:rPr>
              <a:t>AS</a:t>
            </a:r>
            <a:r>
              <a:rPr lang="fr-FR" altLang="fr-FR" baseline="-25000" dirty="0" err="1" smtClean="0">
                <a:solidFill>
                  <a:srgbClr val="0033CC"/>
                </a:solidFill>
                <a:latin typeface="Comic Sans MS" panose="030F0702030302020204" pitchFamily="66" charset="0"/>
              </a:rPr>
              <a:t>Antilles</a:t>
            </a:r>
            <a:r>
              <a:rPr lang="fr-FR" altLang="fr-FR" dirty="0" smtClean="0">
                <a:solidFill>
                  <a:srgbClr val="0033CC"/>
                </a:solidFill>
                <a:latin typeface="Comic Sans MS" panose="030F0702030302020204" pitchFamily="66" charset="0"/>
              </a:rPr>
              <a:t>…</a:t>
            </a:r>
          </a:p>
          <a:p>
            <a:pPr lvl="2" fontAlgn="base">
              <a:spcBef>
                <a:spcPct val="0"/>
              </a:spcBef>
              <a:spcAft>
                <a:spcPct val="0"/>
              </a:spcAft>
              <a:buFontTx/>
              <a:buChar char="-"/>
            </a:pPr>
            <a:endParaRPr lang="fr-FR" altLang="fr-FR" dirty="0" smtClean="0">
              <a:solidFill>
                <a:srgbClr val="0033CC"/>
              </a:solidFill>
              <a:latin typeface="Comic Sans MS" panose="030F0702030302020204" pitchFamily="66" charset="0"/>
            </a:endParaRPr>
          </a:p>
          <a:p>
            <a:pPr marL="800100" lvl="1" indent="-342900" fontAlgn="base">
              <a:spcBef>
                <a:spcPct val="0"/>
              </a:spcBef>
              <a:spcAft>
                <a:spcPct val="0"/>
              </a:spcAft>
              <a:buFont typeface="Arial" panose="020B0604020202020204" pitchFamily="34" charset="0"/>
              <a:buChar char="•"/>
            </a:pPr>
            <a:r>
              <a:rPr lang="fr-FR" altLang="fr-FR" sz="2400" u="sng" dirty="0" smtClean="0">
                <a:solidFill>
                  <a:srgbClr val="0033CC"/>
                </a:solidFill>
                <a:latin typeface="Comic Sans MS" panose="030F0702030302020204" pitchFamily="66" charset="0"/>
              </a:rPr>
              <a:t>Hétérozygotes AS, AC, A</a:t>
            </a:r>
            <a:r>
              <a:rPr lang="el-GR" altLang="fr-FR" sz="2400" u="sng" dirty="0" smtClean="0">
                <a:solidFill>
                  <a:srgbClr val="0033CC"/>
                </a:solidFill>
                <a:latin typeface="Comic Sans MS" panose="030F0702030302020204" pitchFamily="66" charset="0"/>
              </a:rPr>
              <a:t>β</a:t>
            </a:r>
            <a:r>
              <a:rPr lang="fr-FR" altLang="fr-FR" sz="2400" u="sng" dirty="0" smtClean="0">
                <a:solidFill>
                  <a:srgbClr val="0033CC"/>
                </a:solidFill>
                <a:latin typeface="Comic Sans MS" panose="030F0702030302020204" pitchFamily="66" charset="0"/>
              </a:rPr>
              <a:t> </a:t>
            </a:r>
            <a:r>
              <a:rPr lang="fr-FR" altLang="fr-FR" sz="2400" dirty="0" smtClean="0">
                <a:solidFill>
                  <a:srgbClr val="0033CC"/>
                </a:solidFill>
                <a:latin typeface="Comic Sans MS" panose="030F0702030302020204" pitchFamily="66" charset="0"/>
              </a:rPr>
              <a:t>asymptomatiques (Porteurs sains)</a:t>
            </a:r>
          </a:p>
          <a:p>
            <a:pPr lvl="1" fontAlgn="base">
              <a:spcBef>
                <a:spcPct val="0"/>
              </a:spcBef>
              <a:spcAft>
                <a:spcPct val="0"/>
              </a:spcAft>
              <a:buFontTx/>
              <a:buChar char="•"/>
            </a:pPr>
            <a:endParaRPr lang="fr-FR" altLang="fr-FR" sz="2400" b="1" dirty="0" smtClean="0">
              <a:solidFill>
                <a:srgbClr val="0033CC"/>
              </a:solidFill>
              <a:latin typeface="Comic Sans MS" panose="030F0702030302020204" pitchFamily="66" charset="0"/>
            </a:endParaRPr>
          </a:p>
        </p:txBody>
      </p:sp>
      <p:pic>
        <p:nvPicPr>
          <p:cNvPr id="49156" name="Image 4" descr="untitled3.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779963"/>
            <a:ext cx="25209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2529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smtClean="0">
                <a:solidFill>
                  <a:srgbClr val="FFFFFF"/>
                </a:solidFill>
                <a:latin typeface="Comic Sans MS" panose="030F0702030302020204" pitchFamily="66" charset="0"/>
              </a:rPr>
              <a:t>Drépanocytose</a:t>
            </a:r>
          </a:p>
        </p:txBody>
      </p:sp>
      <p:sp>
        <p:nvSpPr>
          <p:cNvPr id="57347" name="Text Box 6"/>
          <p:cNvSpPr txBox="1">
            <a:spLocks noChangeArrowheads="1"/>
          </p:cNvSpPr>
          <p:nvPr/>
        </p:nvSpPr>
        <p:spPr bwMode="auto">
          <a:xfrm>
            <a:off x="-252413" y="1557338"/>
            <a:ext cx="939641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FontTx/>
              <a:buChar char="•"/>
            </a:pPr>
            <a:r>
              <a:rPr lang="fr-FR" altLang="fr-FR" sz="2400" smtClean="0">
                <a:solidFill>
                  <a:srgbClr val="0033CC"/>
                </a:solidFill>
                <a:latin typeface="Comic Sans MS" panose="030F0702030302020204" pitchFamily="66" charset="0"/>
              </a:rPr>
              <a:t> 1</a:t>
            </a:r>
            <a:r>
              <a:rPr lang="fr-FR" altLang="fr-FR" sz="2400" baseline="30000" smtClean="0">
                <a:solidFill>
                  <a:srgbClr val="0033CC"/>
                </a:solidFill>
                <a:latin typeface="Comic Sans MS" panose="030F0702030302020204" pitchFamily="66" charset="0"/>
              </a:rPr>
              <a:t>ère</a:t>
            </a:r>
            <a:r>
              <a:rPr lang="fr-FR" altLang="fr-FR" sz="2400" smtClean="0">
                <a:solidFill>
                  <a:srgbClr val="0033CC"/>
                </a:solidFill>
                <a:latin typeface="Comic Sans MS" panose="030F0702030302020204" pitchFamily="66" charset="0"/>
              </a:rPr>
              <a:t> maladie génétique en France et dans le monde</a:t>
            </a: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smtClean="0">
              <a:solidFill>
                <a:srgbClr val="0033CC"/>
              </a:solidFill>
              <a:latin typeface="Comic Sans MS" panose="030F0702030302020204" pitchFamily="66" charset="0"/>
            </a:endParaRPr>
          </a:p>
          <a:p>
            <a:pPr lvl="1" fontAlgn="base">
              <a:spcBef>
                <a:spcPct val="0"/>
              </a:spcBef>
              <a:spcAft>
                <a:spcPct val="0"/>
              </a:spcAft>
              <a:buFontTx/>
              <a:buChar char="•"/>
            </a:pPr>
            <a:r>
              <a:rPr lang="fr-FR" altLang="fr-FR" sz="2400" smtClean="0">
                <a:solidFill>
                  <a:srgbClr val="0033CC"/>
                </a:solidFill>
                <a:latin typeface="Comic Sans MS" panose="030F0702030302020204" pitchFamily="66" charset="0"/>
              </a:rPr>
              <a:t> Augmentation continue de la prévalence en France</a:t>
            </a:r>
          </a:p>
          <a:p>
            <a:pPr lvl="1" fontAlgn="base">
              <a:spcBef>
                <a:spcPct val="0"/>
              </a:spcBef>
              <a:spcAft>
                <a:spcPct val="0"/>
              </a:spcAft>
              <a:buFontTx/>
              <a:buChar char="•"/>
            </a:pPr>
            <a:endParaRPr lang="fr-FR" altLang="fr-FR" sz="2400" b="1" smtClean="0">
              <a:solidFill>
                <a:srgbClr val="0033CC"/>
              </a:solidFill>
              <a:latin typeface="Comic Sans MS" panose="030F0702030302020204" pitchFamily="66" charset="0"/>
            </a:endParaRPr>
          </a:p>
        </p:txBody>
      </p:sp>
      <p:pic>
        <p:nvPicPr>
          <p:cNvPr id="57348" name="Image 4" descr="untitled2.bmp"/>
          <p:cNvPicPr>
            <a:picLocks noChangeAspect="1"/>
          </p:cNvPicPr>
          <p:nvPr/>
        </p:nvPicPr>
        <p:blipFill>
          <a:blip r:embed="rId3">
            <a:extLst>
              <a:ext uri="{28A0092B-C50C-407E-A947-70E740481C1C}">
                <a14:useLocalDpi xmlns:a14="http://schemas.microsoft.com/office/drawing/2010/main" val="0"/>
              </a:ext>
            </a:extLst>
          </a:blip>
          <a:srcRect b="48950"/>
          <a:stretch>
            <a:fillRect/>
          </a:stretch>
        </p:blipFill>
        <p:spPr bwMode="auto">
          <a:xfrm>
            <a:off x="395288" y="2276475"/>
            <a:ext cx="8110537" cy="350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ZoneTexte 5"/>
          <p:cNvSpPr txBox="1">
            <a:spLocks noChangeArrowheads="1"/>
          </p:cNvSpPr>
          <p:nvPr/>
        </p:nvSpPr>
        <p:spPr bwMode="auto">
          <a:xfrm>
            <a:off x="5940425" y="6402388"/>
            <a:ext cx="3384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fr-FR" altLang="fr-FR" sz="1600" i="1" smtClean="0">
                <a:solidFill>
                  <a:srgbClr val="0033CC"/>
                </a:solidFill>
                <a:latin typeface="Comic Sans MS" panose="030F0702030302020204" pitchFamily="66" charset="0"/>
              </a:rPr>
              <a:t>Rees, Lancet 2010</a:t>
            </a:r>
          </a:p>
        </p:txBody>
      </p:sp>
    </p:spTree>
    <p:extLst>
      <p:ext uri="{BB962C8B-B14F-4D97-AF65-F5344CB8AC3E}">
        <p14:creationId xmlns:p14="http://schemas.microsoft.com/office/powerpoint/2010/main" val="37175396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age 4"/>
          <p:cNvPicPr>
            <a:picLocks noChangeAspect="1"/>
          </p:cNvPicPr>
          <p:nvPr/>
        </p:nvPicPr>
        <p:blipFill>
          <a:blip r:embed="rId2">
            <a:extLst>
              <a:ext uri="{28A0092B-C50C-407E-A947-70E740481C1C}">
                <a14:useLocalDpi xmlns:a14="http://schemas.microsoft.com/office/drawing/2010/main" val="0"/>
              </a:ext>
            </a:extLst>
          </a:blip>
          <a:srcRect l="23474" t="20947" r="24422" b="13554"/>
          <a:stretch>
            <a:fillRect/>
          </a:stretch>
        </p:blipFill>
        <p:spPr bwMode="auto">
          <a:xfrm>
            <a:off x="682625" y="476250"/>
            <a:ext cx="7999413"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ZoneTexte 5"/>
          <p:cNvSpPr txBox="1">
            <a:spLocks noChangeArrowheads="1"/>
          </p:cNvSpPr>
          <p:nvPr/>
        </p:nvSpPr>
        <p:spPr bwMode="auto">
          <a:xfrm>
            <a:off x="6149975" y="6343650"/>
            <a:ext cx="3244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33CC"/>
                </a:solidFill>
                <a:latin typeface="Times New Roman" panose="02020603050405020304" pitchFamily="18" charset="0"/>
              </a:defRPr>
            </a:lvl1pPr>
            <a:lvl2pPr marL="742950" indent="-285750">
              <a:defRPr sz="2400">
                <a:solidFill>
                  <a:srgbClr val="0033CC"/>
                </a:solidFill>
                <a:latin typeface="Times New Roman" panose="02020603050405020304" pitchFamily="18" charset="0"/>
              </a:defRPr>
            </a:lvl2pPr>
            <a:lvl3pPr marL="1143000" indent="-228600">
              <a:defRPr sz="2400">
                <a:solidFill>
                  <a:srgbClr val="0033CC"/>
                </a:solidFill>
                <a:latin typeface="Times New Roman" panose="02020603050405020304" pitchFamily="18" charset="0"/>
              </a:defRPr>
            </a:lvl3pPr>
            <a:lvl4pPr marL="1600200" indent="-228600">
              <a:defRPr sz="2400">
                <a:solidFill>
                  <a:srgbClr val="0033CC"/>
                </a:solidFill>
                <a:latin typeface="Times New Roman" panose="02020603050405020304" pitchFamily="18" charset="0"/>
              </a:defRPr>
            </a:lvl4pPr>
            <a:lvl5pPr marL="2057400" indent="-228600">
              <a:defRPr sz="2400">
                <a:solidFill>
                  <a:srgbClr val="0033CC"/>
                </a:solidFill>
                <a:latin typeface="Times New Roman" panose="02020603050405020304" pitchFamily="18" charset="0"/>
              </a:defRPr>
            </a:lvl5pPr>
            <a:lvl6pPr marL="2514600" indent="-228600" eaLnBrk="0" fontAlgn="base" hangingPunct="0">
              <a:spcBef>
                <a:spcPct val="0"/>
              </a:spcBef>
              <a:spcAft>
                <a:spcPct val="0"/>
              </a:spcAft>
              <a:defRPr sz="2400">
                <a:solidFill>
                  <a:srgbClr val="0033CC"/>
                </a:solidFill>
                <a:latin typeface="Times New Roman" panose="02020603050405020304" pitchFamily="18" charset="0"/>
              </a:defRPr>
            </a:lvl6pPr>
            <a:lvl7pPr marL="2971800" indent="-228600" eaLnBrk="0" fontAlgn="base" hangingPunct="0">
              <a:spcBef>
                <a:spcPct val="0"/>
              </a:spcBef>
              <a:spcAft>
                <a:spcPct val="0"/>
              </a:spcAft>
              <a:defRPr sz="2400">
                <a:solidFill>
                  <a:srgbClr val="0033CC"/>
                </a:solidFill>
                <a:latin typeface="Times New Roman" panose="02020603050405020304" pitchFamily="18" charset="0"/>
              </a:defRPr>
            </a:lvl7pPr>
            <a:lvl8pPr marL="3429000" indent="-228600" eaLnBrk="0" fontAlgn="base" hangingPunct="0">
              <a:spcBef>
                <a:spcPct val="0"/>
              </a:spcBef>
              <a:spcAft>
                <a:spcPct val="0"/>
              </a:spcAft>
              <a:defRPr sz="2400">
                <a:solidFill>
                  <a:srgbClr val="0033CC"/>
                </a:solidFill>
                <a:latin typeface="Times New Roman" panose="02020603050405020304" pitchFamily="18" charset="0"/>
              </a:defRPr>
            </a:lvl8pPr>
            <a:lvl9pPr marL="3886200" indent="-228600" eaLnBrk="0" fontAlgn="base" hangingPunct="0">
              <a:spcBef>
                <a:spcPct val="0"/>
              </a:spcBef>
              <a:spcAft>
                <a:spcPct val="0"/>
              </a:spcAft>
              <a:defRPr sz="2400">
                <a:solidFill>
                  <a:srgbClr val="0033CC"/>
                </a:solidFill>
                <a:latin typeface="Times New Roman" panose="02020603050405020304" pitchFamily="18" charset="0"/>
              </a:defRPr>
            </a:lvl9pPr>
          </a:lstStyle>
          <a:p>
            <a:pPr fontAlgn="base">
              <a:spcBef>
                <a:spcPct val="0"/>
              </a:spcBef>
              <a:spcAft>
                <a:spcPct val="0"/>
              </a:spcAft>
            </a:pPr>
            <a:r>
              <a:rPr lang="fr-FR" altLang="fr-FR" sz="1800" smtClean="0">
                <a:solidFill>
                  <a:srgbClr val="000000"/>
                </a:solidFill>
              </a:rPr>
              <a:t>Source: AFPDHE 2015</a:t>
            </a:r>
          </a:p>
        </p:txBody>
      </p:sp>
      <p:sp>
        <p:nvSpPr>
          <p:cNvPr id="59396" name="Rectangle 7"/>
          <p:cNvSpPr>
            <a:spLocks noChangeArrowheads="1"/>
          </p:cNvSpPr>
          <p:nvPr/>
        </p:nvSpPr>
        <p:spPr bwMode="auto">
          <a:xfrm>
            <a:off x="5429250" y="5140325"/>
            <a:ext cx="528638" cy="23018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33CC"/>
                </a:solidFill>
                <a:latin typeface="Times New Roman" panose="02020603050405020304" pitchFamily="18" charset="0"/>
              </a:defRPr>
            </a:lvl1pPr>
            <a:lvl2pPr marL="742950" indent="-285750">
              <a:defRPr sz="2400">
                <a:solidFill>
                  <a:srgbClr val="0033CC"/>
                </a:solidFill>
                <a:latin typeface="Times New Roman" panose="02020603050405020304" pitchFamily="18" charset="0"/>
              </a:defRPr>
            </a:lvl2pPr>
            <a:lvl3pPr marL="1143000" indent="-228600">
              <a:defRPr sz="2400">
                <a:solidFill>
                  <a:srgbClr val="0033CC"/>
                </a:solidFill>
                <a:latin typeface="Times New Roman" panose="02020603050405020304" pitchFamily="18" charset="0"/>
              </a:defRPr>
            </a:lvl3pPr>
            <a:lvl4pPr marL="1600200" indent="-228600">
              <a:defRPr sz="2400">
                <a:solidFill>
                  <a:srgbClr val="0033CC"/>
                </a:solidFill>
                <a:latin typeface="Times New Roman" panose="02020603050405020304" pitchFamily="18" charset="0"/>
              </a:defRPr>
            </a:lvl4pPr>
            <a:lvl5pPr marL="2057400" indent="-228600">
              <a:defRPr sz="2400">
                <a:solidFill>
                  <a:srgbClr val="0033CC"/>
                </a:solidFill>
                <a:latin typeface="Times New Roman" panose="02020603050405020304" pitchFamily="18" charset="0"/>
              </a:defRPr>
            </a:lvl5pPr>
            <a:lvl6pPr marL="2514600" indent="-228600" eaLnBrk="0" fontAlgn="base" hangingPunct="0">
              <a:spcBef>
                <a:spcPct val="0"/>
              </a:spcBef>
              <a:spcAft>
                <a:spcPct val="0"/>
              </a:spcAft>
              <a:defRPr sz="2400">
                <a:solidFill>
                  <a:srgbClr val="0033CC"/>
                </a:solidFill>
                <a:latin typeface="Times New Roman" panose="02020603050405020304" pitchFamily="18" charset="0"/>
              </a:defRPr>
            </a:lvl6pPr>
            <a:lvl7pPr marL="2971800" indent="-228600" eaLnBrk="0" fontAlgn="base" hangingPunct="0">
              <a:spcBef>
                <a:spcPct val="0"/>
              </a:spcBef>
              <a:spcAft>
                <a:spcPct val="0"/>
              </a:spcAft>
              <a:defRPr sz="2400">
                <a:solidFill>
                  <a:srgbClr val="0033CC"/>
                </a:solidFill>
                <a:latin typeface="Times New Roman" panose="02020603050405020304" pitchFamily="18" charset="0"/>
              </a:defRPr>
            </a:lvl7pPr>
            <a:lvl8pPr marL="3429000" indent="-228600" eaLnBrk="0" fontAlgn="base" hangingPunct="0">
              <a:spcBef>
                <a:spcPct val="0"/>
              </a:spcBef>
              <a:spcAft>
                <a:spcPct val="0"/>
              </a:spcAft>
              <a:defRPr sz="2400">
                <a:solidFill>
                  <a:srgbClr val="0033CC"/>
                </a:solidFill>
                <a:latin typeface="Times New Roman" panose="02020603050405020304" pitchFamily="18" charset="0"/>
              </a:defRPr>
            </a:lvl8pPr>
            <a:lvl9pPr marL="3886200" indent="-228600" eaLnBrk="0" fontAlgn="base" hangingPunct="0">
              <a:spcBef>
                <a:spcPct val="0"/>
              </a:spcBef>
              <a:spcAft>
                <a:spcPct val="0"/>
              </a:spcAft>
              <a:defRPr sz="2400">
                <a:solidFill>
                  <a:srgbClr val="0033CC"/>
                </a:solidFill>
                <a:latin typeface="Times New Roman" panose="02020603050405020304" pitchFamily="18" charset="0"/>
              </a:defRPr>
            </a:lvl9pPr>
          </a:lstStyle>
          <a:p>
            <a:pPr fontAlgn="base">
              <a:spcBef>
                <a:spcPct val="0"/>
              </a:spcBef>
              <a:spcAft>
                <a:spcPct val="0"/>
              </a:spcAft>
            </a:pPr>
            <a:endParaRPr lang="fr-FR" altLang="fr-FR" smtClean="0"/>
          </a:p>
        </p:txBody>
      </p:sp>
    </p:spTree>
    <p:extLst>
      <p:ext uri="{BB962C8B-B14F-4D97-AF65-F5344CB8AC3E}">
        <p14:creationId xmlns:p14="http://schemas.microsoft.com/office/powerpoint/2010/main" val="34732979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oneTexte 1"/>
          <p:cNvSpPr txBox="1">
            <a:spLocks noChangeArrowheads="1"/>
          </p:cNvSpPr>
          <p:nvPr/>
        </p:nvSpPr>
        <p:spPr bwMode="auto">
          <a:xfrm>
            <a:off x="6708775" y="6343650"/>
            <a:ext cx="3243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33CC"/>
                </a:solidFill>
                <a:latin typeface="Times New Roman" panose="02020603050405020304" pitchFamily="18" charset="0"/>
              </a:defRPr>
            </a:lvl1pPr>
            <a:lvl2pPr marL="742950" indent="-285750">
              <a:defRPr sz="2400">
                <a:solidFill>
                  <a:srgbClr val="0033CC"/>
                </a:solidFill>
                <a:latin typeface="Times New Roman" panose="02020603050405020304" pitchFamily="18" charset="0"/>
              </a:defRPr>
            </a:lvl2pPr>
            <a:lvl3pPr marL="1143000" indent="-228600">
              <a:defRPr sz="2400">
                <a:solidFill>
                  <a:srgbClr val="0033CC"/>
                </a:solidFill>
                <a:latin typeface="Times New Roman" panose="02020603050405020304" pitchFamily="18" charset="0"/>
              </a:defRPr>
            </a:lvl3pPr>
            <a:lvl4pPr marL="1600200" indent="-228600">
              <a:defRPr sz="2400">
                <a:solidFill>
                  <a:srgbClr val="0033CC"/>
                </a:solidFill>
                <a:latin typeface="Times New Roman" panose="02020603050405020304" pitchFamily="18" charset="0"/>
              </a:defRPr>
            </a:lvl4pPr>
            <a:lvl5pPr marL="2057400" indent="-228600">
              <a:defRPr sz="2400">
                <a:solidFill>
                  <a:srgbClr val="0033CC"/>
                </a:solidFill>
                <a:latin typeface="Times New Roman" panose="02020603050405020304" pitchFamily="18" charset="0"/>
              </a:defRPr>
            </a:lvl5pPr>
            <a:lvl6pPr marL="2514600" indent="-228600" eaLnBrk="0" fontAlgn="base" hangingPunct="0">
              <a:spcBef>
                <a:spcPct val="0"/>
              </a:spcBef>
              <a:spcAft>
                <a:spcPct val="0"/>
              </a:spcAft>
              <a:defRPr sz="2400">
                <a:solidFill>
                  <a:srgbClr val="0033CC"/>
                </a:solidFill>
                <a:latin typeface="Times New Roman" panose="02020603050405020304" pitchFamily="18" charset="0"/>
              </a:defRPr>
            </a:lvl6pPr>
            <a:lvl7pPr marL="2971800" indent="-228600" eaLnBrk="0" fontAlgn="base" hangingPunct="0">
              <a:spcBef>
                <a:spcPct val="0"/>
              </a:spcBef>
              <a:spcAft>
                <a:spcPct val="0"/>
              </a:spcAft>
              <a:defRPr sz="2400">
                <a:solidFill>
                  <a:srgbClr val="0033CC"/>
                </a:solidFill>
                <a:latin typeface="Times New Roman" panose="02020603050405020304" pitchFamily="18" charset="0"/>
              </a:defRPr>
            </a:lvl7pPr>
            <a:lvl8pPr marL="3429000" indent="-228600" eaLnBrk="0" fontAlgn="base" hangingPunct="0">
              <a:spcBef>
                <a:spcPct val="0"/>
              </a:spcBef>
              <a:spcAft>
                <a:spcPct val="0"/>
              </a:spcAft>
              <a:defRPr sz="2400">
                <a:solidFill>
                  <a:srgbClr val="0033CC"/>
                </a:solidFill>
                <a:latin typeface="Times New Roman" panose="02020603050405020304" pitchFamily="18" charset="0"/>
              </a:defRPr>
            </a:lvl8pPr>
            <a:lvl9pPr marL="3886200" indent="-228600" eaLnBrk="0" fontAlgn="base" hangingPunct="0">
              <a:spcBef>
                <a:spcPct val="0"/>
              </a:spcBef>
              <a:spcAft>
                <a:spcPct val="0"/>
              </a:spcAft>
              <a:defRPr sz="2400">
                <a:solidFill>
                  <a:srgbClr val="0033CC"/>
                </a:solidFill>
                <a:latin typeface="Times New Roman" panose="02020603050405020304" pitchFamily="18" charset="0"/>
              </a:defRPr>
            </a:lvl9pPr>
          </a:lstStyle>
          <a:p>
            <a:pPr fontAlgn="base">
              <a:spcBef>
                <a:spcPct val="0"/>
              </a:spcBef>
              <a:spcAft>
                <a:spcPct val="0"/>
              </a:spcAft>
            </a:pPr>
            <a:r>
              <a:rPr lang="fr-FR" altLang="fr-FR" sz="1800" smtClean="0">
                <a:solidFill>
                  <a:srgbClr val="000000"/>
                </a:solidFill>
              </a:rPr>
              <a:t>Source: AFPDHE 2015</a:t>
            </a:r>
          </a:p>
        </p:txBody>
      </p:sp>
      <p:pic>
        <p:nvPicPr>
          <p:cNvPr id="60419" name="Image 2"/>
          <p:cNvPicPr>
            <a:picLocks noChangeAspect="1"/>
          </p:cNvPicPr>
          <p:nvPr/>
        </p:nvPicPr>
        <p:blipFill>
          <a:blip r:embed="rId2">
            <a:extLst>
              <a:ext uri="{28A0092B-C50C-407E-A947-70E740481C1C}">
                <a14:useLocalDpi xmlns:a14="http://schemas.microsoft.com/office/drawing/2010/main" val="0"/>
              </a:ext>
            </a:extLst>
          </a:blip>
          <a:srcRect l="30737" t="13087" r="30421" b="7193"/>
          <a:stretch>
            <a:fillRect/>
          </a:stretch>
        </p:blipFill>
        <p:spPr bwMode="auto">
          <a:xfrm>
            <a:off x="452438" y="-90488"/>
            <a:ext cx="6256337" cy="722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5273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smtClean="0">
                <a:solidFill>
                  <a:srgbClr val="FFFFFF"/>
                </a:solidFill>
                <a:latin typeface="Comic Sans MS" panose="030F0702030302020204" pitchFamily="66" charset="0"/>
              </a:rPr>
              <a:t>Drépanocytose</a:t>
            </a:r>
          </a:p>
        </p:txBody>
      </p:sp>
      <p:sp>
        <p:nvSpPr>
          <p:cNvPr id="61443" name="Text Box 6"/>
          <p:cNvSpPr txBox="1">
            <a:spLocks noChangeArrowheads="1"/>
          </p:cNvSpPr>
          <p:nvPr/>
        </p:nvSpPr>
        <p:spPr bwMode="auto">
          <a:xfrm>
            <a:off x="-252413" y="1628775"/>
            <a:ext cx="939641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FontTx/>
              <a:buChar char="•"/>
            </a:pPr>
            <a:r>
              <a:rPr lang="fr-FR" altLang="fr-FR" sz="2400" dirty="0" smtClean="0">
                <a:solidFill>
                  <a:srgbClr val="0033CC"/>
                </a:solidFill>
                <a:latin typeface="Comic Sans MS" panose="030F0702030302020204" pitchFamily="66" charset="0"/>
              </a:rPr>
              <a:t> </a:t>
            </a:r>
            <a:r>
              <a:rPr lang="fr-FR" altLang="fr-FR" sz="2400" u="sng" dirty="0" smtClean="0">
                <a:solidFill>
                  <a:srgbClr val="0033CC"/>
                </a:solidFill>
                <a:latin typeface="Comic Sans MS" panose="030F0702030302020204" pitchFamily="66" charset="0"/>
              </a:rPr>
              <a:t>Caractéristiques des syndromes drépanocytaires majeurs</a:t>
            </a:r>
            <a:r>
              <a:rPr lang="fr-FR" altLang="fr-FR" sz="2400" dirty="0" smtClean="0">
                <a:solidFill>
                  <a:srgbClr val="0033CC"/>
                </a:solidFill>
                <a:latin typeface="Comic Sans MS" panose="030F0702030302020204" pitchFamily="66" charset="0"/>
              </a:rPr>
              <a:t>:</a:t>
            </a:r>
          </a:p>
          <a:p>
            <a:pPr lvl="1" fontAlgn="base">
              <a:spcBef>
                <a:spcPct val="0"/>
              </a:spcBef>
              <a:spcAft>
                <a:spcPct val="0"/>
              </a:spcAft>
              <a:buFontTx/>
              <a:buChar char="•"/>
            </a:pPr>
            <a:endParaRPr lang="fr-FR" altLang="fr-FR" sz="2400" dirty="0" smtClean="0">
              <a:solidFill>
                <a:srgbClr val="0033CC"/>
              </a:solidFill>
              <a:latin typeface="Comic Sans MS" panose="030F0702030302020204" pitchFamily="66" charset="0"/>
            </a:endParaRP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Anémie hémolytique</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Susceptibilité aux infections</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Complications aiguës: crise </a:t>
            </a:r>
            <a:r>
              <a:rPr lang="fr-FR" altLang="fr-FR" dirty="0" err="1" smtClean="0">
                <a:solidFill>
                  <a:srgbClr val="0033CC"/>
                </a:solidFill>
                <a:latin typeface="Comic Sans MS" panose="030F0702030302020204" pitchFamily="66" charset="0"/>
              </a:rPr>
              <a:t>vaso</a:t>
            </a:r>
            <a:r>
              <a:rPr lang="fr-FR" altLang="fr-FR" dirty="0" smtClean="0">
                <a:solidFill>
                  <a:srgbClr val="0033CC"/>
                </a:solidFill>
                <a:latin typeface="Comic Sans MS" panose="030F0702030302020204" pitchFamily="66" charset="0"/>
              </a:rPr>
              <a:t>-occlusive osseuse, syndrome thoracique, priapisme, accident vasculaire cérébral, atteinte ORL, hépatique…</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Atteintes chroniques dégénératives touchant différents organes</a:t>
            </a:r>
          </a:p>
          <a:p>
            <a:pPr lvl="2" fontAlgn="base">
              <a:spcBef>
                <a:spcPct val="0"/>
              </a:spcBef>
              <a:spcAft>
                <a:spcPct val="0"/>
              </a:spcAft>
              <a:buFontTx/>
              <a:buChar char="-"/>
            </a:pPr>
            <a:r>
              <a:rPr lang="fr-FR" altLang="fr-FR" dirty="0" smtClean="0">
                <a:solidFill>
                  <a:srgbClr val="0033CC"/>
                </a:solidFill>
                <a:latin typeface="Comic Sans MS" panose="030F0702030302020204" pitchFamily="66" charset="0"/>
              </a:rPr>
              <a:t>Atteinte vasculaire macro-circulatoire</a:t>
            </a:r>
          </a:p>
          <a:p>
            <a:pPr lvl="1" fontAlgn="base">
              <a:spcBef>
                <a:spcPct val="0"/>
              </a:spcBef>
              <a:spcAft>
                <a:spcPct val="0"/>
              </a:spcAft>
              <a:buFontTx/>
              <a:buChar char="•"/>
            </a:pPr>
            <a:endParaRPr lang="fr-FR" altLang="fr-FR" sz="2400" b="1" dirty="0" smtClean="0">
              <a:solidFill>
                <a:srgbClr val="0033CC"/>
              </a:solidFill>
              <a:latin typeface="Comic Sans MS" panose="030F0702030302020204" pitchFamily="66" charset="0"/>
            </a:endParaRPr>
          </a:p>
          <a:p>
            <a:pPr lvl="1" fontAlgn="base">
              <a:spcBef>
                <a:spcPct val="0"/>
              </a:spcBef>
              <a:spcAft>
                <a:spcPct val="0"/>
              </a:spcAft>
              <a:buFontTx/>
              <a:buNone/>
            </a:pPr>
            <a:r>
              <a:rPr lang="fr-FR" altLang="fr-FR" sz="2400" b="1" dirty="0" smtClean="0">
                <a:solidFill>
                  <a:srgbClr val="0033CC"/>
                </a:solidFill>
                <a:latin typeface="Comic Sans MS" panose="030F0702030302020204" pitchFamily="66" charset="0"/>
                <a:ea typeface="Arial Unicode MS" panose="020B0604020202020204" pitchFamily="34" charset="-128"/>
                <a:cs typeface="Arial Unicode MS" panose="020B0604020202020204" pitchFamily="34" charset="-128"/>
              </a:rPr>
              <a:t>➙ </a:t>
            </a:r>
            <a:r>
              <a:rPr lang="fr-FR" altLang="fr-FR" sz="2400" dirty="0" smtClean="0">
                <a:solidFill>
                  <a:srgbClr val="0033CC"/>
                </a:solidFill>
                <a:latin typeface="Comic Sans MS" panose="030F0702030302020204" pitchFamily="66" charset="0"/>
              </a:rPr>
              <a:t>Grande variabilité d’expression clinique intra- et </a:t>
            </a:r>
            <a:r>
              <a:rPr lang="fr-FR" altLang="fr-FR" sz="2400" dirty="0" err="1" smtClean="0">
                <a:solidFill>
                  <a:srgbClr val="0033CC"/>
                </a:solidFill>
                <a:latin typeface="Comic Sans MS" panose="030F0702030302020204" pitchFamily="66" charset="0"/>
              </a:rPr>
              <a:t>inter-individuelle</a:t>
            </a:r>
            <a:endParaRPr lang="fr-FR" altLang="fr-FR" sz="2400" dirty="0" smtClean="0">
              <a:solidFill>
                <a:srgbClr val="0033CC"/>
              </a:solidFill>
              <a:latin typeface="Comic Sans MS" panose="030F0702030302020204" pitchFamily="66" charset="0"/>
            </a:endParaRPr>
          </a:p>
        </p:txBody>
      </p:sp>
    </p:spTree>
    <p:extLst>
      <p:ext uri="{BB962C8B-B14F-4D97-AF65-F5344CB8AC3E}">
        <p14:creationId xmlns:p14="http://schemas.microsoft.com/office/powerpoint/2010/main" val="10445269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pied de page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dirty="0" smtClean="0">
                <a:solidFill>
                  <a:srgbClr val="000000"/>
                </a:solidFill>
              </a:rPr>
              <a:t>D. Bachir</a:t>
            </a:r>
          </a:p>
        </p:txBody>
      </p:sp>
      <p:sp>
        <p:nvSpPr>
          <p:cNvPr id="63491" name="Rectangle 2"/>
          <p:cNvSpPr>
            <a:spLocks noChangeArrowheads="1"/>
          </p:cNvSpPr>
          <p:nvPr/>
        </p:nvSpPr>
        <p:spPr bwMode="auto">
          <a:xfrm>
            <a:off x="0" y="300038"/>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FontTx/>
              <a:buNone/>
            </a:pPr>
            <a:r>
              <a:rPr lang="fr-FR" altLang="fr-FR" b="1" smtClean="0">
                <a:solidFill>
                  <a:srgbClr val="0033CC"/>
                </a:solidFill>
                <a:latin typeface="Comic Sans MS" panose="030F0702030302020204" pitchFamily="66" charset="0"/>
              </a:rPr>
              <a:t>Syndromes Drépanocytaires Majeurs</a:t>
            </a:r>
          </a:p>
          <a:p>
            <a:pPr algn="ctr" eaLnBrk="0" fontAlgn="base" hangingPunct="0">
              <a:spcBef>
                <a:spcPct val="50000"/>
              </a:spcBef>
              <a:spcAft>
                <a:spcPct val="0"/>
              </a:spcAft>
              <a:buFontTx/>
              <a:buNone/>
            </a:pPr>
            <a:r>
              <a:rPr lang="fr-FR" altLang="fr-FR" b="1" smtClean="0">
                <a:solidFill>
                  <a:srgbClr val="0033CC"/>
                </a:solidFill>
                <a:latin typeface="Comic Sans MS" panose="030F0702030302020204" pitchFamily="66" charset="0"/>
              </a:rPr>
              <a:t>Prédominances cliniques selon l’age</a:t>
            </a:r>
          </a:p>
        </p:txBody>
      </p:sp>
      <p:sp>
        <p:nvSpPr>
          <p:cNvPr id="63492" name="Text Box 3"/>
          <p:cNvSpPr txBox="1">
            <a:spLocks noChangeArrowheads="1"/>
          </p:cNvSpPr>
          <p:nvPr/>
        </p:nvSpPr>
        <p:spPr bwMode="auto">
          <a:xfrm>
            <a:off x="323850" y="2154238"/>
            <a:ext cx="820896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50000"/>
              </a:lnSpc>
              <a:spcBef>
                <a:spcPct val="50000"/>
              </a:spcBef>
              <a:spcAft>
                <a:spcPct val="0"/>
              </a:spcAft>
              <a:buFontTx/>
              <a:buNone/>
            </a:pPr>
            <a:r>
              <a:rPr lang="fr-FR" altLang="fr-FR" sz="2400" b="1" smtClean="0">
                <a:solidFill>
                  <a:srgbClr val="990099"/>
                </a:solidFill>
                <a:latin typeface="Comic Sans MS" panose="030F0702030302020204" pitchFamily="66" charset="0"/>
              </a:rPr>
              <a:t>Avant 7 ans : anémie, infection, crises vaso-occlusives</a:t>
            </a:r>
          </a:p>
          <a:p>
            <a:pPr eaLnBrk="0" fontAlgn="base" hangingPunct="0">
              <a:lnSpc>
                <a:spcPct val="150000"/>
              </a:lnSpc>
              <a:spcBef>
                <a:spcPct val="50000"/>
              </a:spcBef>
              <a:spcAft>
                <a:spcPct val="0"/>
              </a:spcAft>
              <a:buFontTx/>
              <a:buNone/>
            </a:pPr>
            <a:r>
              <a:rPr lang="fr-FR" altLang="fr-FR" sz="2400" b="1" smtClean="0">
                <a:solidFill>
                  <a:srgbClr val="990099"/>
                </a:solidFill>
                <a:latin typeface="Comic Sans MS" panose="030F0702030302020204" pitchFamily="66" charset="0"/>
              </a:rPr>
              <a:t>Adolescence : crises vaso-occlusives hyperalgiques</a:t>
            </a:r>
          </a:p>
          <a:p>
            <a:pPr eaLnBrk="0" fontAlgn="base" hangingPunct="0">
              <a:lnSpc>
                <a:spcPct val="150000"/>
              </a:lnSpc>
              <a:spcBef>
                <a:spcPct val="50000"/>
              </a:spcBef>
              <a:spcAft>
                <a:spcPct val="0"/>
              </a:spcAft>
              <a:buFontTx/>
              <a:buNone/>
            </a:pPr>
            <a:r>
              <a:rPr lang="fr-FR" altLang="fr-FR" sz="2400" b="1" smtClean="0">
                <a:solidFill>
                  <a:srgbClr val="990099"/>
                </a:solidFill>
                <a:latin typeface="Comic Sans MS" panose="030F0702030302020204" pitchFamily="66" charset="0"/>
              </a:rPr>
              <a:t>Age adulte: complications dégénératives très variables dans leurs types et leur sévérité</a:t>
            </a:r>
          </a:p>
        </p:txBody>
      </p:sp>
      <p:sp>
        <p:nvSpPr>
          <p:cNvPr id="63493" name="Text Box 4"/>
          <p:cNvSpPr txBox="1">
            <a:spLocks noChangeArrowheads="1"/>
          </p:cNvSpPr>
          <p:nvPr/>
        </p:nvSpPr>
        <p:spPr bwMode="auto">
          <a:xfrm>
            <a:off x="565150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endParaRPr lang="fr-FR" altLang="fr-FR" sz="1400" i="1" smtClean="0">
              <a:solidFill>
                <a:srgbClr val="3333CC"/>
              </a:solidFill>
            </a:endParaRPr>
          </a:p>
        </p:txBody>
      </p:sp>
    </p:spTree>
    <p:extLst>
      <p:ext uri="{BB962C8B-B14F-4D97-AF65-F5344CB8AC3E}">
        <p14:creationId xmlns:p14="http://schemas.microsoft.com/office/powerpoint/2010/main" val="23537526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pied de page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dirty="0" smtClean="0">
                <a:solidFill>
                  <a:srgbClr val="000000"/>
                </a:solidFill>
              </a:rPr>
              <a:t>D. Bachir</a:t>
            </a:r>
          </a:p>
        </p:txBody>
      </p:sp>
      <p:sp>
        <p:nvSpPr>
          <p:cNvPr id="63491" name="Rectangle 2"/>
          <p:cNvSpPr>
            <a:spLocks noChangeArrowheads="1"/>
          </p:cNvSpPr>
          <p:nvPr/>
        </p:nvSpPr>
        <p:spPr bwMode="auto">
          <a:xfrm>
            <a:off x="0" y="6632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FontTx/>
              <a:buNone/>
            </a:pPr>
            <a:r>
              <a:rPr lang="fr-FR" altLang="fr-FR" b="1" dirty="0" smtClean="0">
                <a:solidFill>
                  <a:srgbClr val="0033CC"/>
                </a:solidFill>
                <a:latin typeface="Comic Sans MS" panose="030F0702030302020204" pitchFamily="66" charset="0"/>
              </a:rPr>
              <a:t>Syndromes Drépanocytaires Majeurs</a:t>
            </a:r>
          </a:p>
        </p:txBody>
      </p:sp>
      <p:sp>
        <p:nvSpPr>
          <p:cNvPr id="63493" name="Text Box 4"/>
          <p:cNvSpPr txBox="1">
            <a:spLocks noChangeArrowheads="1"/>
          </p:cNvSpPr>
          <p:nvPr/>
        </p:nvSpPr>
        <p:spPr bwMode="auto">
          <a:xfrm>
            <a:off x="565150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endParaRPr lang="fr-FR" altLang="fr-FR" sz="1400" i="1" smtClean="0">
              <a:solidFill>
                <a:srgbClr val="3333CC"/>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2801143055"/>
              </p:ext>
            </p:extLst>
          </p:nvPr>
        </p:nvGraphicFramePr>
        <p:xfrm>
          <a:off x="1188720" y="2140578"/>
          <a:ext cx="7071360" cy="3050207"/>
        </p:xfrm>
        <a:graphic>
          <a:graphicData uri="http://schemas.openxmlformats.org/drawingml/2006/table">
            <a:tbl>
              <a:tblPr firstRow="1" bandRow="1">
                <a:tableStyleId>{21E4AEA4-8DFA-4A89-87EB-49C32662AFE0}</a:tableStyleId>
              </a:tblPr>
              <a:tblGrid>
                <a:gridCol w="2357120"/>
                <a:gridCol w="2357120"/>
                <a:gridCol w="2357120"/>
              </a:tblGrid>
              <a:tr h="1046479">
                <a:tc>
                  <a:txBody>
                    <a:bodyPr/>
                    <a:lstStyle/>
                    <a:p>
                      <a:pPr algn="ctr"/>
                      <a:r>
                        <a:rPr lang="fr-FR" sz="2400" dirty="0" smtClean="0">
                          <a:latin typeface="Comic Sans MS" panose="030F0702030302020204" pitchFamily="66" charset="0"/>
                          <a:cs typeface="Arial" panose="020B0604020202020204" pitchFamily="34" charset="0"/>
                        </a:rPr>
                        <a:t>Type</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Anémie</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Fréquence des CVO</a:t>
                      </a:r>
                      <a:endParaRPr lang="fr-FR" sz="2400" dirty="0">
                        <a:latin typeface="Comic Sans MS" panose="030F0702030302020204" pitchFamily="66" charset="0"/>
                        <a:cs typeface="Arial" panose="020B0604020202020204" pitchFamily="34" charset="0"/>
                      </a:endParaRPr>
                    </a:p>
                  </a:txBody>
                  <a:tcPr anchor="ctr"/>
                </a:tc>
              </a:tr>
              <a:tr h="1001864">
                <a:tc>
                  <a:txBody>
                    <a:bodyPr/>
                    <a:lstStyle/>
                    <a:p>
                      <a:pPr algn="ctr"/>
                      <a:r>
                        <a:rPr lang="fr-FR" sz="2400" dirty="0" smtClean="0">
                          <a:latin typeface="Comic Sans MS" panose="030F0702030302020204" pitchFamily="66" charset="0"/>
                          <a:cs typeface="Arial" panose="020B0604020202020204" pitchFamily="34" charset="0"/>
                        </a:rPr>
                        <a:t>SS/S</a:t>
                      </a:r>
                      <a:r>
                        <a:rPr lang="el-GR" sz="2400" dirty="0" smtClean="0">
                          <a:latin typeface="Comic Sans MS" panose="030F0702030302020204" pitchFamily="66" charset="0"/>
                          <a:cs typeface="Arial" panose="020B0604020202020204" pitchFamily="34" charset="0"/>
                        </a:rPr>
                        <a:t>β</a:t>
                      </a:r>
                      <a:r>
                        <a:rPr lang="fr-FR" sz="2400" dirty="0" smtClean="0">
                          <a:latin typeface="Comic Sans MS" panose="030F0702030302020204" pitchFamily="66" charset="0"/>
                          <a:cs typeface="Arial" panose="020B0604020202020204" pitchFamily="34" charset="0"/>
                        </a:rPr>
                        <a:t>°</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 à +++</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 à +++</a:t>
                      </a:r>
                      <a:endParaRPr lang="fr-FR" sz="2400" dirty="0">
                        <a:latin typeface="Comic Sans MS" panose="030F0702030302020204" pitchFamily="66" charset="0"/>
                        <a:cs typeface="Arial" panose="020B0604020202020204" pitchFamily="34" charset="0"/>
                      </a:endParaRPr>
                    </a:p>
                  </a:txBody>
                  <a:tcPr anchor="ctr"/>
                </a:tc>
              </a:tr>
              <a:tr h="1001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smtClean="0">
                          <a:latin typeface="Comic Sans MS" panose="030F0702030302020204" pitchFamily="66" charset="0"/>
                          <a:cs typeface="Arial" panose="020B0604020202020204" pitchFamily="34" charset="0"/>
                        </a:rPr>
                        <a:t>SC/S</a:t>
                      </a:r>
                      <a:r>
                        <a:rPr lang="el-GR" sz="2400" dirty="0" smtClean="0">
                          <a:latin typeface="Comic Sans MS" panose="030F0702030302020204" pitchFamily="66" charset="0"/>
                          <a:cs typeface="Arial" panose="020B0604020202020204" pitchFamily="34" charset="0"/>
                        </a:rPr>
                        <a:t>β</a:t>
                      </a:r>
                      <a:r>
                        <a:rPr lang="fr-FR" sz="2400" dirty="0" smtClean="0">
                          <a:latin typeface="Comic Sans MS" panose="030F0702030302020204" pitchFamily="66" charset="0"/>
                          <a:cs typeface="Arial" panose="020B0604020202020204" pitchFamily="34" charset="0"/>
                        </a:rPr>
                        <a:t>+</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0 à ++</a:t>
                      </a:r>
                      <a:endParaRPr lang="fr-FR" sz="2400" dirty="0">
                        <a:latin typeface="Comic Sans MS" panose="030F0702030302020204" pitchFamily="66" charset="0"/>
                        <a:cs typeface="Arial" panose="020B0604020202020204" pitchFamily="34" charset="0"/>
                      </a:endParaRPr>
                    </a:p>
                  </a:txBody>
                  <a:tcPr anchor="ctr"/>
                </a:tc>
                <a:tc>
                  <a:txBody>
                    <a:bodyPr/>
                    <a:lstStyle/>
                    <a:p>
                      <a:pPr algn="ctr"/>
                      <a:r>
                        <a:rPr lang="fr-FR" sz="2400" dirty="0" smtClean="0">
                          <a:latin typeface="Comic Sans MS" panose="030F0702030302020204" pitchFamily="66" charset="0"/>
                          <a:cs typeface="Arial" panose="020B0604020202020204" pitchFamily="34" charset="0"/>
                        </a:rPr>
                        <a:t>+ à ++</a:t>
                      </a:r>
                      <a:endParaRPr lang="fr-FR" sz="2400" dirty="0">
                        <a:latin typeface="Comic Sans MS" panose="030F0702030302020204" pitchFamily="66"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0954359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smtClean="0">
                <a:solidFill>
                  <a:srgbClr val="FFFFFF"/>
                </a:solidFill>
                <a:latin typeface="Comic Sans MS" panose="030F0702030302020204" pitchFamily="66" charset="0"/>
              </a:rPr>
              <a:t>Drépanocytose</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r="34958"/>
          <a:stretch>
            <a:fillRect/>
          </a:stretch>
        </p:blipFill>
        <p:spPr bwMode="auto">
          <a:xfrm>
            <a:off x="468313" y="1341438"/>
            <a:ext cx="8066087"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684" name="ZoneTexte 3"/>
          <p:cNvSpPr txBox="1">
            <a:spLocks noChangeArrowheads="1"/>
          </p:cNvSpPr>
          <p:nvPr/>
        </p:nvSpPr>
        <p:spPr bwMode="auto">
          <a:xfrm>
            <a:off x="5940425" y="6402388"/>
            <a:ext cx="3384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fr-FR" altLang="fr-FR" sz="1600" i="1" smtClean="0">
                <a:solidFill>
                  <a:srgbClr val="0033CC"/>
                </a:solidFill>
                <a:latin typeface="Comic Sans MS" panose="030F0702030302020204" pitchFamily="66" charset="0"/>
              </a:rPr>
              <a:t>Platt, NEJM, 1994</a:t>
            </a:r>
          </a:p>
        </p:txBody>
      </p:sp>
      <p:sp>
        <p:nvSpPr>
          <p:cNvPr id="71685" name="ZoneTexte 5"/>
          <p:cNvSpPr txBox="1">
            <a:spLocks noChangeArrowheads="1"/>
          </p:cNvSpPr>
          <p:nvPr/>
        </p:nvSpPr>
        <p:spPr bwMode="auto">
          <a:xfrm>
            <a:off x="1331913" y="5805488"/>
            <a:ext cx="3744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fr-FR" altLang="fr-FR" sz="1600" smtClean="0">
                <a:solidFill>
                  <a:srgbClr val="0033CC"/>
                </a:solidFill>
                <a:latin typeface="Comic Sans MS" panose="030F0702030302020204" pitchFamily="66" charset="0"/>
              </a:rPr>
              <a:t>Survie SS: 42 ans H, 48 ans F </a:t>
            </a:r>
          </a:p>
        </p:txBody>
      </p:sp>
      <p:sp>
        <p:nvSpPr>
          <p:cNvPr id="71686" name="ZoneTexte 6"/>
          <p:cNvSpPr txBox="1">
            <a:spLocks noChangeArrowheads="1"/>
          </p:cNvSpPr>
          <p:nvPr/>
        </p:nvSpPr>
        <p:spPr bwMode="auto">
          <a:xfrm>
            <a:off x="5399088" y="5805488"/>
            <a:ext cx="3744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fr-FR" altLang="fr-FR" sz="1600" smtClean="0">
                <a:solidFill>
                  <a:srgbClr val="0033CC"/>
                </a:solidFill>
                <a:latin typeface="Comic Sans MS" panose="030F0702030302020204" pitchFamily="66" charset="0"/>
              </a:rPr>
              <a:t>Survie SC: 60 ans H, 68 ans F </a:t>
            </a:r>
          </a:p>
        </p:txBody>
      </p:sp>
      <p:sp>
        <p:nvSpPr>
          <p:cNvPr id="71687" name="ZoneTexte 7"/>
          <p:cNvSpPr txBox="1">
            <a:spLocks noChangeArrowheads="1"/>
          </p:cNvSpPr>
          <p:nvPr/>
        </p:nvSpPr>
        <p:spPr bwMode="auto">
          <a:xfrm>
            <a:off x="539750" y="5300663"/>
            <a:ext cx="5762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fr-FR" altLang="fr-FR" sz="2400" smtClean="0">
              <a:solidFill>
                <a:srgbClr val="0033CC"/>
              </a:solidFill>
            </a:endParaRPr>
          </a:p>
        </p:txBody>
      </p:sp>
      <p:sp>
        <p:nvSpPr>
          <p:cNvPr id="71688" name="ZoneTexte 8"/>
          <p:cNvSpPr txBox="1">
            <a:spLocks noChangeArrowheads="1"/>
          </p:cNvSpPr>
          <p:nvPr/>
        </p:nvSpPr>
        <p:spPr bwMode="auto">
          <a:xfrm>
            <a:off x="4716463" y="5229225"/>
            <a:ext cx="5762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fr-FR" altLang="fr-FR" sz="2400" smtClean="0">
              <a:solidFill>
                <a:srgbClr val="0033CC"/>
              </a:solidFill>
            </a:endParaRPr>
          </a:p>
        </p:txBody>
      </p:sp>
    </p:spTree>
    <p:extLst>
      <p:ext uri="{BB962C8B-B14F-4D97-AF65-F5344CB8AC3E}">
        <p14:creationId xmlns:p14="http://schemas.microsoft.com/office/powerpoint/2010/main" val="25221852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4"/>
          <p:cNvSpPr txBox="1">
            <a:spLocks noChangeArrowheads="1"/>
          </p:cNvSpPr>
          <p:nvPr/>
        </p:nvSpPr>
        <p:spPr bwMode="auto">
          <a:xfrm>
            <a:off x="1058226" y="1768475"/>
            <a:ext cx="70262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 Crise </a:t>
            </a:r>
            <a:r>
              <a:rPr lang="fr-FR" altLang="fr-FR" sz="2400" dirty="0" err="1" smtClean="0">
                <a:solidFill>
                  <a:srgbClr val="0033CC"/>
                </a:solidFill>
                <a:latin typeface="Comic Sans MS" panose="030F0702030302020204" pitchFamily="66" charset="0"/>
              </a:rPr>
              <a:t>vaso</a:t>
            </a:r>
            <a:r>
              <a:rPr lang="fr-FR" altLang="fr-FR" sz="2400" dirty="0" smtClean="0">
                <a:solidFill>
                  <a:srgbClr val="0033CC"/>
                </a:solidFill>
                <a:latin typeface="Comic Sans MS" panose="030F0702030302020204" pitchFamily="66" charset="0"/>
              </a:rPr>
              <a:t>-occlusive osseuse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 Syndrome thoracique aigu </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Priapisme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Accident vasculaire cérébral</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Infection sévère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Anémie aiguë</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Complications ophtalmologiques aiguës</a:t>
            </a:r>
            <a:endParaRPr lang="fr-FR" altLang="fr-FR" sz="2400" dirty="0">
              <a:solidFill>
                <a:srgbClr val="0033CC"/>
              </a:solidFill>
              <a:latin typeface="Comic Sans MS" panose="030F0702030302020204" pitchFamily="66" charset="0"/>
            </a:endParaRPr>
          </a:p>
          <a:p>
            <a:pPr fontAlgn="base">
              <a:spcBef>
                <a:spcPct val="0"/>
              </a:spcBef>
              <a:spcAft>
                <a:spcPct val="0"/>
              </a:spcAft>
              <a:buFont typeface="Calibri" panose="020F0502020204030204" pitchFamily="34" charset="0"/>
              <a:buAutoNum type="arabicPeriod"/>
            </a:pPr>
            <a:r>
              <a:rPr lang="fr-FR" altLang="fr-FR" sz="2400" dirty="0">
                <a:solidFill>
                  <a:srgbClr val="0033CC"/>
                </a:solidFill>
                <a:latin typeface="Comic Sans MS" panose="030F0702030302020204" pitchFamily="66" charset="0"/>
              </a:rPr>
              <a:t>Complications ORL: vertige ou surdité aiguë</a:t>
            </a:r>
          </a:p>
          <a:p>
            <a:pPr fontAlgn="base">
              <a:spcBef>
                <a:spcPct val="0"/>
              </a:spcBef>
              <a:spcAft>
                <a:spcPct val="0"/>
              </a:spcAft>
              <a:buFont typeface="Calibri" panose="020F0502020204030204" pitchFamily="34" charset="0"/>
              <a:buAutoNum type="arabicPeriod"/>
            </a:pPr>
            <a:r>
              <a:rPr lang="fr-FR" altLang="fr-FR" sz="2400" dirty="0">
                <a:solidFill>
                  <a:srgbClr val="0033CC"/>
                </a:solidFill>
                <a:latin typeface="Comic Sans MS" panose="030F0702030302020204" pitchFamily="66" charset="0"/>
              </a:rPr>
              <a:t>Infections ostéo-articulaires: arthrite septique, ostéomyélite, infection sur prothèse</a:t>
            </a:r>
          </a:p>
          <a:p>
            <a:pPr fontAlgn="base">
              <a:spcBef>
                <a:spcPct val="0"/>
              </a:spcBef>
              <a:spcAft>
                <a:spcPct val="0"/>
              </a:spcAft>
              <a:buFont typeface="Calibri" panose="020F0502020204030204" pitchFamily="34" charset="0"/>
              <a:buAutoNum type="arabicPeriod"/>
            </a:pPr>
            <a:endParaRPr lang="fr-FR" altLang="fr-FR" sz="2400" dirty="0" smtClean="0">
              <a:solidFill>
                <a:srgbClr val="0033CC"/>
              </a:solidFill>
              <a:latin typeface="Comic Sans MS" panose="030F0702030302020204" pitchFamily="66" charset="0"/>
            </a:endParaRPr>
          </a:p>
        </p:txBody>
      </p:sp>
      <p:sp>
        <p:nvSpPr>
          <p:cNvPr id="6" name="Titre 1"/>
          <p:cNvSpPr>
            <a:spLocks noGrp="1"/>
          </p:cNvSpPr>
          <p:nvPr>
            <p:ph type="ctrTitle"/>
          </p:nvPr>
        </p:nvSpPr>
        <p:spPr>
          <a:xfrm>
            <a:off x="1928794" y="285728"/>
            <a:ext cx="5000660" cy="500066"/>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Complications aiguës</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3063722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1" descr="DIAPORAMA CJH OK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253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noFill/>
        </p:spPr>
        <p:txBody>
          <a:bodyPr/>
          <a:lstStyle/>
          <a:p>
            <a:r>
              <a:rPr lang="fr-FR" altLang="fr-FR" sz="3200" smtClean="0">
                <a:solidFill>
                  <a:srgbClr val="990099"/>
                </a:solidFill>
                <a:latin typeface="Comic Sans MS" panose="030F0702030302020204" pitchFamily="66" charset="0"/>
              </a:rPr>
              <a:t>Les facteurs d</a:t>
            </a:r>
            <a:r>
              <a:rPr lang="fr-FR" altLang="fr-FR" sz="3200" smtClean="0">
                <a:solidFill>
                  <a:srgbClr val="990099"/>
                </a:solidFill>
              </a:rPr>
              <a:t>é</a:t>
            </a:r>
            <a:r>
              <a:rPr lang="fr-FR" altLang="fr-FR" sz="3200" smtClean="0">
                <a:solidFill>
                  <a:srgbClr val="990099"/>
                </a:solidFill>
                <a:latin typeface="Comic Sans MS" panose="030F0702030302020204" pitchFamily="66" charset="0"/>
              </a:rPr>
              <a:t>clenchants des CVO</a:t>
            </a:r>
          </a:p>
        </p:txBody>
      </p:sp>
      <p:sp>
        <p:nvSpPr>
          <p:cNvPr id="83971" name="Rectangle 3"/>
          <p:cNvSpPr>
            <a:spLocks noGrp="1"/>
          </p:cNvSpPr>
          <p:nvPr>
            <p:ph type="body" sz="half" idx="1"/>
          </p:nvPr>
        </p:nvSpPr>
        <p:spPr>
          <a:xfrm>
            <a:off x="684213" y="2060575"/>
            <a:ext cx="8208962" cy="4035425"/>
          </a:xfrm>
        </p:spPr>
        <p:txBody>
          <a:bodyPr/>
          <a:lstStyle/>
          <a:p>
            <a:r>
              <a:rPr lang="fr-FR" altLang="fr-FR" sz="2400" smtClean="0">
                <a:solidFill>
                  <a:srgbClr val="000099"/>
                </a:solidFill>
                <a:latin typeface="Comic Sans MS" panose="030F0702030302020204" pitchFamily="66" charset="0"/>
              </a:rPr>
              <a:t>l</a:t>
            </a:r>
            <a:r>
              <a:rPr lang="fr-FR" altLang="fr-FR" sz="2400" smtClean="0">
                <a:solidFill>
                  <a:srgbClr val="000099"/>
                </a:solidFill>
              </a:rPr>
              <a:t>’</a:t>
            </a:r>
            <a:r>
              <a:rPr lang="fr-FR" altLang="fr-FR" sz="2400" smtClean="0">
                <a:solidFill>
                  <a:srgbClr val="000099"/>
                </a:solidFill>
                <a:latin typeface="Comic Sans MS" panose="030F0702030302020204" pitchFamily="66" charset="0"/>
              </a:rPr>
              <a:t>hypoxie (avion, voyage en altitude, ronflement, hypertrophie amygdalienne</a:t>
            </a:r>
            <a:r>
              <a:rPr lang="fr-FR" altLang="fr-FR" sz="2400" smtClean="0">
                <a:solidFill>
                  <a:srgbClr val="000099"/>
                </a:solidFill>
              </a:rPr>
              <a:t>…</a:t>
            </a:r>
            <a:r>
              <a:rPr lang="fr-FR" altLang="fr-FR" sz="2400" smtClean="0">
                <a:solidFill>
                  <a:srgbClr val="000099"/>
                </a:solidFill>
                <a:latin typeface="Comic Sans MS" panose="030F0702030302020204" pitchFamily="66" charset="0"/>
              </a:rPr>
              <a:t>)</a:t>
            </a:r>
          </a:p>
          <a:p>
            <a:r>
              <a:rPr lang="fr-FR" altLang="fr-FR" sz="2400" smtClean="0">
                <a:solidFill>
                  <a:srgbClr val="000099"/>
                </a:solidFill>
                <a:latin typeface="Comic Sans MS" panose="030F0702030302020204" pitchFamily="66" charset="0"/>
              </a:rPr>
              <a:t>la d</a:t>
            </a:r>
            <a:r>
              <a:rPr lang="fr-FR" altLang="fr-FR" sz="2400" smtClean="0">
                <a:solidFill>
                  <a:srgbClr val="000099"/>
                </a:solidFill>
              </a:rPr>
              <a:t>é</a:t>
            </a:r>
            <a:r>
              <a:rPr lang="fr-FR" altLang="fr-FR" sz="2400" smtClean="0">
                <a:solidFill>
                  <a:srgbClr val="000099"/>
                </a:solidFill>
                <a:latin typeface="Comic Sans MS" panose="030F0702030302020204" pitchFamily="66" charset="0"/>
              </a:rPr>
              <a:t>shydratation (la chaleur, la fi</a:t>
            </a:r>
            <a:r>
              <a:rPr lang="fr-FR" altLang="fr-FR" sz="2400" smtClean="0">
                <a:solidFill>
                  <a:srgbClr val="000099"/>
                </a:solidFill>
              </a:rPr>
              <a:t>è</a:t>
            </a:r>
            <a:r>
              <a:rPr lang="fr-FR" altLang="fr-FR" sz="2400" smtClean="0">
                <a:solidFill>
                  <a:srgbClr val="000099"/>
                </a:solidFill>
                <a:latin typeface="Comic Sans MS" panose="030F0702030302020204" pitchFamily="66" charset="0"/>
              </a:rPr>
              <a:t>vre, l</a:t>
            </a:r>
            <a:r>
              <a:rPr lang="fr-FR" altLang="fr-FR" sz="2400" smtClean="0">
                <a:solidFill>
                  <a:srgbClr val="000099"/>
                </a:solidFill>
              </a:rPr>
              <a:t> ’</a:t>
            </a:r>
            <a:r>
              <a:rPr lang="fr-FR" altLang="fr-FR" sz="2400" smtClean="0">
                <a:solidFill>
                  <a:srgbClr val="000099"/>
                </a:solidFill>
                <a:latin typeface="Comic Sans MS" panose="030F0702030302020204" pitchFamily="66" charset="0"/>
              </a:rPr>
              <a:t>alcool )</a:t>
            </a:r>
          </a:p>
          <a:p>
            <a:r>
              <a:rPr lang="fr-FR" altLang="fr-FR" sz="2400" smtClean="0">
                <a:solidFill>
                  <a:srgbClr val="000099"/>
                </a:solidFill>
                <a:latin typeface="Comic Sans MS" panose="030F0702030302020204" pitchFamily="66" charset="0"/>
              </a:rPr>
              <a:t>les changements de temp</a:t>
            </a:r>
            <a:r>
              <a:rPr lang="fr-FR" altLang="fr-FR" sz="2400" smtClean="0">
                <a:solidFill>
                  <a:srgbClr val="000099"/>
                </a:solidFill>
              </a:rPr>
              <a:t>é</a:t>
            </a:r>
            <a:r>
              <a:rPr lang="fr-FR" altLang="fr-FR" sz="2400" smtClean="0">
                <a:solidFill>
                  <a:srgbClr val="000099"/>
                </a:solidFill>
                <a:latin typeface="Comic Sans MS" panose="030F0702030302020204" pitchFamily="66" charset="0"/>
              </a:rPr>
              <a:t>rature</a:t>
            </a:r>
          </a:p>
          <a:p>
            <a:r>
              <a:rPr lang="fr-FR" altLang="fr-FR" sz="2400" smtClean="0">
                <a:solidFill>
                  <a:srgbClr val="000099"/>
                </a:solidFill>
                <a:latin typeface="Comic Sans MS" panose="030F0702030302020204" pitchFamily="66" charset="0"/>
              </a:rPr>
              <a:t>les infections (favorisent l</a:t>
            </a:r>
            <a:r>
              <a:rPr lang="fr-FR" altLang="fr-FR" sz="2400" smtClean="0">
                <a:solidFill>
                  <a:srgbClr val="000099"/>
                </a:solidFill>
              </a:rPr>
              <a:t> ’</a:t>
            </a:r>
            <a:r>
              <a:rPr lang="fr-FR" altLang="fr-FR" sz="2400" smtClean="0">
                <a:solidFill>
                  <a:srgbClr val="000099"/>
                </a:solidFill>
                <a:latin typeface="Comic Sans MS" panose="030F0702030302020204" pitchFamily="66" charset="0"/>
              </a:rPr>
              <a:t>acidose et la fi</a:t>
            </a:r>
            <a:r>
              <a:rPr lang="fr-FR" altLang="fr-FR" sz="2400" smtClean="0">
                <a:solidFill>
                  <a:srgbClr val="000099"/>
                </a:solidFill>
              </a:rPr>
              <a:t>è</a:t>
            </a:r>
            <a:r>
              <a:rPr lang="fr-FR" altLang="fr-FR" sz="2400" smtClean="0">
                <a:solidFill>
                  <a:srgbClr val="000099"/>
                </a:solidFill>
                <a:latin typeface="Comic Sans MS" panose="030F0702030302020204" pitchFamily="66" charset="0"/>
              </a:rPr>
              <a:t>vre)</a:t>
            </a:r>
          </a:p>
          <a:p>
            <a:r>
              <a:rPr lang="fr-FR" altLang="fr-FR" sz="2400" smtClean="0">
                <a:solidFill>
                  <a:srgbClr val="000099"/>
                </a:solidFill>
                <a:latin typeface="Comic Sans MS" panose="030F0702030302020204" pitchFamily="66" charset="0"/>
              </a:rPr>
              <a:t>les efforts physiques </a:t>
            </a:r>
          </a:p>
          <a:p>
            <a:r>
              <a:rPr lang="fr-FR" altLang="fr-FR" sz="2400" smtClean="0">
                <a:solidFill>
                  <a:srgbClr val="000099"/>
                </a:solidFill>
                <a:latin typeface="Comic Sans MS" panose="030F0702030302020204" pitchFamily="66" charset="0"/>
              </a:rPr>
              <a:t>le stress</a:t>
            </a:r>
          </a:p>
          <a:p>
            <a:r>
              <a:rPr lang="fr-FR" altLang="fr-FR" sz="2400" smtClean="0">
                <a:solidFill>
                  <a:srgbClr val="000099"/>
                </a:solidFill>
                <a:latin typeface="Comic Sans MS" panose="030F0702030302020204" pitchFamily="66" charset="0"/>
              </a:rPr>
              <a:t>la fi</a:t>
            </a:r>
            <a:r>
              <a:rPr lang="fr-FR" altLang="fr-FR" sz="2400" smtClean="0">
                <a:solidFill>
                  <a:srgbClr val="000099"/>
                </a:solidFill>
              </a:rPr>
              <a:t>è</a:t>
            </a:r>
            <a:r>
              <a:rPr lang="fr-FR" altLang="fr-FR" sz="2400" smtClean="0">
                <a:solidFill>
                  <a:srgbClr val="000099"/>
                </a:solidFill>
                <a:latin typeface="Comic Sans MS" panose="030F0702030302020204" pitchFamily="66" charset="0"/>
              </a:rPr>
              <a:t>vre</a:t>
            </a:r>
          </a:p>
          <a:p>
            <a:endParaRPr lang="fr-FR" altLang="fr-FR" sz="2400" smtClean="0">
              <a:solidFill>
                <a:srgbClr val="000099"/>
              </a:solidFill>
            </a:endParaRPr>
          </a:p>
        </p:txBody>
      </p:sp>
      <p:sp>
        <p:nvSpPr>
          <p:cNvPr id="83972" name="Text Box 4"/>
          <p:cNvSpPr txBox="1">
            <a:spLocks noChangeArrowheads="1"/>
          </p:cNvSpPr>
          <p:nvPr/>
        </p:nvSpPr>
        <p:spPr bwMode="auto">
          <a:xfrm>
            <a:off x="-92075" y="-339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fr-FR" altLang="fr-FR" sz="2400" smtClean="0">
              <a:solidFill>
                <a:srgbClr val="0033CC"/>
              </a:solidFill>
            </a:endParaRPr>
          </a:p>
        </p:txBody>
      </p:sp>
      <p:pic>
        <p:nvPicPr>
          <p:cNvPr id="83973" name="Picture 5" descr="LOGO MONDOR couleur bl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1081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975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3"/>
          <p:cNvGraphicFramePr>
            <a:graphicFrameLocks noChangeAspect="1"/>
          </p:cNvGraphicFramePr>
          <p:nvPr/>
        </p:nvGraphicFramePr>
        <p:xfrm>
          <a:off x="5486400" y="1981200"/>
          <a:ext cx="3295650" cy="4352925"/>
        </p:xfrm>
        <a:graphic>
          <a:graphicData uri="http://schemas.openxmlformats.org/presentationml/2006/ole">
            <mc:AlternateContent xmlns:mc="http://schemas.openxmlformats.org/markup-compatibility/2006">
              <mc:Choice xmlns:v="urn:schemas-microsoft-com:vml" Requires="v">
                <p:oleObj spid="_x0000_s3112" name="Image bitmap" r:id="rId3" imgW="3296110" imgH="4352381" progId="Paint.Picture">
                  <p:embed/>
                </p:oleObj>
              </mc:Choice>
              <mc:Fallback>
                <p:oleObj name="Image bitmap" r:id="rId3" imgW="3296110" imgH="435238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81200"/>
                        <a:ext cx="329565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4"/>
          <p:cNvGraphicFramePr>
            <a:graphicFrameLocks noChangeAspect="1"/>
          </p:cNvGraphicFramePr>
          <p:nvPr/>
        </p:nvGraphicFramePr>
        <p:xfrm>
          <a:off x="228600" y="2286000"/>
          <a:ext cx="5057775" cy="2686050"/>
        </p:xfrm>
        <a:graphic>
          <a:graphicData uri="http://schemas.openxmlformats.org/presentationml/2006/ole">
            <mc:AlternateContent xmlns:mc="http://schemas.openxmlformats.org/markup-compatibility/2006">
              <mc:Choice xmlns:v="urn:schemas-microsoft-com:vml" Requires="v">
                <p:oleObj spid="_x0000_s3113" name="Image bitmap" r:id="rId5" imgW="5057143" imgH="2685714" progId="Paint.Picture">
                  <p:embed/>
                </p:oleObj>
              </mc:Choice>
              <mc:Fallback>
                <p:oleObj name="Image bitmap" r:id="rId5" imgW="5057143" imgH="268571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0"/>
                        <a:ext cx="50577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6" name="Titre 1"/>
          <p:cNvSpPr>
            <a:spLocks/>
          </p:cNvSpPr>
          <p:nvPr/>
        </p:nvSpPr>
        <p:spPr bwMode="auto">
          <a:xfrm>
            <a:off x="457200" y="228600"/>
            <a:ext cx="8229600" cy="990600"/>
          </a:xfrm>
          <a:prstGeom prst="rect">
            <a:avLst/>
          </a:prstGeom>
          <a:solidFill>
            <a:srgbClr val="CCFFFF"/>
          </a:solidFill>
          <a:ln w="38100" cmpd="dbl">
            <a:solidFill>
              <a:srgbClr val="3366FF"/>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fr-FR" altLang="fr-FR" sz="4800" smtClean="0">
                <a:solidFill>
                  <a:srgbClr val="0070C0"/>
                </a:solidFill>
                <a:latin typeface="Aharoni" pitchFamily="2" charset="-79"/>
                <a:cs typeface="Aharoni" pitchFamily="2" charset="-79"/>
              </a:rPr>
              <a:t>EVA</a:t>
            </a:r>
          </a:p>
        </p:txBody>
      </p:sp>
    </p:spTree>
    <p:extLst>
      <p:ext uri="{BB962C8B-B14F-4D97-AF65-F5344CB8AC3E}">
        <p14:creationId xmlns:p14="http://schemas.microsoft.com/office/powerpoint/2010/main" val="386845429"/>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4"/>
          <p:cNvSpPr txBox="1">
            <a:spLocks noChangeArrowheads="1"/>
          </p:cNvSpPr>
          <p:nvPr/>
        </p:nvSpPr>
        <p:spPr bwMode="auto">
          <a:xfrm>
            <a:off x="900113" y="2636838"/>
            <a:ext cx="7559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 Hydratation orale (3l d’eau+500cc Vichy)</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Repos (lieu calme et chaud)</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Antalgiques de palier 1 et 2</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Arrêt de l’activité</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Réévaluation à 24h</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 Oxygène</a:t>
            </a: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CVO: traitement à domicile d’une CVO simple</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25445355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ctrTitle"/>
          </p:nvPr>
        </p:nvSpPr>
        <p:spPr>
          <a:xfrm>
            <a:off x="827584" y="332656"/>
            <a:ext cx="7056784" cy="576064"/>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Traitement antalgique hospitalier</a:t>
            </a:r>
            <a:endParaRPr lang="fr-FR" sz="3200" b="1" dirty="0">
              <a:ln>
                <a:solidFill>
                  <a:schemeClr val="bg1"/>
                </a:solidFill>
              </a:ln>
              <a:latin typeface="Comic Sans MS" pitchFamily="66" charset="0"/>
            </a:endParaRPr>
          </a:p>
        </p:txBody>
      </p:sp>
      <p:sp>
        <p:nvSpPr>
          <p:cNvPr id="96259" name="ZoneTexte 17"/>
          <p:cNvSpPr txBox="1">
            <a:spLocks noChangeArrowheads="1"/>
          </p:cNvSpPr>
          <p:nvPr/>
        </p:nvSpPr>
        <p:spPr bwMode="auto">
          <a:xfrm>
            <a:off x="287338" y="1052513"/>
            <a:ext cx="860583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r>
              <a:rPr lang="fr-FR" altLang="fr-FR" sz="2400" dirty="0" smtClean="0">
                <a:solidFill>
                  <a:srgbClr val="0033CC"/>
                </a:solidFill>
                <a:latin typeface="Comic Sans MS" panose="030F0702030302020204" pitchFamily="66" charset="0"/>
              </a:rPr>
              <a:t> </a:t>
            </a:r>
            <a:r>
              <a:rPr lang="fr-FR" altLang="fr-FR" sz="2400" b="1" u="sng" dirty="0" smtClean="0">
                <a:solidFill>
                  <a:srgbClr val="0033CC"/>
                </a:solidFill>
                <a:latin typeface="Comic Sans MS" panose="030F0702030302020204" pitchFamily="66" charset="0"/>
              </a:rPr>
              <a:t>Antalgiques:</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 Morphine IV: titration puis relais PCA ou injections systématiques</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Adjuvants: Paracétamol, </a:t>
            </a:r>
            <a:r>
              <a:rPr lang="fr-FR" altLang="fr-FR" sz="2400" dirty="0" err="1" smtClean="0">
                <a:solidFill>
                  <a:srgbClr val="0033CC"/>
                </a:solidFill>
                <a:latin typeface="Comic Sans MS" panose="030F0702030302020204" pitchFamily="66" charset="0"/>
                <a:sym typeface="Wingdings" panose="05000000000000000000" pitchFamily="2" charset="2"/>
              </a:rPr>
              <a:t>nefopam</a:t>
            </a:r>
            <a:r>
              <a:rPr lang="fr-FR" altLang="fr-FR" sz="2400" dirty="0" smtClean="0">
                <a:solidFill>
                  <a:srgbClr val="0033CC"/>
                </a:solidFill>
                <a:latin typeface="Comic Sans MS" panose="030F0702030302020204" pitchFamily="66" charset="0"/>
                <a:sym typeface="Wingdings" panose="05000000000000000000" pitchFamily="2" charset="2"/>
              </a:rPr>
              <a:t> IV pendant la CVO</a:t>
            </a:r>
          </a:p>
          <a:p>
            <a:pPr fontAlgn="base">
              <a:spcBef>
                <a:spcPct val="0"/>
              </a:spcBef>
              <a:spcAft>
                <a:spcPct val="0"/>
              </a:spcAft>
              <a:buFontTx/>
              <a:buNone/>
            </a:pPr>
            <a:endParaRPr lang="fr-FR" altLang="fr-FR" sz="2400" b="1" dirty="0" smtClean="0">
              <a:solidFill>
                <a:srgbClr val="0033CC"/>
              </a:solidFill>
              <a:latin typeface="Comic Sans MS" panose="030F0702030302020204" pitchFamily="66" charset="0"/>
              <a:sym typeface="Wingdings" panose="05000000000000000000" pitchFamily="2" charset="2"/>
            </a:endParaRPr>
          </a:p>
          <a:p>
            <a:pPr fontAlgn="base">
              <a:spcBef>
                <a:spcPct val="0"/>
              </a:spcBef>
              <a:spcAft>
                <a:spcPct val="0"/>
              </a:spcAft>
            </a:pPr>
            <a:r>
              <a:rPr lang="fr-FR" altLang="fr-FR" sz="2400" b="1" dirty="0" smtClean="0">
                <a:solidFill>
                  <a:srgbClr val="0033CC"/>
                </a:solidFill>
                <a:latin typeface="Comic Sans MS" panose="030F0702030302020204" pitchFamily="66" charset="0"/>
                <a:sym typeface="Wingdings" panose="05000000000000000000" pitchFamily="2" charset="2"/>
              </a:rPr>
              <a:t> </a:t>
            </a:r>
            <a:r>
              <a:rPr lang="fr-FR" altLang="fr-FR" sz="2400" b="1" u="sng" dirty="0" smtClean="0">
                <a:solidFill>
                  <a:srgbClr val="0033CC"/>
                </a:solidFill>
                <a:latin typeface="Comic Sans MS" panose="030F0702030302020204" pitchFamily="66" charset="0"/>
                <a:sym typeface="Wingdings" panose="05000000000000000000" pitchFamily="2" charset="2"/>
              </a:rPr>
              <a:t>Mesures adjuvantes:</a:t>
            </a:r>
          </a:p>
          <a:p>
            <a:pPr fontAlgn="base">
              <a:spcBef>
                <a:spcPct val="0"/>
              </a:spcBef>
              <a:spcAft>
                <a:spcPct val="0"/>
              </a:spcAft>
              <a:buFontTx/>
              <a:buNone/>
            </a:pPr>
            <a:r>
              <a:rPr lang="fr-FR" altLang="fr-FR" sz="2400" dirty="0" smtClean="0">
                <a:solidFill>
                  <a:srgbClr val="0033CC"/>
                </a:solidFill>
                <a:latin typeface="Comic Sans MS" panose="030F0702030302020204" pitchFamily="66" charset="0"/>
                <a:sym typeface="Wingdings" panose="05000000000000000000" pitchFamily="2" charset="2"/>
              </a:rPr>
              <a:t>-Hydratation: 2 l/j IV</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Alcalinisation (eau de VICHY)</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Folates (</a:t>
            </a:r>
            <a:r>
              <a:rPr lang="fr-FR" altLang="fr-FR" sz="2400" dirty="0" err="1" smtClean="0">
                <a:solidFill>
                  <a:srgbClr val="0033CC"/>
                </a:solidFill>
                <a:latin typeface="Comic Sans MS" panose="030F0702030302020204" pitchFamily="66" charset="0"/>
                <a:sym typeface="Wingdings" panose="05000000000000000000" pitchFamily="2" charset="2"/>
              </a:rPr>
              <a:t>Ac</a:t>
            </a:r>
            <a:r>
              <a:rPr lang="fr-FR" altLang="fr-FR" sz="2400" dirty="0" smtClean="0">
                <a:solidFill>
                  <a:srgbClr val="0033CC"/>
                </a:solidFill>
                <a:latin typeface="Comic Sans MS" panose="030F0702030302020204" pitchFamily="66" charset="0"/>
                <a:sym typeface="Wingdings" panose="05000000000000000000" pitchFamily="2" charset="2"/>
              </a:rPr>
              <a:t> Folique 5mg 2cp/j)</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Anticoagulation préventive</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Oxygène (quelque soit la saturation, min 2l/min)</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Prise en charge psychologique</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Traitement de l’anxiété: Atarax</a:t>
            </a:r>
          </a:p>
          <a:p>
            <a:pPr fontAlgn="base">
              <a:spcBef>
                <a:spcPct val="0"/>
              </a:spcBef>
              <a:spcAft>
                <a:spcPct val="0"/>
              </a:spcAft>
              <a:buFontTx/>
              <a:buChar char="-"/>
            </a:pPr>
            <a:r>
              <a:rPr lang="fr-FR" altLang="fr-FR" sz="2400" dirty="0" smtClean="0">
                <a:solidFill>
                  <a:srgbClr val="0033CC"/>
                </a:solidFill>
                <a:latin typeface="Comic Sans MS" panose="030F0702030302020204" pitchFamily="66" charset="0"/>
                <a:sym typeface="Wingdings" panose="05000000000000000000" pitchFamily="2" charset="2"/>
              </a:rPr>
              <a:t>Spirométrie incitative: </a:t>
            </a:r>
            <a:r>
              <a:rPr lang="fr-FR" altLang="fr-FR" sz="2400" dirty="0" err="1" smtClean="0">
                <a:solidFill>
                  <a:srgbClr val="0033CC"/>
                </a:solidFill>
                <a:latin typeface="Comic Sans MS" panose="030F0702030302020204" pitchFamily="66" charset="0"/>
                <a:sym typeface="Wingdings" panose="05000000000000000000" pitchFamily="2" charset="2"/>
              </a:rPr>
              <a:t>Respiflow</a:t>
            </a:r>
            <a:endParaRPr lang="fr-FR" altLang="fr-FR" sz="2400" dirty="0" smtClean="0">
              <a:solidFill>
                <a:srgbClr val="0033CC"/>
              </a:solidFill>
              <a:latin typeface="Comic Sans MS" panose="030F0702030302020204" pitchFamily="66" charset="0"/>
            </a:endParaRPr>
          </a:p>
        </p:txBody>
      </p:sp>
    </p:spTree>
    <p:extLst>
      <p:ext uri="{BB962C8B-B14F-4D97-AF65-F5344CB8AC3E}">
        <p14:creationId xmlns:p14="http://schemas.microsoft.com/office/powerpoint/2010/main" val="15260154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ctrTitle"/>
          </p:nvPr>
        </p:nvSpPr>
        <p:spPr>
          <a:xfrm>
            <a:off x="827584" y="332656"/>
            <a:ext cx="7056784" cy="576064"/>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Indications transfusionnelles/CVO</a:t>
            </a:r>
            <a:endParaRPr lang="fr-FR" sz="3200" b="1" dirty="0">
              <a:ln>
                <a:solidFill>
                  <a:schemeClr val="bg1"/>
                </a:solidFill>
              </a:ln>
              <a:latin typeface="Comic Sans MS" pitchFamily="66" charset="0"/>
            </a:endParaRPr>
          </a:p>
        </p:txBody>
      </p:sp>
      <p:sp>
        <p:nvSpPr>
          <p:cNvPr id="99331" name="ZoneTexte 17"/>
          <p:cNvSpPr txBox="1">
            <a:spLocks noChangeArrowheads="1"/>
          </p:cNvSpPr>
          <p:nvPr/>
        </p:nvSpPr>
        <p:spPr bwMode="auto">
          <a:xfrm>
            <a:off x="287338" y="1104900"/>
            <a:ext cx="86058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r>
              <a:rPr lang="fr-FR" altLang="fr-FR" sz="2400" smtClean="0">
                <a:solidFill>
                  <a:srgbClr val="0033CC"/>
                </a:solidFill>
                <a:latin typeface="Comic Sans MS" panose="030F0702030302020204" pitchFamily="66" charset="0"/>
              </a:rPr>
              <a:t> Syndrome thoracique aigu sévère</a:t>
            </a:r>
          </a:p>
          <a:p>
            <a:pPr fontAlgn="base">
              <a:spcBef>
                <a:spcPct val="0"/>
              </a:spcBef>
              <a:spcAft>
                <a:spcPct val="0"/>
              </a:spcAft>
            </a:pPr>
            <a:r>
              <a:rPr lang="fr-FR" altLang="fr-FR" sz="2400" smtClean="0">
                <a:solidFill>
                  <a:srgbClr val="0033CC"/>
                </a:solidFill>
                <a:latin typeface="Comic Sans MS" panose="030F0702030302020204" pitchFamily="66" charset="0"/>
              </a:rPr>
              <a:t> Accident vasculaire cérébral</a:t>
            </a:r>
          </a:p>
          <a:p>
            <a:pPr fontAlgn="base">
              <a:spcBef>
                <a:spcPct val="0"/>
              </a:spcBef>
              <a:spcAft>
                <a:spcPct val="0"/>
              </a:spcAft>
            </a:pPr>
            <a:r>
              <a:rPr lang="fr-FR" altLang="fr-FR" sz="2400" smtClean="0">
                <a:solidFill>
                  <a:srgbClr val="0033CC"/>
                </a:solidFill>
                <a:latin typeface="Comic Sans MS" panose="030F0702030302020204" pitchFamily="66" charset="0"/>
              </a:rPr>
              <a:t> CVO prolongée &gt; 8 jours ou répétée précocément</a:t>
            </a:r>
          </a:p>
          <a:p>
            <a:pPr fontAlgn="base">
              <a:spcBef>
                <a:spcPct val="0"/>
              </a:spcBef>
              <a:spcAft>
                <a:spcPct val="0"/>
              </a:spcAft>
            </a:pPr>
            <a:r>
              <a:rPr lang="fr-FR" altLang="fr-FR" sz="2400" smtClean="0">
                <a:solidFill>
                  <a:srgbClr val="0033CC"/>
                </a:solidFill>
                <a:latin typeface="Comic Sans MS" panose="030F0702030302020204" pitchFamily="66" charset="0"/>
              </a:rPr>
              <a:t> Anémie mal tolérée (érythroblastopénie++)</a:t>
            </a:r>
          </a:p>
          <a:p>
            <a:pPr fontAlgn="base">
              <a:spcBef>
                <a:spcPct val="0"/>
              </a:spcBef>
              <a:spcAft>
                <a:spcPct val="0"/>
              </a:spcAft>
            </a:pPr>
            <a:r>
              <a:rPr lang="fr-FR" altLang="fr-FR" sz="2400" smtClean="0">
                <a:solidFill>
                  <a:srgbClr val="0033CC"/>
                </a:solidFill>
                <a:latin typeface="Comic Sans MS" panose="030F0702030302020204" pitchFamily="66" charset="0"/>
              </a:rPr>
              <a:t> Priapisme aigu vu tardivement (&gt;3h)</a:t>
            </a:r>
          </a:p>
          <a:p>
            <a:pPr fontAlgn="base">
              <a:spcBef>
                <a:spcPct val="0"/>
              </a:spcBef>
              <a:spcAft>
                <a:spcPct val="0"/>
              </a:spcAft>
            </a:pPr>
            <a:r>
              <a:rPr lang="fr-FR" altLang="fr-FR" sz="2400" smtClean="0">
                <a:solidFill>
                  <a:srgbClr val="0033CC"/>
                </a:solidFill>
                <a:latin typeface="Comic Sans MS" panose="030F0702030302020204" pitchFamily="66" charset="0"/>
              </a:rPr>
              <a:t> Défaillance multiviscérale</a:t>
            </a:r>
          </a:p>
          <a:p>
            <a:pPr fontAlgn="base">
              <a:spcBef>
                <a:spcPct val="0"/>
              </a:spcBef>
              <a:spcAft>
                <a:spcPct val="0"/>
              </a:spcAft>
            </a:pPr>
            <a:r>
              <a:rPr lang="fr-FR" altLang="fr-FR" sz="2400" smtClean="0">
                <a:solidFill>
                  <a:srgbClr val="0033CC"/>
                </a:solidFill>
                <a:latin typeface="Comic Sans MS" panose="030F0702030302020204" pitchFamily="66" charset="0"/>
              </a:rPr>
              <a:t> Infection sévère intercurrente</a:t>
            </a:r>
          </a:p>
          <a:p>
            <a:pPr fontAlgn="base">
              <a:spcBef>
                <a:spcPct val="0"/>
              </a:spcBef>
              <a:spcAft>
                <a:spcPct val="0"/>
              </a:spcAft>
            </a:pPr>
            <a:r>
              <a:rPr lang="fr-FR" altLang="fr-FR" sz="2400" smtClean="0">
                <a:solidFill>
                  <a:srgbClr val="0033CC"/>
                </a:solidFill>
                <a:latin typeface="Comic Sans MS" panose="030F0702030302020204" pitchFamily="66" charset="0"/>
              </a:rPr>
              <a:t> Complication grave intercurrente mettant en jeu le pronostic vital ou fonctionnel</a:t>
            </a:r>
          </a:p>
          <a:p>
            <a:pPr fontAlgn="base">
              <a:spcBef>
                <a:spcPct val="0"/>
              </a:spcBef>
              <a:spcAft>
                <a:spcPct val="0"/>
              </a:spcAft>
            </a:pPr>
            <a:endParaRPr lang="fr-FR" altLang="fr-FR" sz="2400" smtClean="0">
              <a:solidFill>
                <a:srgbClr val="0033CC"/>
              </a:solidFill>
              <a:latin typeface="Comic Sans MS" panose="030F0702030302020204" pitchFamily="66" charset="0"/>
            </a:endParaRPr>
          </a:p>
          <a:p>
            <a:pPr fontAlgn="base">
              <a:spcBef>
                <a:spcPct val="0"/>
              </a:spcBef>
              <a:spcAft>
                <a:spcPct val="0"/>
              </a:spcAft>
              <a:buFont typeface="Wingdings" panose="05000000000000000000" pitchFamily="2" charset="2"/>
              <a:buChar char="x"/>
            </a:pPr>
            <a:r>
              <a:rPr lang="fr-FR" altLang="fr-FR" sz="2400" smtClean="0">
                <a:solidFill>
                  <a:srgbClr val="0033CC"/>
                </a:solidFill>
                <a:latin typeface="Comic Sans MS" panose="030F0702030302020204" pitchFamily="66" charset="0"/>
                <a:sym typeface="Wingdings" panose="05000000000000000000" pitchFamily="2" charset="2"/>
              </a:rPr>
              <a:t> Transfusion simple/échange transfusionnel</a:t>
            </a:r>
          </a:p>
          <a:p>
            <a:pPr fontAlgn="base">
              <a:spcBef>
                <a:spcPct val="0"/>
              </a:spcBef>
              <a:spcAft>
                <a:spcPct val="0"/>
              </a:spcAft>
              <a:buFontTx/>
              <a:buNone/>
            </a:pPr>
            <a:endParaRPr lang="fr-FR" altLang="fr-FR" sz="2400" smtClean="0">
              <a:solidFill>
                <a:srgbClr val="0033CC"/>
              </a:solidFill>
              <a:latin typeface="Comic Sans MS" panose="030F0702030302020204" pitchFamily="66" charset="0"/>
              <a:sym typeface="Wingdings" panose="05000000000000000000" pitchFamily="2" charset="2"/>
            </a:endParaRPr>
          </a:p>
          <a:p>
            <a:pPr fontAlgn="base">
              <a:spcBef>
                <a:spcPct val="0"/>
              </a:spcBef>
              <a:spcAft>
                <a:spcPct val="0"/>
              </a:spcAft>
              <a:buFont typeface="Wingdings" panose="05000000000000000000" pitchFamily="2" charset="2"/>
              <a:buChar char="x"/>
            </a:pPr>
            <a:r>
              <a:rPr lang="fr-FR" altLang="fr-FR" sz="2400" smtClean="0">
                <a:solidFill>
                  <a:srgbClr val="0033CC"/>
                </a:solidFill>
                <a:latin typeface="Comic Sans MS" panose="030F0702030302020204" pitchFamily="66" charset="0"/>
                <a:sym typeface="Wingdings" panose="05000000000000000000" pitchFamily="2" charset="2"/>
              </a:rPr>
              <a:t>Allo-immunisation/accident transfusionnel hémolytique retardé</a:t>
            </a:r>
          </a:p>
          <a:p>
            <a:pPr fontAlgn="base">
              <a:spcBef>
                <a:spcPct val="0"/>
              </a:spcBef>
              <a:spcAft>
                <a:spcPct val="0"/>
              </a:spcAft>
              <a:buFont typeface="Wingdings" panose="05000000000000000000" pitchFamily="2" charset="2"/>
              <a:buChar char="x"/>
            </a:pPr>
            <a:r>
              <a:rPr lang="fr-FR" altLang="fr-FR" sz="2400" smtClean="0">
                <a:solidFill>
                  <a:srgbClr val="0033CC"/>
                </a:solidFill>
                <a:latin typeface="Comic Sans MS" panose="030F0702030302020204" pitchFamily="66" charset="0"/>
                <a:sym typeface="Wingdings" panose="05000000000000000000" pitchFamily="2" charset="2"/>
              </a:rPr>
              <a:t> Hémochromatose post-transfusionnelle</a:t>
            </a:r>
          </a:p>
        </p:txBody>
      </p:sp>
    </p:spTree>
    <p:extLst>
      <p:ext uri="{BB962C8B-B14F-4D97-AF65-F5344CB8AC3E}">
        <p14:creationId xmlns:p14="http://schemas.microsoft.com/office/powerpoint/2010/main" val="42317680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ctrTitle"/>
          </p:nvPr>
        </p:nvSpPr>
        <p:spPr>
          <a:xfrm>
            <a:off x="1928794" y="285728"/>
            <a:ext cx="5000660" cy="500066"/>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Syndrome thoracique aigu</a:t>
            </a:r>
            <a:endParaRPr lang="fr-FR" sz="3200" b="1" dirty="0">
              <a:ln>
                <a:solidFill>
                  <a:schemeClr val="bg1"/>
                </a:solidFill>
              </a:ln>
              <a:latin typeface="Comic Sans MS" pitchFamily="66" charset="0"/>
            </a:endParaRPr>
          </a:p>
        </p:txBody>
      </p:sp>
      <p:sp>
        <p:nvSpPr>
          <p:cNvPr id="102403" name="ZoneTexte 17"/>
          <p:cNvSpPr txBox="1">
            <a:spLocks noChangeArrowheads="1"/>
          </p:cNvSpPr>
          <p:nvPr/>
        </p:nvSpPr>
        <p:spPr bwMode="auto">
          <a:xfrm>
            <a:off x="1000125" y="1071563"/>
            <a:ext cx="71008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r>
              <a:rPr lang="fr-FR" altLang="fr-FR" sz="2400" dirty="0" smtClean="0">
                <a:solidFill>
                  <a:srgbClr val="0033CC"/>
                </a:solidFill>
                <a:latin typeface="Comic Sans MS" panose="030F0702030302020204" pitchFamily="66" charset="0"/>
              </a:rPr>
              <a:t> Association:</a:t>
            </a:r>
          </a:p>
          <a:p>
            <a:pPr lvl="1" fontAlgn="base">
              <a:spcBef>
                <a:spcPct val="0"/>
              </a:spcBef>
              <a:spcAft>
                <a:spcPct val="0"/>
              </a:spcAft>
              <a:buFont typeface="Calibri" panose="020F0502020204030204" pitchFamily="34" charset="0"/>
              <a:buAutoNum type="arabicParenR"/>
            </a:pPr>
            <a:r>
              <a:rPr lang="fr-FR" altLang="fr-FR" sz="2400" dirty="0" smtClean="0">
                <a:solidFill>
                  <a:srgbClr val="0033CC"/>
                </a:solidFill>
                <a:latin typeface="Comic Sans MS" panose="030F0702030302020204" pitchFamily="66" charset="0"/>
              </a:rPr>
              <a:t> Nouvel infiltrat radiologique</a:t>
            </a:r>
          </a:p>
          <a:p>
            <a:pPr lvl="1" fontAlgn="base">
              <a:spcBef>
                <a:spcPct val="0"/>
              </a:spcBef>
              <a:spcAft>
                <a:spcPct val="0"/>
              </a:spcAft>
              <a:buFont typeface="Calibri" panose="020F0502020204030204" pitchFamily="34" charset="0"/>
              <a:buAutoNum type="arabicParenR"/>
            </a:pPr>
            <a:r>
              <a:rPr lang="fr-FR" altLang="fr-FR" sz="2400" dirty="0" smtClean="0">
                <a:solidFill>
                  <a:srgbClr val="0033CC"/>
                </a:solidFill>
                <a:latin typeface="Comic Sans MS" panose="030F0702030302020204" pitchFamily="66" charset="0"/>
              </a:rPr>
              <a:t> Un ou + des symptômes suivants:</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Toux</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 Fièvre</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 Dyspnée aiguë</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 Expectoration</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 Douleur thoracique</a:t>
            </a:r>
          </a:p>
          <a:p>
            <a:pPr lvl="2" fontAlgn="base">
              <a:spcBef>
                <a:spcPct val="0"/>
              </a:spcBef>
              <a:spcAft>
                <a:spcPct val="0"/>
              </a:spcAft>
              <a:buFont typeface="Wingdings" panose="05000000000000000000" pitchFamily="2" charset="2"/>
              <a:buChar char="Ø"/>
            </a:pPr>
            <a:r>
              <a:rPr lang="fr-FR" altLang="fr-FR" dirty="0" smtClean="0">
                <a:solidFill>
                  <a:srgbClr val="0033CC"/>
                </a:solidFill>
                <a:latin typeface="Comic Sans MS" panose="030F0702030302020204" pitchFamily="66" charset="0"/>
              </a:rPr>
              <a:t> Anomalie auscultatoire</a:t>
            </a:r>
          </a:p>
          <a:p>
            <a:pPr lvl="2" fontAlgn="base">
              <a:spcBef>
                <a:spcPct val="0"/>
              </a:spcBef>
              <a:spcAft>
                <a:spcPct val="0"/>
              </a:spcAft>
              <a:buFontTx/>
              <a:buNone/>
            </a:pPr>
            <a:endParaRPr lang="fr-FR" altLang="fr-FR" dirty="0" smtClean="0">
              <a:solidFill>
                <a:srgbClr val="0033CC"/>
              </a:solidFill>
              <a:latin typeface="Comic Sans MS" panose="030F0702030302020204" pitchFamily="66" charset="0"/>
            </a:endParaRPr>
          </a:p>
          <a:p>
            <a:pPr fontAlgn="base">
              <a:spcBef>
                <a:spcPct val="0"/>
              </a:spcBef>
              <a:spcAft>
                <a:spcPct val="0"/>
              </a:spcAft>
            </a:pPr>
            <a:r>
              <a:rPr lang="fr-FR" altLang="fr-FR" sz="2400" dirty="0" smtClean="0">
                <a:solidFill>
                  <a:srgbClr val="0033CC"/>
                </a:solidFill>
                <a:latin typeface="Comic Sans MS" panose="030F0702030302020204" pitchFamily="66" charset="0"/>
              </a:rPr>
              <a:t> Complication grave et fréquente favorisée par: CVO, infection, chirurgie, grossesse, prise de corticoïdes…</a:t>
            </a:r>
          </a:p>
          <a:p>
            <a:pPr lvl="2" fontAlgn="base">
              <a:spcBef>
                <a:spcPct val="0"/>
              </a:spcBef>
              <a:spcAft>
                <a:spcPct val="0"/>
              </a:spcAft>
              <a:buFont typeface="Wingdings" panose="05000000000000000000" pitchFamily="2" charset="2"/>
              <a:buChar char="Ø"/>
            </a:pPr>
            <a:endParaRPr lang="fr-FR" altLang="fr-FR" dirty="0" smtClean="0">
              <a:solidFill>
                <a:srgbClr val="0033CC"/>
              </a:solidFill>
              <a:latin typeface="Comic Sans MS" panose="030F0702030302020204" pitchFamily="66" charset="0"/>
            </a:endParaRPr>
          </a:p>
        </p:txBody>
      </p:sp>
    </p:spTree>
    <p:extLst>
      <p:ext uri="{BB962C8B-B14F-4D97-AF65-F5344CB8AC3E}">
        <p14:creationId xmlns:p14="http://schemas.microsoft.com/office/powerpoint/2010/main" val="35107682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Drépanocytose\UMVM drépanocytose doc\Sd thoracique\radio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716756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108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ctrTitle"/>
          </p:nvPr>
        </p:nvSpPr>
        <p:spPr>
          <a:xfrm>
            <a:off x="1714480" y="285728"/>
            <a:ext cx="5643602" cy="571504"/>
          </a:xfrm>
          <a:ln w="38100">
            <a:solidFill>
              <a:srgbClr val="00FF00"/>
            </a:solidFill>
            <a:miter lim="800000"/>
            <a:headEnd/>
            <a:tailEnd/>
          </a:ln>
          <a:extLst/>
        </p:spPr>
        <p:txBody>
          <a:bodyPr rtlCol="0">
            <a:normAutofit fontScale="90000"/>
          </a:bodyPr>
          <a:lstStyle/>
          <a:p>
            <a:pPr eaLnBrk="1" fontAlgn="auto" hangingPunct="1">
              <a:spcAft>
                <a:spcPts val="0"/>
              </a:spcAft>
              <a:defRPr/>
            </a:pPr>
            <a:r>
              <a:rPr lang="fr-FR" sz="3200" b="1" dirty="0" smtClean="0">
                <a:ln>
                  <a:solidFill>
                    <a:schemeClr val="bg1"/>
                  </a:solidFill>
                </a:ln>
                <a:latin typeface="Comic Sans MS" pitchFamily="66" charset="0"/>
              </a:rPr>
              <a:t>Complications chroniques</a:t>
            </a:r>
            <a:endParaRPr lang="fr-FR" sz="3200" b="1" dirty="0">
              <a:ln>
                <a:solidFill>
                  <a:schemeClr val="bg1"/>
                </a:solidFill>
              </a:ln>
              <a:latin typeface="Comic Sans MS" pitchFamily="66" charset="0"/>
            </a:endParaRPr>
          </a:p>
        </p:txBody>
      </p:sp>
      <p:sp>
        <p:nvSpPr>
          <p:cNvPr id="118787" name="ZoneTexte 2"/>
          <p:cNvSpPr txBox="1">
            <a:spLocks noChangeArrowheads="1"/>
          </p:cNvSpPr>
          <p:nvPr/>
        </p:nvSpPr>
        <p:spPr bwMode="auto">
          <a:xfrm>
            <a:off x="755650" y="1697673"/>
            <a:ext cx="7786688"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Atteinte rénale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Rétinopathie </a:t>
            </a:r>
            <a:r>
              <a:rPr lang="fr-FR" altLang="fr-FR" sz="2400" dirty="0" err="1" smtClean="0">
                <a:solidFill>
                  <a:srgbClr val="0033CC"/>
                </a:solidFill>
                <a:latin typeface="Comic Sans MS" panose="030F0702030302020204" pitchFamily="66" charset="0"/>
              </a:rPr>
              <a:t>proliférante</a:t>
            </a:r>
            <a:endParaRPr lang="fr-FR" altLang="fr-FR" sz="2400" dirty="0" smtClean="0">
              <a:solidFill>
                <a:srgbClr val="0033CC"/>
              </a:solidFill>
              <a:latin typeface="Comic Sans MS" panose="030F0702030302020204" pitchFamily="66" charset="0"/>
            </a:endParaRP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Atteinte pulmonaire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Atteinte ostéo-articulaire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Ulcères cutanés</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Lithiase biliaire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Atteinte hépatique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Hémochromatose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HTAP</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Cardiopathie</a:t>
            </a:r>
          </a:p>
          <a:p>
            <a:pPr fontAlgn="base">
              <a:spcBef>
                <a:spcPct val="0"/>
              </a:spcBef>
              <a:spcAft>
                <a:spcPct val="0"/>
              </a:spcAft>
              <a:buFont typeface="Calibri" panose="020F0502020204030204" pitchFamily="34" charset="0"/>
              <a:buAutoNum type="arabicPeriod"/>
            </a:pPr>
            <a:r>
              <a:rPr lang="fr-FR" altLang="fr-FR" sz="2400" dirty="0" smtClean="0">
                <a:solidFill>
                  <a:srgbClr val="0033CC"/>
                </a:solidFill>
                <a:latin typeface="Comic Sans MS" panose="030F0702030302020204" pitchFamily="66" charset="0"/>
              </a:rPr>
              <a:t>Atteinte ORL</a:t>
            </a:r>
          </a:p>
        </p:txBody>
      </p:sp>
    </p:spTree>
    <p:extLst>
      <p:ext uri="{BB962C8B-B14F-4D97-AF65-F5344CB8AC3E}">
        <p14:creationId xmlns:p14="http://schemas.microsoft.com/office/powerpoint/2010/main" val="28622969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oneTexte 4"/>
          <p:cNvSpPr txBox="1">
            <a:spLocks noChangeArrowheads="1"/>
          </p:cNvSpPr>
          <p:nvPr/>
        </p:nvSpPr>
        <p:spPr bwMode="auto">
          <a:xfrm>
            <a:off x="827088" y="1484313"/>
            <a:ext cx="7559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endParaRPr lang="fr-FR" altLang="fr-FR" sz="2400" b="1" smtClean="0">
              <a:solidFill>
                <a:srgbClr val="0033CC"/>
              </a:solidFill>
              <a:latin typeface="Comic Sans MS" panose="030F0702030302020204" pitchFamily="66" charset="0"/>
            </a:endParaRP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Rythme de suivi: </a:t>
            </a:r>
            <a:r>
              <a:rPr lang="fr-FR" altLang="fr-FR" sz="2400" smtClean="0">
                <a:solidFill>
                  <a:srgbClr val="0033CC"/>
                </a:solidFill>
                <a:latin typeface="Comic Sans MS" panose="030F0702030302020204" pitchFamily="66" charset="0"/>
              </a:rPr>
              <a:t>généraliste/3 mois, référent drépanocytose/min 6 mois</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Informations sur la maladie </a:t>
            </a:r>
            <a:r>
              <a:rPr lang="fr-FR" altLang="fr-FR" sz="2400" smtClean="0">
                <a:solidFill>
                  <a:srgbClr val="0033CC"/>
                </a:solidFill>
                <a:latin typeface="Comic Sans MS" panose="030F0702030302020204" pitchFamily="66" charset="0"/>
              </a:rPr>
              <a:t>adaptées au patient</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Aborder systématiquement certains sujets: </a:t>
            </a:r>
            <a:r>
              <a:rPr lang="fr-FR" altLang="fr-FR" sz="2400" smtClean="0">
                <a:solidFill>
                  <a:srgbClr val="0033CC"/>
                </a:solidFill>
                <a:latin typeface="Comic Sans MS" panose="030F0702030302020204" pitchFamily="66" charset="0"/>
              </a:rPr>
              <a:t>parcours scolaire ou professionnel, priapisme chez l’homme, grossesse chez la femme, conseil génétique</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Signes d’alerte :</a:t>
            </a:r>
            <a:r>
              <a:rPr lang="fr-FR" altLang="fr-FR" sz="2400" smtClean="0">
                <a:solidFill>
                  <a:srgbClr val="0033CC"/>
                </a:solidFill>
                <a:latin typeface="Comic Sans MS" panose="030F0702030302020204" pitchFamily="66" charset="0"/>
              </a:rPr>
              <a:t> fièvre, dyspnée, douleur thoracique, signes neurologiques, priapisme, signes d’accident transfusionnel</a:t>
            </a: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Suivi médical régulier</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10434564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ZoneTexte 4"/>
          <p:cNvSpPr txBox="1">
            <a:spLocks noChangeArrowheads="1"/>
          </p:cNvSpPr>
          <p:nvPr/>
        </p:nvSpPr>
        <p:spPr bwMode="auto">
          <a:xfrm>
            <a:off x="827088" y="2347913"/>
            <a:ext cx="7559675" cy="3046988"/>
          </a:xfrm>
          <a:prstGeom prst="rect">
            <a:avLst/>
          </a:prstGeom>
          <a:solidFill>
            <a:schemeClr val="bg1">
              <a:lumMod val="95000"/>
            </a:schemeClr>
          </a:solidFill>
          <a:ln>
            <a:solidFill>
              <a:schemeClr val="tx1"/>
            </a:solidFill>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Boire abondamment</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Rythme de vie régulier, pas d’efforts violents, pas d’intoxication </a:t>
            </a:r>
            <a:r>
              <a:rPr lang="fr-FR" altLang="fr-FR" sz="2400" dirty="0" err="1" smtClean="0">
                <a:solidFill>
                  <a:srgbClr val="0033CC"/>
                </a:solidFill>
                <a:latin typeface="Comic Sans MS" panose="030F0702030302020204" pitchFamily="66" charset="0"/>
              </a:rPr>
              <a:t>éthylo</a:t>
            </a:r>
            <a:r>
              <a:rPr lang="fr-FR" altLang="fr-FR" sz="2400" dirty="0" smtClean="0">
                <a:solidFill>
                  <a:srgbClr val="0033CC"/>
                </a:solidFill>
                <a:latin typeface="Comic Sans MS" panose="030F0702030302020204" pitchFamily="66" charset="0"/>
              </a:rPr>
              <a:t>-tabagique</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Ne pas s’exposer au froid</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Contre-indications à la plongée en apnée, séjours en altitude, voyage en avion non pressurisé</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Eviter le port de vêtements serrés</a:t>
            </a:r>
          </a:p>
          <a:p>
            <a:pPr fontAlgn="base">
              <a:spcBef>
                <a:spcPct val="0"/>
              </a:spcBef>
              <a:spcAft>
                <a:spcPct val="0"/>
              </a:spcAft>
              <a:buFont typeface="Wingdings" panose="05000000000000000000" pitchFamily="2" charset="2"/>
              <a:buChar char="v"/>
            </a:pPr>
            <a:r>
              <a:rPr lang="fr-FR" altLang="fr-FR" sz="2400" dirty="0" smtClean="0">
                <a:solidFill>
                  <a:srgbClr val="0033CC"/>
                </a:solidFill>
                <a:latin typeface="Comic Sans MS" panose="030F0702030302020204" pitchFamily="66" charset="0"/>
              </a:rPr>
              <a:t>Suivi dentaire annuel systématique</a:t>
            </a: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Règles </a:t>
            </a:r>
            <a:r>
              <a:rPr lang="fr-FR" sz="3200" b="1" dirty="0" err="1" smtClean="0">
                <a:ln>
                  <a:solidFill>
                    <a:schemeClr val="bg1"/>
                  </a:solidFill>
                </a:ln>
                <a:latin typeface="Comic Sans MS" pitchFamily="66" charset="0"/>
              </a:rPr>
              <a:t>hygiénodiététiques</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953211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1" descr="DIAPORAMA CJH OK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731001" y="4560889"/>
            <a:ext cx="1890713" cy="5222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algn="ctr" defTabSz="457200" eaLnBrk="1" fontAlgn="base" hangingPunct="1">
              <a:spcBef>
                <a:spcPct val="0"/>
              </a:spcBef>
              <a:spcAft>
                <a:spcPct val="0"/>
              </a:spcAft>
            </a:pPr>
            <a:endParaRPr lang="en-US" altLang="fr-FR" sz="1800">
              <a:solidFill>
                <a:srgbClr val="FFFFFF"/>
              </a:solidFill>
            </a:endParaRPr>
          </a:p>
        </p:txBody>
      </p:sp>
    </p:spTree>
    <p:extLst>
      <p:ext uri="{BB962C8B-B14F-4D97-AF65-F5344CB8AC3E}">
        <p14:creationId xmlns:p14="http://schemas.microsoft.com/office/powerpoint/2010/main" val="23319807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oneTexte 4"/>
          <p:cNvSpPr txBox="1">
            <a:spLocks noChangeArrowheads="1"/>
          </p:cNvSpPr>
          <p:nvPr/>
        </p:nvSpPr>
        <p:spPr bwMode="auto">
          <a:xfrm>
            <a:off x="323850" y="1628775"/>
            <a:ext cx="7559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Acide folique </a:t>
            </a:r>
            <a:r>
              <a:rPr lang="fr-FR" altLang="fr-FR" sz="2400" smtClean="0">
                <a:solidFill>
                  <a:srgbClr val="0033CC"/>
                </a:solidFill>
                <a:latin typeface="Comic Sans MS" panose="030F0702030302020204" pitchFamily="66" charset="0"/>
              </a:rPr>
              <a:t>5mg/J (au moins 7 à 10 j/mois)</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Pas d’oracilline </a:t>
            </a:r>
            <a:r>
              <a:rPr lang="fr-FR" altLang="fr-FR" sz="2400" smtClean="0">
                <a:solidFill>
                  <a:srgbClr val="0033CC"/>
                </a:solidFill>
                <a:latin typeface="Comic Sans MS" panose="030F0702030302020204" pitchFamily="66" charset="0"/>
              </a:rPr>
              <a:t>au long cours chez l’adulte (sauf cas particulier: VIH+)</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Antalgiques en cas de crises douloureuses: </a:t>
            </a:r>
            <a:r>
              <a:rPr lang="fr-FR" altLang="fr-FR" sz="2400" smtClean="0">
                <a:solidFill>
                  <a:srgbClr val="0033CC"/>
                </a:solidFill>
                <a:latin typeface="Comic Sans MS" panose="030F0702030302020204" pitchFamily="66" charset="0"/>
              </a:rPr>
              <a:t>systématiquement prescrits, paliers 1 ou 2</a:t>
            </a:r>
            <a:br>
              <a:rPr lang="fr-FR" altLang="fr-FR" sz="2400" smtClean="0">
                <a:solidFill>
                  <a:srgbClr val="0033CC"/>
                </a:solidFill>
                <a:latin typeface="Comic Sans MS" panose="030F0702030302020204" pitchFamily="66" charset="0"/>
              </a:rPr>
            </a:br>
            <a:r>
              <a:rPr lang="fr-FR" altLang="fr-FR" sz="2400" i="1" smtClean="0">
                <a:solidFill>
                  <a:srgbClr val="0033CC"/>
                </a:solidFill>
                <a:latin typeface="Comic Sans MS" panose="030F0702030302020204" pitchFamily="66" charset="0"/>
              </a:rPr>
              <a:t>évaluation de la consommation ++ </a:t>
            </a:r>
            <a:r>
              <a:rPr lang="fr-FR" altLang="fr-FR" sz="2400" smtClean="0">
                <a:solidFill>
                  <a:srgbClr val="0033CC"/>
                </a:solidFill>
                <a:latin typeface="Comic Sans MS" panose="030F0702030302020204" pitchFamily="66" charset="0"/>
              </a:rPr>
              <a:t>(risque d’accoutumance), </a:t>
            </a:r>
            <a:br>
              <a:rPr lang="fr-FR" altLang="fr-FR" sz="2400" smtClean="0">
                <a:solidFill>
                  <a:srgbClr val="0033CC"/>
                </a:solidFill>
                <a:latin typeface="Comic Sans MS" panose="030F0702030302020204" pitchFamily="66" charset="0"/>
              </a:rPr>
            </a:br>
            <a:r>
              <a:rPr lang="fr-FR" altLang="fr-FR" sz="2400" i="1" smtClean="0">
                <a:solidFill>
                  <a:srgbClr val="0033CC"/>
                </a:solidFill>
                <a:latin typeface="Comic Sans MS" panose="030F0702030302020204" pitchFamily="66" charset="0"/>
              </a:rPr>
              <a:t>pas de traitement morphinique  en ambulatoire++</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AINS: </a:t>
            </a:r>
            <a:r>
              <a:rPr lang="fr-FR" altLang="fr-FR" sz="2400" smtClean="0">
                <a:solidFill>
                  <a:srgbClr val="0033CC"/>
                </a:solidFill>
                <a:latin typeface="Comic Sans MS" panose="030F0702030302020204" pitchFamily="66" charset="0"/>
              </a:rPr>
              <a:t>aide ponctuelle, attention aux EI</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Oxygénothérapie à domicile</a:t>
            </a:r>
          </a:p>
          <a:p>
            <a:pPr fontAlgn="base">
              <a:spcBef>
                <a:spcPct val="0"/>
              </a:spcBef>
              <a:spcAft>
                <a:spcPct val="0"/>
              </a:spcAft>
              <a:buFont typeface="Wingdings" panose="05000000000000000000" pitchFamily="2" charset="2"/>
              <a:buChar char="v"/>
            </a:pPr>
            <a:r>
              <a:rPr lang="fr-FR" altLang="fr-FR" sz="2400" b="1" smtClean="0">
                <a:solidFill>
                  <a:srgbClr val="0033CC"/>
                </a:solidFill>
                <a:latin typeface="Comic Sans MS" panose="030F0702030302020204" pitchFamily="66" charset="0"/>
              </a:rPr>
              <a:t>Autres:</a:t>
            </a:r>
            <a:r>
              <a:rPr lang="fr-FR" altLang="fr-FR" sz="2400" smtClean="0">
                <a:solidFill>
                  <a:srgbClr val="0033CC"/>
                </a:solidFill>
                <a:latin typeface="Comic Sans MS" panose="030F0702030302020204" pitchFamily="66" charset="0"/>
              </a:rPr>
              <a:t> Hydroxyurée, chélateur du fer, effortil, IEC…</a:t>
            </a: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Traitement</a:t>
            </a:r>
            <a:endParaRPr lang="fr-FR" sz="3200" b="1" dirty="0">
              <a:ln>
                <a:solidFill>
                  <a:schemeClr val="bg1"/>
                </a:solidFill>
              </a:ln>
              <a:latin typeface="Comic Sans MS" pitchFamily="66" charset="0"/>
            </a:endParaRPr>
          </a:p>
        </p:txBody>
      </p:sp>
      <p:pic>
        <p:nvPicPr>
          <p:cNvPr id="123908" name="Image 3" descr="4677-speciafoldine-5mg.jpg"/>
          <p:cNvPicPr>
            <a:picLocks noChangeAspect="1"/>
          </p:cNvPicPr>
          <p:nvPr/>
        </p:nvPicPr>
        <p:blipFill>
          <a:blip r:embed="rId3" cstate="print">
            <a:extLst>
              <a:ext uri="{28A0092B-C50C-407E-A947-70E740481C1C}">
                <a14:useLocalDpi xmlns:a14="http://schemas.microsoft.com/office/drawing/2010/main" val="0"/>
              </a:ext>
            </a:extLst>
          </a:blip>
          <a:srcRect t="21651"/>
          <a:stretch>
            <a:fillRect/>
          </a:stretch>
        </p:blipFill>
        <p:spPr bwMode="auto">
          <a:xfrm>
            <a:off x="6718300" y="4986338"/>
            <a:ext cx="23907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8761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750" y="1773238"/>
            <a:ext cx="8280400" cy="3743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28003" name="ZoneTexte 4"/>
          <p:cNvSpPr txBox="1">
            <a:spLocks noChangeArrowheads="1"/>
          </p:cNvSpPr>
          <p:nvPr/>
        </p:nvSpPr>
        <p:spPr bwMode="auto">
          <a:xfrm>
            <a:off x="827088" y="1916113"/>
            <a:ext cx="7993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b="1" u="sng" smtClean="0">
                <a:solidFill>
                  <a:srgbClr val="0033CC"/>
                </a:solidFill>
                <a:latin typeface="Comic Sans MS" panose="030F0702030302020204" pitchFamily="66" charset="0"/>
              </a:rPr>
              <a:t>Médicaments contre-indiqués ou à utiliser avec prudence:</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Corticoïdes par voie générale</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AINS</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Aspirine forte dose</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Benzodiazépines (préférer l’atarax)</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Diurétiques</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Vasoconstricteurs</a:t>
            </a:r>
          </a:p>
          <a:p>
            <a:pPr fontAlgn="base">
              <a:spcBef>
                <a:spcPct val="0"/>
              </a:spcBef>
              <a:spcAft>
                <a:spcPct val="0"/>
              </a:spcAft>
              <a:buFontTx/>
              <a:buChar char="-"/>
            </a:pPr>
            <a:r>
              <a:rPr lang="fr-FR" altLang="fr-FR" sz="2400" smtClean="0">
                <a:solidFill>
                  <a:srgbClr val="0033CC"/>
                </a:solidFill>
                <a:latin typeface="Comic Sans MS" panose="030F0702030302020204" pitchFamily="66" charset="0"/>
              </a:rPr>
              <a:t>Morphiniques en ambulatoire (sauf cas particuliers)</a:t>
            </a:r>
          </a:p>
        </p:txBody>
      </p:sp>
    </p:spTree>
    <p:extLst>
      <p:ext uri="{BB962C8B-B14F-4D97-AF65-F5344CB8AC3E}">
        <p14:creationId xmlns:p14="http://schemas.microsoft.com/office/powerpoint/2010/main" val="27147783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C:\Documents and Settings\SYLVAIN LE JEUNE\Bureau\Photos drépanocytose\drépanocytose 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644900"/>
            <a:ext cx="388143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3429000"/>
            <a:ext cx="285750"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7" name="Rectangle 6"/>
          <p:cNvSpPr/>
          <p:nvPr/>
        </p:nvSpPr>
        <p:spPr>
          <a:xfrm>
            <a:off x="1857375" y="4357688"/>
            <a:ext cx="28575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pic>
        <p:nvPicPr>
          <p:cNvPr id="132101" name="Picture 2" descr="C:\Documents and Settings\SYLVAIN LE JEUNE\Bureau\Photos drépanocytose\drépanocytose 005.jpg"/>
          <p:cNvPicPr>
            <a:picLocks noChangeAspect="1" noChangeArrowheads="1"/>
          </p:cNvPicPr>
          <p:nvPr/>
        </p:nvPicPr>
        <p:blipFill>
          <a:blip r:embed="rId4">
            <a:extLst>
              <a:ext uri="{28A0092B-C50C-407E-A947-70E740481C1C}">
                <a14:useLocalDpi xmlns:a14="http://schemas.microsoft.com/office/drawing/2010/main" val="0"/>
              </a:ext>
            </a:extLst>
          </a:blip>
          <a:srcRect l="6061" r="6061"/>
          <a:stretch>
            <a:fillRect/>
          </a:stretch>
        </p:blipFill>
        <p:spPr bwMode="auto">
          <a:xfrm>
            <a:off x="5003800" y="1341438"/>
            <a:ext cx="3417888"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itre 1"/>
          <p:cNvSpPr>
            <a:spLocks noGrp="1"/>
          </p:cNvSpPr>
          <p:nvPr>
            <p:ph type="title"/>
          </p:nvPr>
        </p:nvSpPr>
        <p:spPr>
          <a:xfrm>
            <a:off x="684213" y="188913"/>
            <a:ext cx="7772400" cy="1143000"/>
          </a:xfrm>
        </p:spPr>
        <p:txBody>
          <a:bodyPr/>
          <a:lstStyle/>
          <a:p>
            <a:r>
              <a:rPr lang="fr-FR" altLang="fr-FR" sz="4000" smtClean="0">
                <a:latin typeface="Comic Sans MS" panose="030F0702030302020204" pitchFamily="66" charset="0"/>
              </a:rPr>
              <a:t>Echanges érythrocytaires</a:t>
            </a:r>
          </a:p>
        </p:txBody>
      </p:sp>
      <p:sp>
        <p:nvSpPr>
          <p:cNvPr id="132103" name="Rectangle 9"/>
          <p:cNvSpPr>
            <a:spLocks noChangeArrowheads="1"/>
          </p:cNvSpPr>
          <p:nvPr/>
        </p:nvSpPr>
        <p:spPr bwMode="auto">
          <a:xfrm>
            <a:off x="287338" y="1109663"/>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endParaRPr lang="fr-FR" altLang="fr-FR" sz="2000" smtClean="0">
              <a:solidFill>
                <a:srgbClr val="0033CC"/>
              </a:solidFill>
              <a:latin typeface="Comic Sans MS" panose="030F0702030302020204" pitchFamily="66" charset="0"/>
            </a:endParaRPr>
          </a:p>
          <a:p>
            <a:pPr fontAlgn="base">
              <a:spcBef>
                <a:spcPct val="0"/>
              </a:spcBef>
              <a:spcAft>
                <a:spcPct val="0"/>
              </a:spcAft>
            </a:pPr>
            <a:r>
              <a:rPr lang="fr-FR" altLang="fr-FR" sz="2000" smtClean="0">
                <a:solidFill>
                  <a:srgbClr val="0033CC"/>
                </a:solidFill>
                <a:latin typeface="Comic Sans MS" panose="030F0702030302020204" pitchFamily="66" charset="0"/>
              </a:rPr>
              <a:t> Transfusion précédée d’une saignée (manuelle ou par érythraphérèse) ou transfusion simple en fonction du chiffre d’hémoglobine</a:t>
            </a:r>
          </a:p>
          <a:p>
            <a:pPr fontAlgn="base">
              <a:spcBef>
                <a:spcPct val="0"/>
              </a:spcBef>
              <a:spcAft>
                <a:spcPct val="0"/>
              </a:spcAft>
            </a:pPr>
            <a:r>
              <a:rPr lang="fr-FR" altLang="fr-FR" sz="2000" smtClean="0">
                <a:solidFill>
                  <a:srgbClr val="0033CC"/>
                </a:solidFill>
                <a:latin typeface="Comic Sans MS" panose="030F0702030302020204" pitchFamily="66" charset="0"/>
              </a:rPr>
              <a:t> Objectif d’HbS variable en fonction de l’indication</a:t>
            </a:r>
          </a:p>
        </p:txBody>
      </p:sp>
    </p:spTree>
    <p:extLst>
      <p:ext uri="{BB962C8B-B14F-4D97-AF65-F5344CB8AC3E}">
        <p14:creationId xmlns:p14="http://schemas.microsoft.com/office/powerpoint/2010/main" val="176427596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u pied de page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dirty="0" smtClean="0">
                <a:solidFill>
                  <a:srgbClr val="000000"/>
                </a:solidFill>
              </a:rPr>
              <a:t>D Bachir</a:t>
            </a:r>
          </a:p>
        </p:txBody>
      </p:sp>
      <p:sp>
        <p:nvSpPr>
          <p:cNvPr id="134147" name="Rectangle 2"/>
          <p:cNvSpPr>
            <a:spLocks noGrp="1" noChangeArrowheads="1"/>
          </p:cNvSpPr>
          <p:nvPr>
            <p:ph type="title"/>
          </p:nvPr>
        </p:nvSpPr>
        <p:spPr>
          <a:xfrm>
            <a:off x="685800" y="-100013"/>
            <a:ext cx="7772400" cy="1752601"/>
          </a:xfrm>
        </p:spPr>
        <p:txBody>
          <a:bodyPr/>
          <a:lstStyle/>
          <a:p>
            <a:pPr eaLnBrk="1" hangingPunct="1"/>
            <a:r>
              <a:rPr lang="fr-FR" altLang="fr-FR" smtClean="0">
                <a:solidFill>
                  <a:schemeClr val="accent2"/>
                </a:solidFill>
                <a:latin typeface="Comic Sans MS" panose="030F0702030302020204" pitchFamily="66" charset="0"/>
              </a:rPr>
              <a:t>ECHANGE MANUEL</a:t>
            </a:r>
          </a:p>
        </p:txBody>
      </p:sp>
      <p:pic>
        <p:nvPicPr>
          <p:cNvPr id="134148" name="Picture 3" descr="Saig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652588"/>
            <a:ext cx="4554538"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descr="Transfu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1663700"/>
            <a:ext cx="3497263"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5"/>
          <p:cNvSpPr txBox="1">
            <a:spLocks noChangeArrowheads="1"/>
          </p:cNvSpPr>
          <p:nvPr/>
        </p:nvSpPr>
        <p:spPr bwMode="auto">
          <a:xfrm>
            <a:off x="590550" y="1200150"/>
            <a:ext cx="363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40000"/>
              </a:spcAft>
              <a:buFontTx/>
              <a:buNone/>
            </a:pPr>
            <a:r>
              <a:rPr lang="fr-FR" altLang="fr-FR" sz="2400" smtClean="0">
                <a:solidFill>
                  <a:srgbClr val="3333CC"/>
                </a:solidFill>
                <a:latin typeface="Maiandra GD" panose="020E0502030308020204" pitchFamily="34" charset="0"/>
              </a:rPr>
              <a:t>Saignée</a:t>
            </a:r>
          </a:p>
        </p:txBody>
      </p:sp>
      <p:sp>
        <p:nvSpPr>
          <p:cNvPr id="134151" name="Text Box 6"/>
          <p:cNvSpPr txBox="1">
            <a:spLocks noChangeArrowheads="1"/>
          </p:cNvSpPr>
          <p:nvPr/>
        </p:nvSpPr>
        <p:spPr bwMode="auto">
          <a:xfrm>
            <a:off x="5961063" y="1171575"/>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40000"/>
              </a:spcAft>
              <a:buFontTx/>
              <a:buNone/>
            </a:pPr>
            <a:r>
              <a:rPr lang="fr-FR" altLang="fr-FR" sz="2400" smtClean="0">
                <a:solidFill>
                  <a:srgbClr val="3333CC"/>
                </a:solidFill>
                <a:latin typeface="Maiandra GD" panose="020E0502030308020204" pitchFamily="34" charset="0"/>
              </a:rPr>
              <a:t>Transfusion</a:t>
            </a:r>
          </a:p>
        </p:txBody>
      </p:sp>
      <p:sp>
        <p:nvSpPr>
          <p:cNvPr id="134152" name="Text Box 7"/>
          <p:cNvSpPr txBox="1">
            <a:spLocks noChangeArrowheads="1"/>
          </p:cNvSpPr>
          <p:nvPr/>
        </p:nvSpPr>
        <p:spPr bwMode="auto">
          <a:xfrm>
            <a:off x="-92075" y="-1143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fr-FR" altLang="fr-FR" sz="2400" smtClean="0">
              <a:solidFill>
                <a:srgbClr val="0033CC"/>
              </a:solidFill>
              <a:latin typeface="Maiandra GD" panose="020E0502030308020204" pitchFamily="34" charset="0"/>
            </a:endParaRPr>
          </a:p>
        </p:txBody>
      </p:sp>
      <p:graphicFrame>
        <p:nvGraphicFramePr>
          <p:cNvPr id="134153" name="Object 8"/>
          <p:cNvGraphicFramePr>
            <a:graphicFrameLocks noChangeAspect="1"/>
          </p:cNvGraphicFramePr>
          <p:nvPr/>
        </p:nvGraphicFramePr>
        <p:xfrm>
          <a:off x="323850" y="333375"/>
          <a:ext cx="863600" cy="647700"/>
        </p:xfrm>
        <a:graphic>
          <a:graphicData uri="http://schemas.openxmlformats.org/presentationml/2006/ole">
            <mc:AlternateContent xmlns:mc="http://schemas.openxmlformats.org/markup-compatibility/2006">
              <mc:Choice xmlns:v="urn:schemas-microsoft-com:vml" Requires="v">
                <p:oleObj spid="_x0000_s8213" name="Photo Editor Photo" r:id="rId6" imgW="381000" imgH="381000" progId="MSPhotoEd.3">
                  <p:embed/>
                </p:oleObj>
              </mc:Choice>
              <mc:Fallback>
                <p:oleObj name="Photo Editor Photo" r:id="rId6" imgW="381000" imgH="38100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33375"/>
                        <a:ext cx="86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4154" name="Text Box 9"/>
          <p:cNvSpPr txBox="1">
            <a:spLocks noChangeArrowheads="1"/>
          </p:cNvSpPr>
          <p:nvPr/>
        </p:nvSpPr>
        <p:spPr bwMode="auto">
          <a:xfrm>
            <a:off x="5651500" y="63087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endParaRPr lang="fr-FR" altLang="fr-FR" sz="1400" i="1" smtClean="0">
              <a:solidFill>
                <a:srgbClr val="3333CC"/>
              </a:solidFill>
            </a:endParaRPr>
          </a:p>
        </p:txBody>
      </p:sp>
    </p:spTree>
    <p:extLst>
      <p:ext uri="{BB962C8B-B14F-4D97-AF65-F5344CB8AC3E}">
        <p14:creationId xmlns:p14="http://schemas.microsoft.com/office/powerpoint/2010/main" val="24832284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3429000"/>
            <a:ext cx="285750"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7" name="Rectangle 6"/>
          <p:cNvSpPr/>
          <p:nvPr/>
        </p:nvSpPr>
        <p:spPr>
          <a:xfrm>
            <a:off x="1857375" y="4357688"/>
            <a:ext cx="28575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36196" name="Titre 1"/>
          <p:cNvSpPr>
            <a:spLocks noGrp="1"/>
          </p:cNvSpPr>
          <p:nvPr>
            <p:ph type="title"/>
          </p:nvPr>
        </p:nvSpPr>
        <p:spPr/>
        <p:txBody>
          <a:bodyPr/>
          <a:lstStyle/>
          <a:p>
            <a:r>
              <a:rPr lang="fr-FR" altLang="fr-FR" sz="4000" smtClean="0">
                <a:latin typeface="Comic Sans MS" panose="030F0702030302020204" pitchFamily="66" charset="0"/>
              </a:rPr>
              <a:t>Echanges transfusionnels</a:t>
            </a:r>
          </a:p>
        </p:txBody>
      </p:sp>
      <p:sp>
        <p:nvSpPr>
          <p:cNvPr id="136197" name="ZoneTexte 9"/>
          <p:cNvSpPr txBox="1">
            <a:spLocks noChangeArrowheads="1"/>
          </p:cNvSpPr>
          <p:nvPr/>
        </p:nvSpPr>
        <p:spPr bwMode="auto">
          <a:xfrm>
            <a:off x="395288" y="1989138"/>
            <a:ext cx="80645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r>
              <a:rPr lang="fr-FR" altLang="fr-FR" sz="2800" dirty="0" smtClean="0">
                <a:solidFill>
                  <a:srgbClr val="0033CC"/>
                </a:solidFill>
                <a:latin typeface="Comic Sans MS" panose="030F0702030302020204" pitchFamily="66" charset="0"/>
              </a:rPr>
              <a:t> </a:t>
            </a:r>
            <a:r>
              <a:rPr lang="fr-FR" altLang="fr-FR" sz="2800" u="sng" dirty="0" smtClean="0">
                <a:solidFill>
                  <a:srgbClr val="0033CC"/>
                </a:solidFill>
                <a:latin typeface="Comic Sans MS" panose="030F0702030302020204" pitchFamily="66" charset="0"/>
              </a:rPr>
              <a:t>Intérêt:</a:t>
            </a:r>
            <a:r>
              <a:rPr lang="fr-FR" altLang="fr-FR" sz="2800" dirty="0" smtClean="0">
                <a:solidFill>
                  <a:srgbClr val="0033CC"/>
                </a:solidFill>
                <a:latin typeface="Comic Sans MS" panose="030F0702030302020204" pitchFamily="66" charset="0"/>
              </a:rPr>
              <a:t> diminuer rapidement la proportion de globules rouges contenant de l’hémoglobine S et l’hémolyse avec amélioration de la perfusion tissulaire</a:t>
            </a:r>
          </a:p>
          <a:p>
            <a:pPr fontAlgn="base">
              <a:spcBef>
                <a:spcPct val="0"/>
              </a:spcBef>
              <a:spcAft>
                <a:spcPct val="0"/>
              </a:spcAft>
              <a:buFontTx/>
              <a:buNone/>
            </a:pPr>
            <a:endParaRPr lang="fr-FR" altLang="fr-FR" sz="2800" dirty="0" smtClean="0">
              <a:solidFill>
                <a:srgbClr val="0033CC"/>
              </a:solidFill>
              <a:latin typeface="Comic Sans MS" panose="030F0702030302020204" pitchFamily="66" charset="0"/>
            </a:endParaRPr>
          </a:p>
          <a:p>
            <a:pPr fontAlgn="base">
              <a:spcBef>
                <a:spcPct val="0"/>
              </a:spcBef>
              <a:spcAft>
                <a:spcPct val="0"/>
              </a:spcAft>
            </a:pPr>
            <a:r>
              <a:rPr lang="fr-FR" altLang="fr-FR" sz="2800" dirty="0" smtClean="0">
                <a:solidFill>
                  <a:srgbClr val="0033CC"/>
                </a:solidFill>
                <a:latin typeface="Comic Sans MS" panose="030F0702030302020204" pitchFamily="66" charset="0"/>
              </a:rPr>
              <a:t> </a:t>
            </a:r>
            <a:r>
              <a:rPr lang="fr-FR" altLang="fr-FR" sz="2800" u="sng" dirty="0" smtClean="0">
                <a:solidFill>
                  <a:srgbClr val="0033CC"/>
                </a:solidFill>
                <a:latin typeface="Comic Sans MS" panose="030F0702030302020204" pitchFamily="66" charset="0"/>
              </a:rPr>
              <a:t>Jamais anodin</a:t>
            </a:r>
            <a:r>
              <a:rPr lang="fr-FR" altLang="fr-FR" sz="2800" dirty="0" smtClean="0">
                <a:solidFill>
                  <a:srgbClr val="0033CC"/>
                </a:solidFill>
                <a:latin typeface="Comic Sans MS" panose="030F0702030302020204" pitchFamily="66" charset="0"/>
              </a:rPr>
              <a:t>: risque d’allo-immunisation, de surcharge martiale, de transmission virale</a:t>
            </a:r>
          </a:p>
          <a:p>
            <a:pPr fontAlgn="base">
              <a:spcBef>
                <a:spcPct val="0"/>
              </a:spcBef>
              <a:spcAft>
                <a:spcPct val="0"/>
              </a:spcAft>
            </a:pPr>
            <a:endParaRPr lang="fr-FR" altLang="fr-FR" sz="2400" dirty="0" smtClean="0">
              <a:solidFill>
                <a:srgbClr val="0033CC"/>
              </a:solidFill>
            </a:endParaRPr>
          </a:p>
        </p:txBody>
      </p:sp>
    </p:spTree>
    <p:extLst>
      <p:ext uri="{BB962C8B-B14F-4D97-AF65-F5344CB8AC3E}">
        <p14:creationId xmlns:p14="http://schemas.microsoft.com/office/powerpoint/2010/main" val="190092859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Espace réservé du contenu 3"/>
          <p:cNvSpPr>
            <a:spLocks noGrp="1"/>
          </p:cNvSpPr>
          <p:nvPr>
            <p:ph idx="1"/>
          </p:nvPr>
        </p:nvSpPr>
        <p:spPr>
          <a:xfrm>
            <a:off x="498793" y="2116455"/>
            <a:ext cx="8229600" cy="3384550"/>
          </a:xfrm>
        </p:spPr>
        <p:txBody>
          <a:bodyPr/>
          <a:lstStyle/>
          <a:p>
            <a:r>
              <a:rPr lang="fr-FR" altLang="fr-FR" sz="2800" u="sng" dirty="0" smtClean="0">
                <a:latin typeface="Comic Sans MS" panose="030F0702030302020204" pitchFamily="66" charset="0"/>
              </a:rPr>
              <a:t>Efficacité:</a:t>
            </a:r>
          </a:p>
          <a:p>
            <a:pPr lvl="1"/>
            <a:r>
              <a:rPr lang="fr-FR" altLang="fr-FR" dirty="0" smtClean="0">
                <a:latin typeface="Comic Sans MS" panose="030F0702030302020204" pitchFamily="66" charset="0"/>
              </a:rPr>
              <a:t>Complications aiguës: réduction de la fréquence et de la sévérité des CVO, de la fréquence des STA, des hospitalisations, des transfusions … et de la mortalité</a:t>
            </a:r>
          </a:p>
          <a:p>
            <a:pPr lvl="1"/>
            <a:r>
              <a:rPr lang="fr-FR" altLang="fr-FR" dirty="0" smtClean="0">
                <a:latin typeface="Comic Sans MS" panose="030F0702030302020204" pitchFamily="66" charset="0"/>
              </a:rPr>
              <a:t>Probable efficacité sur l’atteinte rénale, cérébrale, hépatique, l’HTAP…</a:t>
            </a:r>
          </a:p>
          <a:p>
            <a:pPr lvl="1">
              <a:buFontTx/>
              <a:buNone/>
            </a:pPr>
            <a:endParaRPr lang="fr-FR" altLang="fr-FR" dirty="0" smtClean="0">
              <a:latin typeface="Comic Sans MS" panose="030F0702030302020204" pitchFamily="66" charset="0"/>
            </a:endParaRPr>
          </a:p>
        </p:txBody>
      </p:sp>
      <p:sp>
        <p:nvSpPr>
          <p:cNvPr id="5" name="Titre 1"/>
          <p:cNvSpPr txBox="1">
            <a:spLocks/>
          </p:cNvSpPr>
          <p:nvPr/>
        </p:nvSpPr>
        <p:spPr bwMode="auto">
          <a:xfrm>
            <a:off x="971550" y="285750"/>
            <a:ext cx="6913563" cy="98266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457200" indent="-457200"/>
            <a:r>
              <a:rPr lang="fr-FR" altLang="fr-FR" sz="2800" b="1" u="sng" kern="0" smtClean="0">
                <a:latin typeface="Comic Sans MS" panose="030F0702030302020204" pitchFamily="66" charset="0"/>
              </a:rPr>
              <a:t>Hydroxyurée (HYDREA®, SIKLOS®)</a:t>
            </a:r>
          </a:p>
        </p:txBody>
      </p:sp>
    </p:spTree>
    <p:extLst>
      <p:ext uri="{BB962C8B-B14F-4D97-AF65-F5344CB8AC3E}">
        <p14:creationId xmlns:p14="http://schemas.microsoft.com/office/powerpoint/2010/main" val="26324101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Espace réservé du contenu 3"/>
          <p:cNvSpPr>
            <a:spLocks noGrp="1"/>
          </p:cNvSpPr>
          <p:nvPr>
            <p:ph idx="1"/>
          </p:nvPr>
        </p:nvSpPr>
        <p:spPr>
          <a:xfrm>
            <a:off x="354330" y="1540193"/>
            <a:ext cx="8374063" cy="4895850"/>
          </a:xfrm>
        </p:spPr>
        <p:txBody>
          <a:bodyPr/>
          <a:lstStyle/>
          <a:p>
            <a:r>
              <a:rPr lang="fr-FR" altLang="fr-FR" sz="2400" u="sng" dirty="0" smtClean="0">
                <a:latin typeface="Comic Sans MS" panose="030F0702030302020204" pitchFamily="66" charset="0"/>
              </a:rPr>
              <a:t>Indications consensuelles:</a:t>
            </a:r>
          </a:p>
          <a:p>
            <a:pPr lvl="1"/>
            <a:r>
              <a:rPr lang="fr-FR" altLang="fr-FR" sz="2400" dirty="0" smtClean="0">
                <a:latin typeface="Comic Sans MS" panose="030F0702030302020204" pitchFamily="66" charset="0"/>
              </a:rPr>
              <a:t>CVO itératives avec </a:t>
            </a:r>
            <a:r>
              <a:rPr lang="fr-FR" altLang="fr-FR" sz="2400" dirty="0" smtClean="0">
                <a:latin typeface="Arial" panose="020B0604020202020204" pitchFamily="34" charset="0"/>
                <a:cs typeface="Arial" panose="020B0604020202020204" pitchFamily="34" charset="0"/>
              </a:rPr>
              <a:t>≥</a:t>
            </a:r>
            <a:r>
              <a:rPr lang="fr-FR" altLang="fr-FR" sz="2400" dirty="0" smtClean="0">
                <a:latin typeface="Comic Sans MS" panose="030F0702030302020204" pitchFamily="66" charset="0"/>
              </a:rPr>
              <a:t>3 hospitalisations/an</a:t>
            </a:r>
          </a:p>
          <a:p>
            <a:pPr lvl="1"/>
            <a:r>
              <a:rPr lang="fr-FR" altLang="fr-FR" sz="2400" dirty="0" smtClean="0">
                <a:latin typeface="Comic Sans MS" panose="030F0702030302020204" pitchFamily="66" charset="0"/>
              </a:rPr>
              <a:t>STA graves ou récidive de STA (&gt;2/an)</a:t>
            </a:r>
          </a:p>
          <a:p>
            <a:r>
              <a:rPr lang="fr-FR" altLang="fr-FR" sz="2400" u="sng" dirty="0" smtClean="0">
                <a:latin typeface="Comic Sans MS" panose="030F0702030302020204" pitchFamily="66" charset="0"/>
              </a:rPr>
              <a:t>Indications à discuter:</a:t>
            </a:r>
          </a:p>
          <a:p>
            <a:pPr lvl="1"/>
            <a:r>
              <a:rPr lang="fr-FR" altLang="fr-FR" sz="2400" dirty="0" smtClean="0">
                <a:latin typeface="Comic Sans MS" panose="030F0702030302020204" pitchFamily="66" charset="0"/>
              </a:rPr>
              <a:t>Priapisme invalidant</a:t>
            </a:r>
          </a:p>
          <a:p>
            <a:pPr lvl="1"/>
            <a:r>
              <a:rPr lang="fr-FR" altLang="fr-FR" sz="2400" dirty="0" smtClean="0">
                <a:latin typeface="Comic Sans MS" panose="030F0702030302020204" pitchFamily="66" charset="0"/>
              </a:rPr>
              <a:t>Ulcères cutanés</a:t>
            </a:r>
          </a:p>
          <a:p>
            <a:pPr lvl="1"/>
            <a:r>
              <a:rPr lang="fr-FR" altLang="fr-FR" sz="2400" dirty="0" smtClean="0">
                <a:latin typeface="Comic Sans MS" panose="030F0702030302020204" pitchFamily="66" charset="0"/>
              </a:rPr>
              <a:t>Anémie profonde chronique</a:t>
            </a:r>
          </a:p>
          <a:p>
            <a:pPr lvl="1"/>
            <a:r>
              <a:rPr lang="fr-FR" altLang="fr-FR" sz="2400" dirty="0" smtClean="0">
                <a:latin typeface="Comic Sans MS" panose="030F0702030302020204" pitchFamily="66" charset="0"/>
              </a:rPr>
              <a:t>Complication organique de la drépanocytose</a:t>
            </a:r>
          </a:p>
          <a:p>
            <a:pPr lvl="1"/>
            <a:r>
              <a:rPr lang="fr-FR" altLang="fr-FR" sz="2400" dirty="0" smtClean="0">
                <a:latin typeface="Comic Sans MS" panose="030F0702030302020204" pitchFamily="66" charset="0"/>
              </a:rPr>
              <a:t>Pathologie chronique associée (connectivite…)</a:t>
            </a:r>
          </a:p>
          <a:p>
            <a:pPr lvl="1"/>
            <a:r>
              <a:rPr lang="fr-FR" altLang="fr-FR" sz="2400" dirty="0" err="1" smtClean="0">
                <a:latin typeface="Comic Sans MS" panose="030F0702030302020204" pitchFamily="66" charset="0"/>
              </a:rPr>
              <a:t>Vasculopathie</a:t>
            </a:r>
            <a:r>
              <a:rPr lang="fr-FR" altLang="fr-FR" sz="2400" dirty="0" smtClean="0">
                <a:latin typeface="Comic Sans MS" panose="030F0702030302020204" pitchFamily="66" charset="0"/>
              </a:rPr>
              <a:t> cérébrale?</a:t>
            </a:r>
          </a:p>
          <a:p>
            <a:pPr lvl="1"/>
            <a:r>
              <a:rPr lang="fr-FR" altLang="fr-FR" sz="2400" dirty="0" smtClean="0">
                <a:latin typeface="Comic Sans MS" panose="030F0702030302020204" pitchFamily="66" charset="0"/>
              </a:rPr>
              <a:t>Impasse transfusionnelle</a:t>
            </a:r>
          </a:p>
        </p:txBody>
      </p:sp>
      <p:sp>
        <p:nvSpPr>
          <p:cNvPr id="5" name="Titre 1"/>
          <p:cNvSpPr txBox="1">
            <a:spLocks/>
          </p:cNvSpPr>
          <p:nvPr/>
        </p:nvSpPr>
        <p:spPr bwMode="auto">
          <a:xfrm>
            <a:off x="971550" y="285750"/>
            <a:ext cx="6913563" cy="98266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457200" indent="-457200"/>
            <a:r>
              <a:rPr lang="fr-FR" altLang="fr-FR" sz="2800" b="1" u="sng" kern="0" smtClean="0">
                <a:latin typeface="Comic Sans MS" panose="030F0702030302020204" pitchFamily="66" charset="0"/>
              </a:rPr>
              <a:t>Hydroxyurée (HYDREA®, SIKLOS®)</a:t>
            </a:r>
          </a:p>
        </p:txBody>
      </p:sp>
    </p:spTree>
    <p:extLst>
      <p:ext uri="{BB962C8B-B14F-4D97-AF65-F5344CB8AC3E}">
        <p14:creationId xmlns:p14="http://schemas.microsoft.com/office/powerpoint/2010/main" val="30694966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oneTexte 4"/>
          <p:cNvSpPr txBox="1">
            <a:spLocks noChangeArrowheads="1"/>
          </p:cNvSpPr>
          <p:nvPr/>
        </p:nvSpPr>
        <p:spPr bwMode="auto">
          <a:xfrm>
            <a:off x="431800" y="1808302"/>
            <a:ext cx="799306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b="1" dirty="0" smtClean="0">
                <a:latin typeface="Comic Sans MS" panose="030F0702030302020204" pitchFamily="66" charset="0"/>
              </a:rPr>
              <a:t>Effets secondaires: </a:t>
            </a:r>
            <a:r>
              <a:rPr lang="fr-FR" altLang="fr-FR" sz="2400" dirty="0" smtClean="0">
                <a:latin typeface="Comic Sans MS" panose="030F0702030302020204" pitchFamily="66" charset="0"/>
              </a:rPr>
              <a:t/>
            </a:r>
            <a:br>
              <a:rPr lang="fr-FR" altLang="fr-FR" sz="2400" dirty="0" smtClean="0">
                <a:latin typeface="Comic Sans MS" panose="030F0702030302020204" pitchFamily="66" charset="0"/>
              </a:rPr>
            </a:br>
            <a:r>
              <a:rPr lang="fr-FR" altLang="fr-FR" sz="2400" dirty="0" smtClean="0">
                <a:latin typeface="Comic Sans MS" panose="030F0702030302020204" pitchFamily="66" charset="0"/>
              </a:rPr>
              <a:t>toxicité hématologique et dermatologique</a:t>
            </a:r>
          </a:p>
          <a:p>
            <a:pPr fontAlgn="base">
              <a:spcBef>
                <a:spcPct val="0"/>
              </a:spcBef>
              <a:spcAft>
                <a:spcPct val="0"/>
              </a:spcAft>
              <a:buFontTx/>
              <a:buNone/>
            </a:pPr>
            <a:r>
              <a:rPr lang="fr-FR" altLang="fr-FR" sz="2400" dirty="0" smtClean="0">
                <a:latin typeface="Comic Sans MS" panose="030F0702030302020204" pitchFamily="66" charset="0"/>
              </a:rPr>
              <a:t>	effet sur la fertilité chez l’homme</a:t>
            </a:r>
            <a:br>
              <a:rPr lang="fr-FR" altLang="fr-FR" sz="2400" dirty="0" smtClean="0">
                <a:latin typeface="Comic Sans MS" panose="030F0702030302020204" pitchFamily="66" charset="0"/>
              </a:rPr>
            </a:br>
            <a:r>
              <a:rPr lang="fr-FR" altLang="fr-FR" sz="2400" dirty="0" smtClean="0">
                <a:latin typeface="Comic Sans MS" panose="030F0702030302020204" pitchFamily="66" charset="0"/>
              </a:rPr>
              <a:t>risques théoriques tératogène et mutagène</a:t>
            </a:r>
            <a:br>
              <a:rPr lang="fr-FR" altLang="fr-FR" sz="2400" dirty="0" smtClean="0">
                <a:latin typeface="Comic Sans MS" panose="030F0702030302020204" pitchFamily="66" charset="0"/>
              </a:rPr>
            </a:br>
            <a:r>
              <a:rPr lang="fr-FR" altLang="fr-FR" sz="2400" dirty="0" smtClean="0">
                <a:latin typeface="Comic Sans MS" panose="030F0702030302020204" pitchFamily="66" charset="0"/>
              </a:rPr>
              <a:t>CI: grossesse et allaitement</a:t>
            </a:r>
          </a:p>
          <a:p>
            <a:pPr fontAlgn="base">
              <a:spcBef>
                <a:spcPct val="0"/>
              </a:spcBef>
              <a:spcAft>
                <a:spcPct val="0"/>
              </a:spcAft>
              <a:buFontTx/>
              <a:buNone/>
            </a:pPr>
            <a:r>
              <a:rPr lang="fr-FR" altLang="fr-FR" sz="2400" dirty="0" smtClean="0">
                <a:latin typeface="Comic Sans MS" panose="030F0702030302020204" pitchFamily="66" charset="0"/>
                <a:ea typeface="Arial Unicode MS" panose="020B0604020202020204" pitchFamily="34" charset="-128"/>
                <a:cs typeface="Arial Unicode MS" panose="020B0604020202020204" pitchFamily="34" charset="-128"/>
              </a:rPr>
              <a:t>		</a:t>
            </a:r>
            <a:r>
              <a:rPr lang="fr-FR" altLang="fr-FR" sz="2400" i="1" dirty="0" smtClean="0">
                <a:latin typeface="Comic Sans MS" panose="030F0702030302020204" pitchFamily="66" charset="0"/>
                <a:ea typeface="Arial Unicode MS" panose="020B0604020202020204" pitchFamily="34" charset="-128"/>
                <a:cs typeface="Arial Unicode MS" panose="020B0604020202020204" pitchFamily="34" charset="-128"/>
              </a:rPr>
              <a:t>➔</a:t>
            </a:r>
            <a:r>
              <a:rPr lang="fr-FR" altLang="fr-FR" sz="2400" i="1" dirty="0" smtClean="0">
                <a:latin typeface="Comic Sans MS" panose="030F0702030302020204" pitchFamily="66" charset="0"/>
              </a:rPr>
              <a:t> information loyale et éclairée</a:t>
            </a:r>
          </a:p>
          <a:p>
            <a:pPr fontAlgn="base">
              <a:spcBef>
                <a:spcPct val="0"/>
              </a:spcBef>
              <a:spcAft>
                <a:spcPct val="0"/>
              </a:spcAft>
              <a:buFontTx/>
              <a:buNone/>
            </a:pPr>
            <a:r>
              <a:rPr lang="fr-FR" altLang="fr-FR" sz="2400" i="1" dirty="0" smtClean="0">
                <a:latin typeface="Comic Sans MS" panose="030F0702030302020204" pitchFamily="66" charset="0"/>
                <a:ea typeface="Arial Unicode MS" panose="020B0604020202020204" pitchFamily="34" charset="-128"/>
                <a:cs typeface="Arial Unicode MS" panose="020B0604020202020204" pitchFamily="34" charset="-128"/>
              </a:rPr>
              <a:t>		➔ conservation de sperme chez l’homme</a:t>
            </a:r>
          </a:p>
          <a:p>
            <a:pPr fontAlgn="base">
              <a:spcBef>
                <a:spcPct val="0"/>
              </a:spcBef>
              <a:spcAft>
                <a:spcPct val="0"/>
              </a:spcAft>
              <a:buFontTx/>
              <a:buNone/>
            </a:pPr>
            <a:r>
              <a:rPr lang="fr-FR" altLang="fr-FR" sz="2400" i="1" dirty="0" smtClean="0">
                <a:latin typeface="Comic Sans MS" panose="030F0702030302020204" pitchFamily="66" charset="0"/>
                <a:ea typeface="Arial Unicode MS" panose="020B0604020202020204" pitchFamily="34" charset="-128"/>
                <a:cs typeface="Arial Unicode MS" panose="020B0604020202020204" pitchFamily="34" charset="-128"/>
              </a:rPr>
              <a:t>          ➔ contraception chez la femme</a:t>
            </a:r>
          </a:p>
          <a:p>
            <a:pPr fontAlgn="base">
              <a:spcBef>
                <a:spcPct val="0"/>
              </a:spcBef>
              <a:spcAft>
                <a:spcPct val="0"/>
              </a:spcAft>
              <a:buFontTx/>
              <a:buNone/>
            </a:pPr>
            <a:endParaRPr lang="fr-FR" altLang="fr-FR" sz="2400" i="1" dirty="0" smtClean="0">
              <a:latin typeface="Comic Sans MS" panose="030F0702030302020204" pitchFamily="66" charset="0"/>
              <a:ea typeface="Arial Unicode MS" panose="020B0604020202020204" pitchFamily="34" charset="-128"/>
              <a:cs typeface="Arial Unicode MS" panose="020B0604020202020204" pitchFamily="34" charset="-128"/>
            </a:endParaRPr>
          </a:p>
          <a:p>
            <a:pPr fontAlgn="base">
              <a:spcBef>
                <a:spcPct val="0"/>
              </a:spcBef>
              <a:spcAft>
                <a:spcPct val="0"/>
              </a:spcAft>
              <a:buFont typeface="Wingdings" panose="05000000000000000000" pitchFamily="2" charset="2"/>
              <a:buChar char="v"/>
            </a:pPr>
            <a:r>
              <a:rPr lang="fr-FR" altLang="fr-FR" sz="2400" b="1" dirty="0">
                <a:latin typeface="Comic Sans MS" panose="030F0702030302020204" pitchFamily="66" charset="0"/>
              </a:rPr>
              <a:t>Adjuvants au </a:t>
            </a:r>
            <a:r>
              <a:rPr lang="fr-FR" altLang="fr-FR" sz="2400" b="1" dirty="0" smtClean="0">
                <a:latin typeface="Comic Sans MS" panose="030F0702030302020204" pitchFamily="66" charset="0"/>
              </a:rPr>
              <a:t>traitement: </a:t>
            </a:r>
            <a:r>
              <a:rPr lang="fr-FR" altLang="fr-FR" sz="2400" dirty="0">
                <a:latin typeface="Comic Sans MS" panose="030F0702030302020204" pitchFamily="66" charset="0"/>
              </a:rPr>
              <a:t>folates, graissage de la peau, prévention des ulcères de jambe; saignées si </a:t>
            </a:r>
            <a:r>
              <a:rPr lang="fr-FR" altLang="fr-FR" sz="2400" dirty="0" err="1">
                <a:latin typeface="Comic Sans MS" panose="030F0702030302020204" pitchFamily="66" charset="0"/>
              </a:rPr>
              <a:t>Hb</a:t>
            </a:r>
            <a:r>
              <a:rPr lang="fr-FR" altLang="fr-FR" sz="2400" dirty="0">
                <a:latin typeface="Comic Sans MS" panose="030F0702030302020204" pitchFamily="66" charset="0"/>
              </a:rPr>
              <a:t> élevée et/ou hémochromatose antérieure</a:t>
            </a:r>
          </a:p>
          <a:p>
            <a:pPr fontAlgn="base">
              <a:spcBef>
                <a:spcPct val="0"/>
              </a:spcBef>
              <a:spcAft>
                <a:spcPct val="0"/>
              </a:spcAft>
              <a:buFontTx/>
              <a:buNone/>
            </a:pPr>
            <a:endParaRPr lang="fr-FR" altLang="fr-FR" sz="2400" i="1" dirty="0" smtClean="0">
              <a:latin typeface="Comic Sans MS" panose="030F0702030302020204" pitchFamily="66" charset="0"/>
            </a:endParaRPr>
          </a:p>
        </p:txBody>
      </p:sp>
      <p:sp>
        <p:nvSpPr>
          <p:cNvPr id="146435" name="Titre 1"/>
          <p:cNvSpPr>
            <a:spLocks noGrp="1"/>
          </p:cNvSpPr>
          <p:nvPr>
            <p:ph type="ctrTitle"/>
          </p:nvPr>
        </p:nvSpPr>
        <p:spPr>
          <a:xfrm>
            <a:off x="971550" y="285750"/>
            <a:ext cx="6913563" cy="982663"/>
          </a:xfrm>
          <a:ln w="38100">
            <a:solidFill>
              <a:srgbClr val="00FF00"/>
            </a:solidFill>
            <a:miter lim="800000"/>
            <a:headEnd/>
            <a:tailEnd/>
          </a:ln>
        </p:spPr>
        <p:txBody>
          <a:bodyPr/>
          <a:lstStyle/>
          <a:p>
            <a:pPr marL="457200" indent="-457200"/>
            <a:r>
              <a:rPr lang="fr-FR" altLang="fr-FR" sz="2800" b="1" u="sng" smtClean="0">
                <a:latin typeface="Comic Sans MS" panose="030F0702030302020204" pitchFamily="66" charset="0"/>
              </a:rPr>
              <a:t>Hydroxyurée (HYDREA®, SIKLOS®)</a:t>
            </a:r>
          </a:p>
        </p:txBody>
      </p:sp>
      <p:pic>
        <p:nvPicPr>
          <p:cNvPr id="146436" name="Image 3" descr="4e81ab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133600"/>
            <a:ext cx="13684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Image 4"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6338" y="3141663"/>
            <a:ext cx="12223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6216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p:cNvSpPr>
          <p:nvPr>
            <p:ph type="title"/>
          </p:nvPr>
        </p:nvSpPr>
        <p:spPr>
          <a:xfrm>
            <a:off x="765493" y="306706"/>
            <a:ext cx="7859395" cy="821054"/>
          </a:xfrm>
          <a:ln w="38100">
            <a:solidFill>
              <a:srgbClr val="66FF66"/>
            </a:solidFill>
          </a:ln>
        </p:spPr>
        <p:txBody>
          <a:bodyPr/>
          <a:lstStyle/>
          <a:p>
            <a:r>
              <a:rPr lang="fr-FR" altLang="fr-FR" sz="3600" dirty="0" smtClean="0">
                <a:latin typeface="Comic Sans MS" panose="030F0702030302020204" pitchFamily="66" charset="0"/>
              </a:rPr>
              <a:t>Vaccination Adulte drépanocytaire</a:t>
            </a:r>
          </a:p>
        </p:txBody>
      </p:sp>
      <p:sp>
        <p:nvSpPr>
          <p:cNvPr id="150531" name="Rectangle 3"/>
          <p:cNvSpPr>
            <a:spLocks noGrp="1"/>
          </p:cNvSpPr>
          <p:nvPr>
            <p:ph type="body" idx="1"/>
          </p:nvPr>
        </p:nvSpPr>
        <p:spPr>
          <a:xfrm>
            <a:off x="395288" y="1528295"/>
            <a:ext cx="8229600" cy="4525962"/>
          </a:xfrm>
        </p:spPr>
        <p:txBody>
          <a:bodyPr/>
          <a:lstStyle/>
          <a:p>
            <a:pPr marL="609600" indent="-609600">
              <a:buFontTx/>
              <a:buAutoNum type="arabicPeriod"/>
            </a:pPr>
            <a:r>
              <a:rPr lang="fr-FR" altLang="fr-FR" sz="2800" dirty="0" smtClean="0">
                <a:latin typeface="Comic Sans MS" panose="030F0702030302020204" pitchFamily="66" charset="0"/>
              </a:rPr>
              <a:t>Vaccinations habituelles recommandées (</a:t>
            </a:r>
            <a:r>
              <a:rPr lang="fr-FR" altLang="fr-FR" sz="2800" dirty="0" err="1" smtClean="0">
                <a:latin typeface="Comic Sans MS" panose="030F0702030302020204" pitchFamily="66" charset="0"/>
              </a:rPr>
              <a:t>DTPCoq</a:t>
            </a:r>
            <a:r>
              <a:rPr lang="fr-FR" altLang="fr-FR" sz="2800" dirty="0" smtClean="0">
                <a:latin typeface="Comic Sans MS" panose="030F0702030302020204" pitchFamily="66" charset="0"/>
              </a:rPr>
              <a:t>, </a:t>
            </a:r>
            <a:r>
              <a:rPr lang="fr-FR" altLang="fr-FR" sz="2800" dirty="0" err="1" smtClean="0">
                <a:latin typeface="Comic Sans MS" panose="030F0702030302020204" pitchFamily="66" charset="0"/>
              </a:rPr>
              <a:t>Hémophilus</a:t>
            </a:r>
            <a:r>
              <a:rPr lang="fr-FR" altLang="fr-FR" sz="2800" dirty="0" smtClean="0">
                <a:latin typeface="Comic Sans MS" panose="030F0702030302020204" pitchFamily="66" charset="0"/>
              </a:rPr>
              <a:t>, Hépatite B, ROR, </a:t>
            </a:r>
            <a:r>
              <a:rPr lang="fr-FR" altLang="fr-FR" sz="2800" dirty="0" err="1" smtClean="0">
                <a:latin typeface="Comic Sans MS" panose="030F0702030302020204" pitchFamily="66" charset="0"/>
              </a:rPr>
              <a:t>Gardasil</a:t>
            </a:r>
            <a:r>
              <a:rPr lang="fr-FR" altLang="fr-FR" sz="2800" dirty="0" smtClean="0">
                <a:latin typeface="Comic Sans MS" panose="030F0702030302020204" pitchFamily="66" charset="0"/>
              </a:rPr>
              <a:t>)</a:t>
            </a:r>
            <a:endParaRPr lang="fr-FR" altLang="fr-FR" sz="2800" dirty="0" smtClean="0">
              <a:latin typeface="Comic Sans MS" panose="030F0702030302020204" pitchFamily="66" charset="0"/>
            </a:endParaRPr>
          </a:p>
          <a:p>
            <a:pPr marL="609600" indent="-609600">
              <a:buFontTx/>
              <a:buAutoNum type="arabicPeriod"/>
            </a:pPr>
            <a:r>
              <a:rPr lang="fr-FR" altLang="fr-FR" sz="2800" dirty="0" smtClean="0">
                <a:latin typeface="Comic Sans MS" panose="030F0702030302020204" pitchFamily="66" charset="0"/>
              </a:rPr>
              <a:t>Grippe annuel</a:t>
            </a:r>
          </a:p>
          <a:p>
            <a:pPr marL="609600" indent="-609600">
              <a:buFontTx/>
              <a:buAutoNum type="arabicPeriod"/>
            </a:pPr>
            <a:r>
              <a:rPr lang="fr-FR" altLang="fr-FR" sz="2800" dirty="0" smtClean="0">
                <a:latin typeface="Comic Sans MS" panose="030F0702030302020204" pitchFamily="66" charset="0"/>
              </a:rPr>
              <a:t>Pneumocoque: </a:t>
            </a:r>
            <a:r>
              <a:rPr lang="fr-FR" altLang="fr-FR" sz="2800" dirty="0" err="1" smtClean="0">
                <a:latin typeface="Comic Sans MS" panose="030F0702030302020204" pitchFamily="66" charset="0"/>
              </a:rPr>
              <a:t>Prévenar</a:t>
            </a:r>
            <a:r>
              <a:rPr lang="fr-FR" altLang="fr-FR" sz="2800" dirty="0" smtClean="0">
                <a:latin typeface="Comic Sans MS" panose="030F0702030302020204" pitchFamily="66" charset="0"/>
              </a:rPr>
              <a:t> 13 </a:t>
            </a:r>
            <a:r>
              <a:rPr lang="fr-FR" altLang="fr-FR" sz="2800" dirty="0" smtClean="0">
                <a:latin typeface="Comic Sans MS" panose="030F0702030302020204" pitchFamily="66" charset="0"/>
              </a:rPr>
              <a:t>puis </a:t>
            </a:r>
            <a:r>
              <a:rPr lang="fr-FR" altLang="fr-FR" sz="2800" dirty="0" smtClean="0">
                <a:latin typeface="Comic Sans MS" panose="030F0702030302020204" pitchFamily="66" charset="0"/>
              </a:rPr>
              <a:t>pneumo 23 (2 mois plus </a:t>
            </a:r>
            <a:r>
              <a:rPr lang="fr-FR" altLang="fr-FR" sz="2800" dirty="0" smtClean="0">
                <a:latin typeface="Comic Sans MS" panose="030F0702030302020204" pitchFamily="66" charset="0"/>
              </a:rPr>
              <a:t>tard puis tous les 5 ans)</a:t>
            </a:r>
            <a:endParaRPr lang="fr-FR" altLang="fr-FR" sz="2800" dirty="0" smtClean="0">
              <a:latin typeface="Comic Sans MS" panose="030F0702030302020204" pitchFamily="66" charset="0"/>
            </a:endParaRPr>
          </a:p>
          <a:p>
            <a:pPr marL="609600" indent="-609600">
              <a:buFontTx/>
              <a:buAutoNum type="arabicPeriod"/>
            </a:pPr>
            <a:r>
              <a:rPr lang="fr-FR" altLang="fr-FR" sz="2800" dirty="0" smtClean="0">
                <a:latin typeface="Comic Sans MS" panose="030F0702030302020204" pitchFamily="66" charset="0"/>
              </a:rPr>
              <a:t>Méningocoque: </a:t>
            </a:r>
            <a:r>
              <a:rPr lang="fr-FR" altLang="fr-FR" sz="2800" dirty="0" err="1" smtClean="0">
                <a:latin typeface="Comic Sans MS" panose="030F0702030302020204" pitchFamily="66" charset="0"/>
              </a:rPr>
              <a:t>Nimenri</a:t>
            </a:r>
            <a:r>
              <a:rPr lang="fr-FR" altLang="fr-FR" sz="2800" dirty="0" err="1" smtClean="0">
                <a:latin typeface="Comic Sans MS" panose="030F0702030302020204" pitchFamily="66" charset="0"/>
              </a:rPr>
              <a:t>x</a:t>
            </a:r>
            <a:r>
              <a:rPr lang="fr-FR" altLang="fr-FR" sz="2800" dirty="0" smtClean="0">
                <a:latin typeface="Comic Sans MS" panose="030F0702030302020204" pitchFamily="66" charset="0"/>
              </a:rPr>
              <a:t>/</a:t>
            </a:r>
            <a:r>
              <a:rPr lang="fr-FR" altLang="fr-FR" sz="2800" dirty="0" err="1" smtClean="0">
                <a:latin typeface="Comic Sans MS" panose="030F0702030302020204" pitchFamily="66" charset="0"/>
              </a:rPr>
              <a:t>Menvéo</a:t>
            </a:r>
            <a:r>
              <a:rPr lang="fr-FR" altLang="fr-FR" sz="2800" dirty="0" smtClean="0">
                <a:latin typeface="Comic Sans MS" panose="030F0702030302020204" pitchFamily="66" charset="0"/>
              </a:rPr>
              <a:t> et </a:t>
            </a:r>
            <a:r>
              <a:rPr lang="fr-FR" altLang="fr-FR" sz="2800" dirty="0" err="1" smtClean="0">
                <a:latin typeface="Comic Sans MS" panose="030F0702030302020204" pitchFamily="66" charset="0"/>
              </a:rPr>
              <a:t>Bexsero</a:t>
            </a:r>
            <a:endParaRPr lang="fr-FR" altLang="fr-FR" sz="2800" dirty="0" smtClean="0">
              <a:latin typeface="Comic Sans MS" panose="030F0702030302020204" pitchFamily="66" charset="0"/>
            </a:endParaRPr>
          </a:p>
          <a:p>
            <a:pPr marL="609600" indent="-609600">
              <a:buFontTx/>
              <a:buAutoNum type="arabicPeriod"/>
            </a:pPr>
            <a:r>
              <a:rPr lang="fr-FR" altLang="fr-FR" sz="2800" dirty="0">
                <a:latin typeface="Comic Sans MS" panose="030F0702030302020204" pitchFamily="66" charset="0"/>
              </a:rPr>
              <a:t>V</a:t>
            </a:r>
            <a:r>
              <a:rPr lang="fr-FR" altLang="fr-FR" sz="2800" dirty="0" smtClean="0">
                <a:latin typeface="Comic Sans MS" panose="030F0702030302020204" pitchFamily="66" charset="0"/>
              </a:rPr>
              <a:t>érification</a:t>
            </a:r>
            <a:r>
              <a:rPr lang="fr-FR" altLang="fr-FR" sz="2800" dirty="0" smtClean="0">
                <a:latin typeface="Comic Sans MS" panose="030F0702030302020204" pitchFamily="66" charset="0"/>
              </a:rPr>
              <a:t>: hépatite B, coqueluche (1 rappel à l’âge adulte), ROR (rattrapage)</a:t>
            </a:r>
          </a:p>
          <a:p>
            <a:pPr marL="609600" indent="-609600">
              <a:buFontTx/>
              <a:buAutoNum type="arabicPeriod"/>
            </a:pPr>
            <a:r>
              <a:rPr lang="fr-FR" altLang="fr-FR" sz="2800" dirty="0" smtClean="0">
                <a:latin typeface="Comic Sans MS" panose="030F0702030302020204" pitchFamily="66" charset="0"/>
              </a:rPr>
              <a:t>Vaccins du </a:t>
            </a:r>
            <a:r>
              <a:rPr lang="fr-FR" altLang="fr-FR" sz="2800" dirty="0" smtClean="0">
                <a:latin typeface="Comic Sans MS" panose="030F0702030302020204" pitchFamily="66" charset="0"/>
              </a:rPr>
              <a:t>voyage (pas </a:t>
            </a:r>
            <a:r>
              <a:rPr lang="fr-FR" altLang="fr-FR" sz="2800" dirty="0" smtClean="0">
                <a:latin typeface="Comic Sans MS" panose="030F0702030302020204" pitchFamily="66" charset="0"/>
              </a:rPr>
              <a:t>de CI fièvre </a:t>
            </a:r>
            <a:r>
              <a:rPr lang="fr-FR" altLang="fr-FR" sz="2800" dirty="0" smtClean="0">
                <a:latin typeface="Comic Sans MS" panose="030F0702030302020204" pitchFamily="66" charset="0"/>
              </a:rPr>
              <a:t>jaune)</a:t>
            </a:r>
            <a:endParaRPr lang="fr-FR" altLang="fr-FR" sz="2800" dirty="0" smtClean="0">
              <a:latin typeface="Comic Sans MS" panose="030F0702030302020204" pitchFamily="66" charset="0"/>
            </a:endParaRPr>
          </a:p>
        </p:txBody>
      </p:sp>
    </p:spTree>
    <p:extLst>
      <p:ext uri="{BB962C8B-B14F-4D97-AF65-F5344CB8AC3E}">
        <p14:creationId xmlns:p14="http://schemas.microsoft.com/office/powerpoint/2010/main" val="39535964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oneTexte 4"/>
          <p:cNvSpPr txBox="1">
            <a:spLocks noChangeArrowheads="1"/>
          </p:cNvSpPr>
          <p:nvPr/>
        </p:nvSpPr>
        <p:spPr bwMode="auto">
          <a:xfrm>
            <a:off x="539750" y="1628775"/>
            <a:ext cx="82486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 typeface="Wingdings" panose="05000000000000000000" pitchFamily="2" charset="2"/>
              <a:buChar char="v"/>
            </a:pPr>
            <a:r>
              <a:rPr lang="fr-FR" altLang="fr-FR" sz="2400" b="1" dirty="0" smtClean="0">
                <a:latin typeface="Comic Sans MS" panose="030F0702030302020204" pitchFamily="66" charset="0"/>
              </a:rPr>
              <a:t>Prise en charge à 100%</a:t>
            </a:r>
            <a:r>
              <a:rPr lang="fr-FR" altLang="fr-FR" sz="2400" dirty="0" smtClean="0">
                <a:latin typeface="Comic Sans MS" panose="030F0702030302020204" pitchFamily="66" charset="0"/>
              </a:rPr>
              <a:t> 	</a:t>
            </a:r>
            <a:r>
              <a:rPr lang="fr-FR" altLang="fr-FR" sz="2400" b="1" dirty="0" smtClean="0">
                <a:latin typeface="Comic Sans MS" panose="030F0702030302020204" pitchFamily="66" charset="0"/>
              </a:rPr>
              <a:t>ALD30</a:t>
            </a:r>
            <a:br>
              <a:rPr lang="fr-FR" altLang="fr-FR" sz="2400" b="1" dirty="0" smtClean="0">
                <a:latin typeface="Comic Sans MS" panose="030F0702030302020204" pitchFamily="66" charset="0"/>
              </a:rPr>
            </a:br>
            <a:r>
              <a:rPr lang="fr-FR" altLang="fr-FR" sz="2400" dirty="0" smtClean="0">
                <a:latin typeface="Comic Sans MS" panose="030F0702030302020204" pitchFamily="66" charset="0"/>
              </a:rPr>
              <a:t>Syndrome drépanocytaire majeur homozygote SS ou hétérozygote composite SC ou SB-thalassémie</a:t>
            </a:r>
          </a:p>
          <a:p>
            <a:pPr marL="457200" lvl="1" indent="0" fontAlgn="base">
              <a:spcBef>
                <a:spcPct val="0"/>
              </a:spcBef>
              <a:spcAft>
                <a:spcPct val="0"/>
              </a:spcAft>
              <a:buNone/>
            </a:pPr>
            <a:endParaRPr lang="fr-FR" altLang="fr-FR" sz="2400" dirty="0" smtClean="0">
              <a:latin typeface="Comic Sans MS" panose="030F0702030302020204" pitchFamily="66" charset="0"/>
            </a:endParaRPr>
          </a:p>
          <a:p>
            <a:pPr lvl="1" fontAlgn="base">
              <a:spcBef>
                <a:spcPct val="0"/>
              </a:spcBef>
              <a:spcAft>
                <a:spcPct val="0"/>
              </a:spcAft>
              <a:buFont typeface="Wingdings" panose="05000000000000000000" pitchFamily="2" charset="2"/>
              <a:buChar char="v"/>
            </a:pPr>
            <a:r>
              <a:rPr lang="fr-FR" altLang="fr-FR" sz="2400" b="1" dirty="0" smtClean="0">
                <a:latin typeface="Comic Sans MS" panose="030F0702030302020204" pitchFamily="66" charset="0"/>
              </a:rPr>
              <a:t>discuter l’AAH: </a:t>
            </a:r>
            <a:r>
              <a:rPr lang="fr-FR" altLang="fr-FR" sz="2400" dirty="0" smtClean="0">
                <a:latin typeface="Comic Sans MS" panose="030F0702030302020204" pitchFamily="66" charset="0"/>
              </a:rPr>
              <a:t>contre-indications à la station debout prolongée, à un effort soutenu, au port de charges lourdes, à l’exposition aux variations de température</a:t>
            </a:r>
          </a:p>
          <a:p>
            <a:pPr marL="457200" lvl="1" indent="0" fontAlgn="base">
              <a:spcBef>
                <a:spcPct val="0"/>
              </a:spcBef>
              <a:spcAft>
                <a:spcPct val="0"/>
              </a:spcAft>
              <a:buNone/>
            </a:pPr>
            <a:endParaRPr lang="fr-FR" altLang="fr-FR" sz="2400" dirty="0" smtClean="0">
              <a:latin typeface="Comic Sans MS" panose="030F0702030302020204" pitchFamily="66" charset="0"/>
            </a:endParaRPr>
          </a:p>
          <a:p>
            <a:pPr lvl="1"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Problèmes liés aux </a:t>
            </a:r>
            <a:r>
              <a:rPr lang="fr-FR" altLang="fr-FR" sz="2400" b="1" dirty="0" smtClean="0">
                <a:latin typeface="Comic Sans MS" panose="030F0702030302020204" pitchFamily="66" charset="0"/>
              </a:rPr>
              <a:t>conditions de travail</a:t>
            </a:r>
            <a:r>
              <a:rPr lang="fr-FR" altLang="fr-FR" sz="2400" dirty="0" smtClean="0">
                <a:latin typeface="Comic Sans MS" panose="030F0702030302020204" pitchFamily="66" charset="0"/>
              </a:rPr>
              <a:t>, au </a:t>
            </a:r>
            <a:r>
              <a:rPr lang="fr-FR" altLang="fr-FR" sz="2400" b="1" dirty="0" smtClean="0">
                <a:latin typeface="Comic Sans MS" panose="030F0702030302020204" pitchFamily="66" charset="0"/>
              </a:rPr>
              <a:t>logement</a:t>
            </a:r>
            <a:r>
              <a:rPr lang="fr-FR" altLang="fr-FR" sz="2400" dirty="0" smtClean="0">
                <a:latin typeface="Comic Sans MS" panose="030F0702030302020204" pitchFamily="66" charset="0"/>
              </a:rPr>
              <a:t>, </a:t>
            </a:r>
            <a:r>
              <a:rPr lang="fr-FR" altLang="fr-FR" sz="2400" b="1" dirty="0" smtClean="0">
                <a:latin typeface="Comic Sans MS" panose="030F0702030302020204" pitchFamily="66" charset="0"/>
              </a:rPr>
              <a:t>administratifs</a:t>
            </a:r>
            <a:r>
              <a:rPr lang="fr-FR" altLang="fr-FR" sz="2400" dirty="0" smtClean="0">
                <a:latin typeface="Comic Sans MS" panose="030F0702030302020204" pitchFamily="66" charset="0"/>
              </a:rPr>
              <a:t>…sources de CVO!</a:t>
            </a:r>
          </a:p>
          <a:p>
            <a:pPr lvl="1" fontAlgn="base">
              <a:spcBef>
                <a:spcPct val="0"/>
              </a:spcBef>
              <a:spcAft>
                <a:spcPct val="0"/>
              </a:spcAft>
              <a:buFont typeface="Arial" panose="020B0604020202020204" pitchFamily="34" charset="0"/>
              <a:buChar char="•"/>
            </a:pPr>
            <a:endParaRPr lang="fr-FR" altLang="fr-FR" sz="2400" dirty="0" smtClean="0">
              <a:solidFill>
                <a:srgbClr val="0033CC"/>
              </a:solidFill>
              <a:latin typeface="Comic Sans MS" panose="030F0702030302020204" pitchFamily="66" charset="0"/>
            </a:endParaRPr>
          </a:p>
          <a:p>
            <a:pPr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Prise en charge sociale</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2344983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1" descr="DIAPORAMA CJH OK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04"/>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561138" y="3530600"/>
            <a:ext cx="1890712" cy="52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algn="ctr" defTabSz="457200" eaLnBrk="1" fontAlgn="base" hangingPunct="1">
              <a:spcBef>
                <a:spcPct val="0"/>
              </a:spcBef>
              <a:spcAft>
                <a:spcPct val="0"/>
              </a:spcAft>
            </a:pPr>
            <a:endParaRPr lang="en-US" altLang="fr-FR" sz="1800">
              <a:solidFill>
                <a:srgbClr val="FFFFFF"/>
              </a:solidFill>
            </a:endParaRPr>
          </a:p>
        </p:txBody>
      </p:sp>
      <p:sp>
        <p:nvSpPr>
          <p:cNvPr id="4" name="Rectangle 3"/>
          <p:cNvSpPr/>
          <p:nvPr/>
        </p:nvSpPr>
        <p:spPr>
          <a:xfrm>
            <a:off x="3174715" y="4181582"/>
            <a:ext cx="3386423" cy="199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4608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oneTexte 4"/>
          <p:cNvSpPr txBox="1">
            <a:spLocks noChangeArrowheads="1"/>
          </p:cNvSpPr>
          <p:nvPr/>
        </p:nvSpPr>
        <p:spPr bwMode="auto">
          <a:xfrm>
            <a:off x="827088" y="1989138"/>
            <a:ext cx="75596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q"/>
            </a:pPr>
            <a:r>
              <a:rPr lang="fr-FR" altLang="fr-FR" sz="2400" b="1" u="sng" dirty="0" smtClean="0">
                <a:latin typeface="Comic Sans MS" panose="030F0702030302020204" pitchFamily="66" charset="0"/>
              </a:rPr>
              <a:t>Soutien psychologique à proposer en cas:</a:t>
            </a:r>
          </a:p>
          <a:p>
            <a:pPr fontAlgn="base">
              <a:spcBef>
                <a:spcPct val="0"/>
              </a:spcBef>
              <a:spcAft>
                <a:spcPct val="0"/>
              </a:spcAft>
              <a:buFontTx/>
              <a:buNone/>
            </a:pPr>
            <a:endParaRPr lang="fr-FR" altLang="fr-FR" sz="2400" dirty="0" smtClean="0">
              <a:latin typeface="Comic Sans MS" panose="030F0702030302020204" pitchFamily="66" charset="0"/>
            </a:endParaRPr>
          </a:p>
          <a:p>
            <a:pPr lvl="1" fontAlgn="base">
              <a:spcBef>
                <a:spcPct val="0"/>
              </a:spcBef>
              <a:spcAft>
                <a:spcPct val="0"/>
              </a:spcAft>
              <a:buFont typeface="Arial" panose="020B0604020202020204" pitchFamily="34" charset="0"/>
              <a:buChar char="•"/>
            </a:pPr>
            <a:r>
              <a:rPr lang="fr-FR" altLang="fr-FR" sz="2400" dirty="0" smtClean="0">
                <a:latin typeface="Comic Sans MS" panose="030F0702030302020204" pitchFamily="66" charset="0"/>
              </a:rPr>
              <a:t>D’anxiété trop forte, tristesse, phobies, dévalorisation, agressivité/revendications,  repli sur soi/isolement</a:t>
            </a:r>
          </a:p>
          <a:p>
            <a:pPr marL="457200" lvl="1" indent="0" fontAlgn="base">
              <a:spcBef>
                <a:spcPct val="0"/>
              </a:spcBef>
              <a:spcAft>
                <a:spcPct val="0"/>
              </a:spcAft>
              <a:buNone/>
            </a:pPr>
            <a:endParaRPr lang="fr-FR" altLang="fr-FR" sz="2400" dirty="0" smtClean="0">
              <a:latin typeface="Comic Sans MS" panose="030F0702030302020204" pitchFamily="66" charset="0"/>
            </a:endParaRPr>
          </a:p>
          <a:p>
            <a:pPr lvl="1" fontAlgn="base">
              <a:spcBef>
                <a:spcPct val="0"/>
              </a:spcBef>
              <a:spcAft>
                <a:spcPct val="0"/>
              </a:spcAft>
              <a:buFont typeface="Arial" panose="020B0604020202020204" pitchFamily="34" charset="0"/>
              <a:buChar char="•"/>
            </a:pPr>
            <a:r>
              <a:rPr lang="fr-FR" altLang="fr-FR" sz="2400" dirty="0">
                <a:latin typeface="Comic Sans MS" panose="030F0702030302020204" pitchFamily="66" charset="0"/>
              </a:rPr>
              <a:t>D</a:t>
            </a:r>
            <a:r>
              <a:rPr lang="fr-FR" altLang="fr-FR" sz="2400" dirty="0" smtClean="0">
                <a:latin typeface="Comic Sans MS" panose="030F0702030302020204" pitchFamily="66" charset="0"/>
              </a:rPr>
              <a:t>ouleurs résiduelles avec consommation excessive d’antalgiques, préoccupations hypochondriaques, céphalées ou douleurs viscérales d’allure non-organiques</a:t>
            </a:r>
          </a:p>
          <a:p>
            <a:pPr lvl="1" fontAlgn="base">
              <a:spcBef>
                <a:spcPct val="0"/>
              </a:spcBef>
              <a:spcAft>
                <a:spcPct val="0"/>
              </a:spcAft>
              <a:buFont typeface="Arial" panose="020B0604020202020204" pitchFamily="34" charset="0"/>
              <a:buChar char="•"/>
            </a:pPr>
            <a:endParaRPr lang="fr-FR" altLang="fr-FR" sz="2400" dirty="0" smtClean="0">
              <a:solidFill>
                <a:srgbClr val="0033CC"/>
              </a:solidFill>
              <a:latin typeface="Comic Sans MS" panose="030F0702030302020204" pitchFamily="66" charset="0"/>
            </a:endParaRPr>
          </a:p>
          <a:p>
            <a:pPr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Prise en charge psychologique</a:t>
            </a:r>
            <a:endParaRPr lang="fr-FR" sz="3200" b="1" dirty="0">
              <a:ln>
                <a:solidFill>
                  <a:schemeClr val="bg1"/>
                </a:solidFill>
              </a:ln>
              <a:latin typeface="Comic Sans MS" pitchFamily="66" charset="0"/>
            </a:endParaRPr>
          </a:p>
        </p:txBody>
      </p:sp>
    </p:spTree>
    <p:extLst>
      <p:ext uri="{BB962C8B-B14F-4D97-AF65-F5344CB8AC3E}">
        <p14:creationId xmlns:p14="http://schemas.microsoft.com/office/powerpoint/2010/main" val="220315506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u pied de page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smtClean="0">
                <a:solidFill>
                  <a:srgbClr val="000000"/>
                </a:solidFill>
              </a:rPr>
              <a:t>DB FMC MG93 21.10.10</a:t>
            </a:r>
          </a:p>
        </p:txBody>
      </p:sp>
      <p:pic>
        <p:nvPicPr>
          <p:cNvPr id="159747" name="Picture 2"/>
          <p:cNvPicPr>
            <a:picLocks noChangeAspect="1" noChangeArrowheads="1"/>
          </p:cNvPicPr>
          <p:nvPr/>
        </p:nvPicPr>
        <p:blipFill>
          <a:blip r:embed="rId3">
            <a:lum contrast="24000"/>
            <a:extLst>
              <a:ext uri="{28A0092B-C50C-407E-A947-70E740481C1C}">
                <a14:useLocalDpi xmlns:a14="http://schemas.microsoft.com/office/drawing/2010/main" val="0"/>
              </a:ext>
            </a:extLst>
          </a:blip>
          <a:srcRect l="24002" t="1256" r="23412" b="3470"/>
          <a:stretch>
            <a:fillRect/>
          </a:stretch>
        </p:blipFill>
        <p:spPr bwMode="auto">
          <a:xfrm>
            <a:off x="0" y="260350"/>
            <a:ext cx="44704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3"/>
          <p:cNvPicPr>
            <a:picLocks noChangeAspect="1" noChangeArrowheads="1"/>
          </p:cNvPicPr>
          <p:nvPr/>
        </p:nvPicPr>
        <p:blipFill>
          <a:blip r:embed="rId4">
            <a:extLst>
              <a:ext uri="{28A0092B-C50C-407E-A947-70E740481C1C}">
                <a14:useLocalDpi xmlns:a14="http://schemas.microsoft.com/office/drawing/2010/main" val="0"/>
              </a:ext>
            </a:extLst>
          </a:blip>
          <a:srcRect l="24002" t="7970" r="24002" b="4245"/>
          <a:stretch>
            <a:fillRect/>
          </a:stretch>
        </p:blipFill>
        <p:spPr bwMode="auto">
          <a:xfrm>
            <a:off x="4533900" y="260350"/>
            <a:ext cx="46101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112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ZoneTexte 4"/>
          <p:cNvSpPr txBox="1">
            <a:spLocks noChangeArrowheads="1"/>
          </p:cNvSpPr>
          <p:nvPr/>
        </p:nvSpPr>
        <p:spPr bwMode="auto">
          <a:xfrm>
            <a:off x="684213" y="1773238"/>
            <a:ext cx="79200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Prévoir consultation avant départ++</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Vérifier l’absence de contre-indications au voyage</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Mise à jour des vaccinations</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Discuter transfusion avec le médecin référent</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Prophylaxie </a:t>
            </a:r>
            <a:r>
              <a:rPr lang="fr-FR" altLang="fr-FR" sz="2400" dirty="0" err="1" smtClean="0">
                <a:latin typeface="Comic Sans MS" panose="030F0702030302020204" pitchFamily="66" charset="0"/>
              </a:rPr>
              <a:t>anti-paludéenne</a:t>
            </a:r>
            <a:endParaRPr lang="fr-FR" altLang="fr-FR" sz="2400" dirty="0" smtClean="0">
              <a:latin typeface="Comic Sans MS" panose="030F0702030302020204" pitchFamily="66" charset="0"/>
            </a:endParaRP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Information sur le risque hydrique++</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Antibiothérapie de réserve (infection digestive, urinaire, cutanée, pulmonaire)</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Résumé des antécédents médicaux</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Certificat médical pour boissons et médicaments dans l’avion</a:t>
            </a:r>
          </a:p>
          <a:p>
            <a:pPr fontAlgn="base">
              <a:spcBef>
                <a:spcPct val="0"/>
              </a:spcBef>
              <a:spcAft>
                <a:spcPct val="0"/>
              </a:spcAft>
              <a:buFont typeface="Wingdings" panose="05000000000000000000" pitchFamily="2" charset="2"/>
              <a:buChar char="v"/>
            </a:pPr>
            <a:r>
              <a:rPr lang="fr-FR" altLang="fr-FR" sz="2400" dirty="0" smtClean="0">
                <a:latin typeface="Comic Sans MS" panose="030F0702030302020204" pitchFamily="66" charset="0"/>
              </a:rPr>
              <a:t>Conseiller assurance rapatriement et annulation</a:t>
            </a:r>
          </a:p>
        </p:txBody>
      </p:sp>
      <p:sp>
        <p:nvSpPr>
          <p:cNvPr id="6" name="Titre 1"/>
          <p:cNvSpPr>
            <a:spLocks noGrp="1"/>
          </p:cNvSpPr>
          <p:nvPr>
            <p:ph type="ctrTitle"/>
          </p:nvPr>
        </p:nvSpPr>
        <p:spPr>
          <a:xfrm>
            <a:off x="1475656" y="285728"/>
            <a:ext cx="6027582" cy="983032"/>
          </a:xfrm>
          <a:ln w="38100">
            <a:solidFill>
              <a:srgbClr val="00FF00"/>
            </a:solidFill>
            <a:miter lim="800000"/>
            <a:headEnd/>
            <a:tailEnd/>
          </a:ln>
          <a:extLst/>
        </p:spPr>
        <p:txBody>
          <a:bodyPr rtlCol="0">
            <a:normAutofit/>
          </a:bodyPr>
          <a:lstStyle/>
          <a:p>
            <a:pPr eaLnBrk="1" fontAlgn="auto" hangingPunct="1">
              <a:spcAft>
                <a:spcPts val="0"/>
              </a:spcAft>
              <a:defRPr/>
            </a:pPr>
            <a:r>
              <a:rPr lang="fr-FR" sz="3200" b="1" dirty="0" smtClean="0">
                <a:ln>
                  <a:solidFill>
                    <a:schemeClr val="bg1"/>
                  </a:solidFill>
                </a:ln>
                <a:latin typeface="Comic Sans MS" pitchFamily="66" charset="0"/>
              </a:rPr>
              <a:t>Voyages</a:t>
            </a:r>
            <a:endParaRPr lang="fr-FR" sz="3200" b="1" dirty="0">
              <a:ln>
                <a:solidFill>
                  <a:schemeClr val="bg1"/>
                </a:solidFill>
              </a:ln>
              <a:latin typeface="Comic Sans MS" pitchFamily="66" charset="0"/>
            </a:endParaRPr>
          </a:p>
        </p:txBody>
      </p:sp>
      <p:pic>
        <p:nvPicPr>
          <p:cNvPr id="161796" name="Image 3" descr="sticker-palmier-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8413" y="404813"/>
            <a:ext cx="1490662"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30901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3569453"/>
            <a:ext cx="7584559" cy="867367"/>
          </a:xfrm>
        </p:spPr>
        <p:txBody>
          <a:bodyPr/>
          <a:lstStyle/>
          <a:p>
            <a:pPr algn="l"/>
            <a:r>
              <a:rPr lang="fr-FR" sz="2600" dirty="0" smtClean="0">
                <a:latin typeface="Arial" panose="020B0604020202020204" pitchFamily="34" charset="0"/>
                <a:cs typeface="Arial" panose="020B0604020202020204" pitchFamily="34" charset="0"/>
              </a:rPr>
              <a:t>Remerciements (aide aux support):</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Club des Jeunes </a:t>
            </a:r>
            <a:r>
              <a:rPr lang="fr-FR" sz="2600" dirty="0" err="1">
                <a:latin typeface="Arial" panose="020B0604020202020204" pitchFamily="34" charset="0"/>
                <a:cs typeface="Arial" panose="020B0604020202020204" pitchFamily="34" charset="0"/>
              </a:rPr>
              <a:t>H</a:t>
            </a:r>
            <a:r>
              <a:rPr lang="fr-FR" sz="2600" dirty="0" err="1" smtClean="0">
                <a:latin typeface="Arial" panose="020B0604020202020204" pitchFamily="34" charset="0"/>
                <a:cs typeface="Arial" panose="020B0604020202020204" pitchFamily="34" charset="0"/>
              </a:rPr>
              <a:t>ypertensiologues</a:t>
            </a:r>
            <a:r>
              <a:rPr lang="fr-FR" sz="2600" dirty="0" smtClean="0">
                <a:latin typeface="Arial" panose="020B0604020202020204" pitchFamily="34" charset="0"/>
                <a:cs typeface="Arial" panose="020B0604020202020204" pitchFamily="34" charset="0"/>
              </a:rPr>
              <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Collège des enseignants d’endocrinologie, diabète et maladies métaboliques</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Dr G </a:t>
            </a:r>
            <a:r>
              <a:rPr lang="fr-FR" sz="2600" dirty="0" err="1" smtClean="0">
                <a:latin typeface="Arial" panose="020B0604020202020204" pitchFamily="34" charset="0"/>
                <a:cs typeface="Arial" panose="020B0604020202020204" pitchFamily="34" charset="0"/>
              </a:rPr>
              <a:t>Fradet</a:t>
            </a:r>
            <a:r>
              <a:rPr lang="fr-FR" sz="2600" dirty="0" smtClean="0">
                <a:latin typeface="Arial" panose="020B0604020202020204" pitchFamily="34" charset="0"/>
                <a:cs typeface="Arial" panose="020B0604020202020204" pitchFamily="34" charset="0"/>
              </a:rPr>
              <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Dr N Morel</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Dr C Faure-Conter</a:t>
            </a:r>
            <a:br>
              <a:rPr lang="fr-FR" sz="2600" dirty="0" smtClean="0">
                <a:latin typeface="Arial" panose="020B0604020202020204" pitchFamily="34" charset="0"/>
                <a:cs typeface="Arial" panose="020B0604020202020204" pitchFamily="34" charset="0"/>
              </a:rPr>
            </a:br>
            <a:r>
              <a:rPr lang="fr-FR" sz="2600" dirty="0" smtClean="0">
                <a:latin typeface="Arial" panose="020B0604020202020204" pitchFamily="34" charset="0"/>
                <a:cs typeface="Arial" panose="020B0604020202020204" pitchFamily="34" charset="0"/>
              </a:rPr>
              <a:t>- Dr D Bachir</a:t>
            </a:r>
            <a:br>
              <a:rPr lang="fr-FR" sz="2600" dirty="0" smtClean="0">
                <a:latin typeface="Arial" panose="020B0604020202020204" pitchFamily="34" charset="0"/>
                <a:cs typeface="Arial" panose="020B0604020202020204" pitchFamily="34" charset="0"/>
              </a:rPr>
            </a:br>
            <a:r>
              <a:rPr lang="fr-FR" sz="4000" dirty="0" smtClean="0"/>
              <a:t/>
            </a:r>
            <a:br>
              <a:rPr lang="fr-FR" sz="4000" dirty="0" smtClean="0"/>
            </a:br>
            <a:endParaRPr lang="fr-FR" sz="4000" dirty="0"/>
          </a:p>
        </p:txBody>
      </p:sp>
    </p:spTree>
    <p:extLst>
      <p:ext uri="{BB962C8B-B14F-4D97-AF65-F5344CB8AC3E}">
        <p14:creationId xmlns:p14="http://schemas.microsoft.com/office/powerpoint/2010/main" val="3297267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a:xfrm>
            <a:off x="539750" y="1628775"/>
            <a:ext cx="8059738" cy="2520950"/>
          </a:xfrm>
          <a:gradFill rotWithShape="1">
            <a:gsLst>
              <a:gs pos="0">
                <a:srgbClr val="6699FF"/>
              </a:gs>
              <a:gs pos="100000">
                <a:schemeClr val="bg1"/>
              </a:gs>
            </a:gsLst>
            <a:path path="shape">
              <a:fillToRect l="50000" t="50000" r="50000" b="50000"/>
            </a:path>
          </a:gradFill>
        </p:spPr>
        <p:txBody>
          <a:bodyPr/>
          <a:lstStyle/>
          <a:p>
            <a:pPr eaLnBrk="1" hangingPunct="1"/>
            <a:r>
              <a:rPr lang="fr-FR" altLang="fr-FR" sz="3600" b="1" smtClean="0">
                <a:solidFill>
                  <a:srgbClr val="CC0000"/>
                </a:solidFill>
              </a:rPr>
              <a:t/>
            </a:r>
            <a:br>
              <a:rPr lang="fr-FR" altLang="fr-FR" sz="3600" b="1" smtClean="0">
                <a:solidFill>
                  <a:srgbClr val="CC0000"/>
                </a:solidFill>
              </a:rPr>
            </a:br>
            <a:r>
              <a:rPr lang="fr-FR" altLang="fr-FR" sz="3600" b="1" smtClean="0">
                <a:solidFill>
                  <a:srgbClr val="CC0000"/>
                </a:solidFill>
              </a:rPr>
              <a:t/>
            </a:r>
            <a:br>
              <a:rPr lang="fr-FR" altLang="fr-FR" sz="3600" b="1" smtClean="0">
                <a:solidFill>
                  <a:srgbClr val="CC0000"/>
                </a:solidFill>
              </a:rPr>
            </a:br>
            <a:r>
              <a:rPr lang="fr-FR" altLang="fr-FR" sz="3600" b="1" smtClean="0">
                <a:solidFill>
                  <a:srgbClr val="CC0000"/>
                </a:solidFill>
              </a:rPr>
              <a:t>Merci de votre attention!</a:t>
            </a:r>
            <a:br>
              <a:rPr lang="fr-FR" altLang="fr-FR" sz="3600" b="1" smtClean="0">
                <a:solidFill>
                  <a:srgbClr val="CC0000"/>
                </a:solidFill>
              </a:rPr>
            </a:br>
            <a:r>
              <a:rPr lang="fr-FR" altLang="fr-FR" sz="3600" b="1" smtClean="0">
                <a:solidFill>
                  <a:srgbClr val="CC0000"/>
                </a:solidFill>
              </a:rPr>
              <a:t/>
            </a:r>
            <a:br>
              <a:rPr lang="fr-FR" altLang="fr-FR" sz="3600" b="1" smtClean="0">
                <a:solidFill>
                  <a:srgbClr val="CC0000"/>
                </a:solidFill>
              </a:rPr>
            </a:br>
            <a:endParaRPr lang="fr-FR" altLang="fr-FR" sz="2800" b="1" smtClean="0">
              <a:solidFill>
                <a:srgbClr val="CC0000"/>
              </a:solidFill>
            </a:endParaRPr>
          </a:p>
        </p:txBody>
      </p:sp>
      <p:sp>
        <p:nvSpPr>
          <p:cNvPr id="360451" name="Rectangle 3"/>
          <p:cNvSpPr>
            <a:spLocks noGrp="1" noChangeArrowheads="1"/>
          </p:cNvSpPr>
          <p:nvPr>
            <p:ph type="subTitle" idx="1"/>
          </p:nvPr>
        </p:nvSpPr>
        <p:spPr>
          <a:xfrm>
            <a:off x="1870075" y="4221163"/>
            <a:ext cx="5399088" cy="1944687"/>
          </a:xfrm>
          <a:noFill/>
        </p:spPr>
        <p:txBody>
          <a:bodyPr/>
          <a:lstStyle/>
          <a:p>
            <a:pPr eaLnBrk="1" hangingPunct="1">
              <a:lnSpc>
                <a:spcPct val="80000"/>
              </a:lnSpc>
            </a:pPr>
            <a:endParaRPr lang="fr-FR" altLang="fr-FR" sz="2400" b="1" smtClean="0"/>
          </a:p>
          <a:p>
            <a:pPr eaLnBrk="1" hangingPunct="1">
              <a:lnSpc>
                <a:spcPct val="80000"/>
              </a:lnSpc>
            </a:pPr>
            <a:r>
              <a:rPr lang="fr-FR" altLang="fr-FR" sz="2400" b="1" smtClean="0"/>
              <a:t>Dr Sylvain Le Jeune</a:t>
            </a:r>
          </a:p>
          <a:p>
            <a:pPr eaLnBrk="1" hangingPunct="1">
              <a:lnSpc>
                <a:spcPct val="80000"/>
              </a:lnSpc>
            </a:pPr>
            <a:r>
              <a:rPr lang="fr-FR" altLang="fr-FR" sz="2400" b="1" smtClean="0"/>
              <a:t>Médecine interne et vasculaire</a:t>
            </a:r>
          </a:p>
          <a:p>
            <a:pPr eaLnBrk="1" hangingPunct="1">
              <a:lnSpc>
                <a:spcPct val="80000"/>
              </a:lnSpc>
            </a:pPr>
            <a:r>
              <a:rPr lang="fr-FR" altLang="fr-FR" sz="2400" b="1" smtClean="0"/>
              <a:t>Hôpital Avicenne</a:t>
            </a:r>
          </a:p>
          <a:p>
            <a:pPr eaLnBrk="1" hangingPunct="1">
              <a:lnSpc>
                <a:spcPct val="80000"/>
              </a:lnSpc>
            </a:pPr>
            <a:r>
              <a:rPr lang="fr-FR" altLang="fr-FR" sz="2400" b="1" smtClean="0"/>
              <a:t>sylvain.le-jeune@aphp.fr</a:t>
            </a:r>
          </a:p>
        </p:txBody>
      </p:sp>
    </p:spTree>
    <p:extLst>
      <p:ext uri="{BB962C8B-B14F-4D97-AF65-F5344CB8AC3E}">
        <p14:creationId xmlns:p14="http://schemas.microsoft.com/office/powerpoint/2010/main" val="3785399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Facteurs de risque cardio-vasculaires</a:t>
            </a:r>
            <a:endParaRPr lang="fr-FR" sz="2400" dirty="0">
              <a:solidFill>
                <a:schemeClr val="bg1"/>
              </a:solidFill>
              <a:latin typeface="Comic Sans MS" pitchFamily="66"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1821955535"/>
              </p:ext>
            </p:extLst>
          </p:nvPr>
        </p:nvGraphicFramePr>
        <p:xfrm>
          <a:off x="365362" y="1352507"/>
          <a:ext cx="8496944" cy="5394960"/>
        </p:xfrm>
        <a:graphic>
          <a:graphicData uri="http://schemas.openxmlformats.org/drawingml/2006/table">
            <a:tbl>
              <a:tblPr firstRow="1" bandRow="1">
                <a:tableStyleId>{5C22544A-7EE6-4342-B048-85BDC9FD1C3A}</a:tableStyleId>
              </a:tblPr>
              <a:tblGrid>
                <a:gridCol w="8496944"/>
              </a:tblGrid>
              <a:tr h="1815976">
                <a:tc>
                  <a:txBody>
                    <a:bodyPr/>
                    <a:lstStyle/>
                    <a:p>
                      <a:r>
                        <a:rPr lang="fr-FR" sz="1800" b="1" u="sng" dirty="0" smtClean="0">
                          <a:solidFill>
                            <a:sysClr val="windowText" lastClr="000000"/>
                          </a:solidFill>
                          <a:latin typeface="Comic Sans MS" pitchFamily="66" charset="0"/>
                        </a:rPr>
                        <a:t>FDR </a:t>
                      </a:r>
                      <a:r>
                        <a:rPr lang="fr-FR" sz="1800" b="1" u="sng" dirty="0" smtClean="0">
                          <a:solidFill>
                            <a:sysClr val="windowText" lastClr="000000"/>
                          </a:solidFill>
                          <a:latin typeface="Comic Sans MS" pitchFamily="66" charset="0"/>
                        </a:rPr>
                        <a:t>cardiovasculaires </a:t>
                      </a:r>
                      <a:r>
                        <a:rPr lang="fr-FR" sz="1800" b="1" u="sng" dirty="0" smtClean="0">
                          <a:solidFill>
                            <a:sysClr val="windowText" lastClr="000000"/>
                          </a:solidFill>
                          <a:latin typeface="Comic Sans MS" pitchFamily="66" charset="0"/>
                        </a:rPr>
                        <a:t>non modifiables</a:t>
                      </a:r>
                    </a:p>
                    <a:p>
                      <a:r>
                        <a:rPr lang="fr-FR" sz="1800" b="0" u="none" dirty="0" smtClean="0">
                          <a:solidFill>
                            <a:sysClr val="windowText" lastClr="000000"/>
                          </a:solidFill>
                          <a:latin typeface="Comic Sans MS" pitchFamily="66" charset="0"/>
                        </a:rPr>
                        <a:t>Age (Homme&gt;45 ans, Femme&gt;55 ans ou ménopausée)</a:t>
                      </a:r>
                    </a:p>
                    <a:p>
                      <a:r>
                        <a:rPr lang="fr-FR" sz="1800" b="0" u="none" dirty="0" smtClean="0">
                          <a:solidFill>
                            <a:sysClr val="windowText" lastClr="000000"/>
                          </a:solidFill>
                          <a:latin typeface="Comic Sans MS" pitchFamily="66" charset="0"/>
                        </a:rPr>
                        <a:t>Sexe masculin</a:t>
                      </a:r>
                    </a:p>
                    <a:p>
                      <a:r>
                        <a:rPr lang="fr-FR" sz="1800" b="0" u="none" dirty="0" smtClean="0">
                          <a:solidFill>
                            <a:sysClr val="windowText" lastClr="000000"/>
                          </a:solidFill>
                          <a:latin typeface="Comic Sans MS" pitchFamily="66" charset="0"/>
                        </a:rPr>
                        <a:t>Antécédents familiaux au 1</a:t>
                      </a:r>
                      <a:r>
                        <a:rPr lang="fr-FR" sz="1800" b="0" u="none" baseline="30000" dirty="0" smtClean="0">
                          <a:solidFill>
                            <a:sysClr val="windowText" lastClr="000000"/>
                          </a:solidFill>
                          <a:latin typeface="Comic Sans MS" pitchFamily="66" charset="0"/>
                        </a:rPr>
                        <a:t>er</a:t>
                      </a:r>
                      <a:r>
                        <a:rPr lang="fr-FR" sz="1800" b="0" u="none" baseline="0" dirty="0" smtClean="0">
                          <a:solidFill>
                            <a:sysClr val="windowText" lastClr="000000"/>
                          </a:solidFill>
                          <a:latin typeface="Comic Sans MS" pitchFamily="66" charset="0"/>
                        </a:rPr>
                        <a:t> degré </a:t>
                      </a:r>
                      <a:r>
                        <a:rPr lang="fr-FR" sz="1800" b="0" u="none" dirty="0" smtClean="0">
                          <a:solidFill>
                            <a:sysClr val="windowText" lastClr="000000"/>
                          </a:solidFill>
                          <a:latin typeface="Comic Sans MS" pitchFamily="66" charset="0"/>
                        </a:rPr>
                        <a:t>de maladie coronaire précoce (IDM, mort subite): Homme&lt;55 ans, femme&lt;65</a:t>
                      </a:r>
                      <a:r>
                        <a:rPr lang="fr-FR" sz="1800" b="0" u="none" baseline="0" dirty="0" smtClean="0">
                          <a:solidFill>
                            <a:sysClr val="windowText" lastClr="000000"/>
                          </a:solidFill>
                          <a:latin typeface="Comic Sans MS" pitchFamily="66" charset="0"/>
                        </a:rPr>
                        <a:t> ans</a:t>
                      </a:r>
                    </a:p>
                    <a:p>
                      <a:r>
                        <a:rPr lang="fr-FR" sz="1800" b="0" u="none" baseline="0" dirty="0" smtClean="0">
                          <a:solidFill>
                            <a:sysClr val="windowText" lastClr="000000"/>
                          </a:solidFill>
                          <a:latin typeface="Comic Sans MS" pitchFamily="66" charset="0"/>
                        </a:rPr>
                        <a:t>Antécédents familiaux d’AVC précoce (&lt;45 ans)</a:t>
                      </a:r>
                    </a:p>
                    <a:p>
                      <a:r>
                        <a:rPr lang="fr-FR" sz="1800" b="0" u="none" baseline="0" dirty="0" smtClean="0">
                          <a:solidFill>
                            <a:sysClr val="windowText" lastClr="000000"/>
                          </a:solidFill>
                          <a:latin typeface="Comic Sans MS" pitchFamily="66" charset="0"/>
                        </a:rPr>
                        <a:t>Poids de naissance…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05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u="sng" dirty="0" smtClean="0">
                          <a:solidFill>
                            <a:sysClr val="windowText" lastClr="000000"/>
                          </a:solidFill>
                          <a:latin typeface="Comic Sans MS" pitchFamily="66" charset="0"/>
                        </a:rPr>
                        <a:t>FDR </a:t>
                      </a:r>
                      <a:r>
                        <a:rPr lang="fr-FR" sz="1800" b="1" u="sng" dirty="0" smtClean="0">
                          <a:solidFill>
                            <a:sysClr val="windowText" lastClr="000000"/>
                          </a:solidFill>
                          <a:latin typeface="Comic Sans MS" pitchFamily="66" charset="0"/>
                        </a:rPr>
                        <a:t>cardiovasculaires </a:t>
                      </a:r>
                      <a:r>
                        <a:rPr lang="fr-FR" sz="1800" b="1" u="sng" dirty="0" smtClean="0">
                          <a:solidFill>
                            <a:sysClr val="windowText" lastClr="000000"/>
                          </a:solidFill>
                          <a:latin typeface="Comic Sans MS" pitchFamily="66" charset="0"/>
                        </a:rPr>
                        <a:t>modifiables</a:t>
                      </a:r>
                    </a:p>
                    <a:p>
                      <a:r>
                        <a:rPr lang="fr-FR" sz="1800" dirty="0" smtClean="0">
                          <a:latin typeface="Comic Sans MS" pitchFamily="66" charset="0"/>
                        </a:rPr>
                        <a:t>Tabagisme actif ou passif</a:t>
                      </a:r>
                    </a:p>
                    <a:p>
                      <a:r>
                        <a:rPr lang="fr-FR" sz="1800" dirty="0" smtClean="0">
                          <a:latin typeface="Comic Sans MS" pitchFamily="66" charset="0"/>
                        </a:rPr>
                        <a:t>Dyslipidémies</a:t>
                      </a:r>
                    </a:p>
                    <a:p>
                      <a:r>
                        <a:rPr lang="fr-FR" sz="1800" dirty="0" smtClean="0">
                          <a:latin typeface="Comic Sans MS" pitchFamily="66" charset="0"/>
                        </a:rPr>
                        <a:t>HTA</a:t>
                      </a:r>
                    </a:p>
                    <a:p>
                      <a:r>
                        <a:rPr lang="fr-FR" sz="1800" dirty="0" smtClean="0">
                          <a:latin typeface="Comic Sans MS" pitchFamily="66" charset="0"/>
                        </a:rPr>
                        <a:t>Diabète, syndrome métabolique</a:t>
                      </a:r>
                    </a:p>
                    <a:p>
                      <a:r>
                        <a:rPr lang="fr-FR" sz="1800" dirty="0" smtClean="0">
                          <a:latin typeface="Comic Sans MS" pitchFamily="66" charset="0"/>
                        </a:rPr>
                        <a:t>Sédentarité</a:t>
                      </a:r>
                    </a:p>
                    <a:p>
                      <a:r>
                        <a:rPr lang="fr-FR" sz="1800" dirty="0" smtClean="0">
                          <a:latin typeface="Comic Sans MS" pitchFamily="66" charset="0"/>
                        </a:rPr>
                        <a:t>Habitudes alimentaires</a:t>
                      </a:r>
                    </a:p>
                    <a:p>
                      <a:r>
                        <a:rPr lang="fr-FR" sz="1800" dirty="0" smtClean="0">
                          <a:latin typeface="Comic Sans MS" pitchFamily="66" charset="0"/>
                        </a:rPr>
                        <a:t>Facteurs psychosociaux (stress, profil psychologique, statut </a:t>
                      </a:r>
                      <a:r>
                        <a:rPr lang="fr-FR" sz="1800" dirty="0" err="1" smtClean="0">
                          <a:latin typeface="Comic Sans MS" pitchFamily="66" charset="0"/>
                        </a:rPr>
                        <a:t>socio-professionnel</a:t>
                      </a:r>
                      <a:r>
                        <a:rPr lang="fr-FR" sz="1800" dirty="0" smtClean="0">
                          <a:latin typeface="Comic Sans MS" pitchFamily="66" charset="0"/>
                        </a:rPr>
                        <a:t>)</a:t>
                      </a:r>
                    </a:p>
                    <a:p>
                      <a:r>
                        <a:rPr lang="fr-FR" sz="1800" dirty="0" smtClean="0">
                          <a:latin typeface="Comic Sans MS" pitchFamily="66" charset="0"/>
                        </a:rPr>
                        <a:t>Surcharge pondérale, obésité</a:t>
                      </a:r>
                      <a:r>
                        <a:rPr lang="fr-FR" sz="1800" baseline="0" dirty="0" smtClean="0">
                          <a:latin typeface="Comic Sans MS" pitchFamily="66" charset="0"/>
                        </a:rPr>
                        <a:t> abdominale</a:t>
                      </a:r>
                      <a:endParaRPr lang="fr-FR" sz="1800" dirty="0" smtClean="0">
                        <a:latin typeface="Comic Sans MS" pitchFamily="66" charset="0"/>
                      </a:endParaRPr>
                    </a:p>
                    <a:p>
                      <a:r>
                        <a:rPr lang="fr-FR" sz="1800" dirty="0" smtClean="0">
                          <a:latin typeface="Comic Sans MS" pitchFamily="66" charset="0"/>
                        </a:rPr>
                        <a:t>Fréquence</a:t>
                      </a:r>
                      <a:r>
                        <a:rPr lang="fr-FR" sz="1800" baseline="0" dirty="0" smtClean="0">
                          <a:latin typeface="Comic Sans MS" pitchFamily="66" charset="0"/>
                        </a:rPr>
                        <a:t> cardiaque élevée</a:t>
                      </a:r>
                    </a:p>
                    <a:p>
                      <a:r>
                        <a:rPr lang="fr-FR" sz="1800" baseline="0" dirty="0" smtClean="0">
                          <a:latin typeface="Comic Sans MS" pitchFamily="66" charset="0"/>
                        </a:rPr>
                        <a:t>Pollution atmosphérique…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38594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Facteurs de risque cardio-vasculaires</a:t>
            </a:r>
            <a:endParaRPr lang="fr-FR" sz="2400" dirty="0">
              <a:solidFill>
                <a:schemeClr val="bg1"/>
              </a:solidFill>
              <a:latin typeface="Comic Sans MS" pitchFamily="66"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917510881"/>
              </p:ext>
            </p:extLst>
          </p:nvPr>
        </p:nvGraphicFramePr>
        <p:xfrm>
          <a:off x="584775" y="1612232"/>
          <a:ext cx="7981710" cy="1188720"/>
        </p:xfrm>
        <a:graphic>
          <a:graphicData uri="http://schemas.openxmlformats.org/drawingml/2006/table">
            <a:tbl>
              <a:tblPr firstRow="1" bandRow="1">
                <a:tableStyleId>{5C22544A-7EE6-4342-B048-85BDC9FD1C3A}</a:tableStyleId>
              </a:tblPr>
              <a:tblGrid>
                <a:gridCol w="7981710"/>
              </a:tblGrid>
              <a:tr h="1183228">
                <a:tc>
                  <a:txBody>
                    <a:bodyPr/>
                    <a:lstStyle/>
                    <a:p>
                      <a:r>
                        <a:rPr lang="fr-FR" b="1" u="sng" dirty="0" smtClean="0">
                          <a:solidFill>
                            <a:sysClr val="windowText" lastClr="000000"/>
                          </a:solidFill>
                          <a:latin typeface="Comic Sans MS" pitchFamily="66" charset="0"/>
                        </a:rPr>
                        <a:t>Facteur</a:t>
                      </a:r>
                      <a:r>
                        <a:rPr lang="fr-FR" b="1" u="sng" baseline="0" dirty="0" smtClean="0">
                          <a:solidFill>
                            <a:sysClr val="windowText" lastClr="000000"/>
                          </a:solidFill>
                          <a:latin typeface="Comic Sans MS" pitchFamily="66" charset="0"/>
                        </a:rPr>
                        <a:t>s protecteurs</a:t>
                      </a:r>
                    </a:p>
                    <a:p>
                      <a:r>
                        <a:rPr lang="fr-FR" b="0" u="none" baseline="0" dirty="0" smtClean="0">
                          <a:solidFill>
                            <a:sysClr val="windowText" lastClr="000000"/>
                          </a:solidFill>
                          <a:latin typeface="Comic Sans MS" pitchFamily="66" charset="0"/>
                        </a:rPr>
                        <a:t>HDL-cholestérol élevé (&gt;0,60 g/l)</a:t>
                      </a:r>
                    </a:p>
                    <a:p>
                      <a:r>
                        <a:rPr lang="fr-FR" b="0" u="none" baseline="0" dirty="0" smtClean="0">
                          <a:solidFill>
                            <a:sysClr val="windowText" lastClr="000000"/>
                          </a:solidFill>
                          <a:latin typeface="Comic Sans MS" pitchFamily="66" charset="0"/>
                        </a:rPr>
                        <a:t>Consommation régulière de fruits et légumes</a:t>
                      </a:r>
                    </a:p>
                    <a:p>
                      <a:r>
                        <a:rPr lang="fr-FR" b="0" u="none" baseline="0" dirty="0" smtClean="0">
                          <a:solidFill>
                            <a:sysClr val="windowText" lastClr="000000"/>
                          </a:solidFill>
                          <a:latin typeface="Comic Sans MS" pitchFamily="66" charset="0"/>
                        </a:rPr>
                        <a:t>Activité physique régulière</a:t>
                      </a:r>
                      <a:endParaRPr lang="fr-FR" b="0" u="none" dirty="0" smtClean="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3809696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Un tropisme particulier des FDR CV</a:t>
            </a:r>
            <a:endParaRPr lang="fr-FR" sz="2400" dirty="0">
              <a:solidFill>
                <a:schemeClr val="bg1"/>
              </a:solidFill>
              <a:latin typeface="Comic Sans MS" pitchFamily="66" charset="0"/>
            </a:endParaRPr>
          </a:p>
        </p:txBody>
      </p:sp>
      <p:sp>
        <p:nvSpPr>
          <p:cNvPr id="6" name="Rectangle 5"/>
          <p:cNvSpPr/>
          <p:nvPr/>
        </p:nvSpPr>
        <p:spPr>
          <a:xfrm>
            <a:off x="2771800" y="6021288"/>
            <a:ext cx="56166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0" descr="http://www.bmsfrance.fr/IMG/gif/aomiathero.gif"/>
          <p:cNvPicPr>
            <a:picLocks noChangeAspect="1" noChangeArrowheads="1"/>
          </p:cNvPicPr>
          <p:nvPr/>
        </p:nvPicPr>
        <p:blipFill>
          <a:blip r:embed="rId3" cstate="print"/>
          <a:srcRect/>
          <a:stretch>
            <a:fillRect/>
          </a:stretch>
        </p:blipFill>
        <p:spPr bwMode="auto">
          <a:xfrm>
            <a:off x="3347864" y="3284984"/>
            <a:ext cx="2613788" cy="2049289"/>
          </a:xfrm>
          <a:prstGeom prst="rect">
            <a:avLst/>
          </a:prstGeom>
          <a:noFill/>
          <a:ln w="9525">
            <a:solidFill>
              <a:schemeClr val="tx1"/>
            </a:solidFill>
            <a:miter lim="800000"/>
            <a:headEnd/>
            <a:tailEnd/>
          </a:ln>
        </p:spPr>
      </p:pic>
      <p:pic>
        <p:nvPicPr>
          <p:cNvPr id="18" name="Picture 9" descr="http://t1.gstatic.com/images?q=tbn:ANd9GcSL4mXGv8vtPWfRCX8eQCzKJfAJ4uDYHF9leKwOPBwbowxBngxg">
            <a:hlinkClick r:id="rId4"/>
          </p:cNvPr>
          <p:cNvPicPr>
            <a:picLocks noChangeAspect="1" noChangeArrowheads="1"/>
          </p:cNvPicPr>
          <p:nvPr/>
        </p:nvPicPr>
        <p:blipFill>
          <a:blip r:embed="rId5" cstate="print"/>
          <a:srcRect/>
          <a:stretch>
            <a:fillRect/>
          </a:stretch>
        </p:blipFill>
        <p:spPr bwMode="auto">
          <a:xfrm>
            <a:off x="3877101" y="1124744"/>
            <a:ext cx="1703011" cy="1656184"/>
          </a:xfrm>
          <a:prstGeom prst="rect">
            <a:avLst/>
          </a:prstGeom>
          <a:noFill/>
          <a:ln w="9525">
            <a:noFill/>
            <a:miter lim="800000"/>
            <a:headEnd/>
            <a:tailEnd/>
          </a:ln>
        </p:spPr>
      </p:pic>
      <p:pic>
        <p:nvPicPr>
          <p:cNvPr id="19" name="Picture 4" descr="http://www.larousse.fr/encyclopedie/data/images/1001422-Muscle_cardiaque.jpg"/>
          <p:cNvPicPr>
            <a:picLocks noChangeAspect="1" noChangeArrowheads="1"/>
          </p:cNvPicPr>
          <p:nvPr/>
        </p:nvPicPr>
        <p:blipFill>
          <a:blip r:embed="rId6" cstate="print"/>
          <a:srcRect/>
          <a:stretch>
            <a:fillRect/>
          </a:stretch>
        </p:blipFill>
        <p:spPr bwMode="auto">
          <a:xfrm>
            <a:off x="251520" y="2420888"/>
            <a:ext cx="2288699" cy="1440904"/>
          </a:xfrm>
          <a:prstGeom prst="rect">
            <a:avLst/>
          </a:prstGeom>
          <a:noFill/>
          <a:ln w="9525">
            <a:noFill/>
            <a:miter lim="800000"/>
            <a:headEnd/>
            <a:tailEnd/>
          </a:ln>
        </p:spPr>
      </p:pic>
      <p:pic>
        <p:nvPicPr>
          <p:cNvPr id="20" name="Picture 2" descr="http://www.dr-paraskevas.com/img/1-1.png"/>
          <p:cNvPicPr>
            <a:picLocks noChangeAspect="1" noChangeArrowheads="1"/>
          </p:cNvPicPr>
          <p:nvPr/>
        </p:nvPicPr>
        <p:blipFill>
          <a:blip r:embed="rId7" cstate="print"/>
          <a:srcRect/>
          <a:stretch>
            <a:fillRect/>
          </a:stretch>
        </p:blipFill>
        <p:spPr bwMode="auto">
          <a:xfrm>
            <a:off x="611560" y="4869160"/>
            <a:ext cx="2231576" cy="1701949"/>
          </a:xfrm>
          <a:prstGeom prst="rect">
            <a:avLst/>
          </a:prstGeom>
          <a:noFill/>
          <a:ln w="9525">
            <a:noFill/>
            <a:miter lim="800000"/>
            <a:headEnd/>
            <a:tailEnd/>
          </a:ln>
        </p:spPr>
      </p:pic>
      <p:pic>
        <p:nvPicPr>
          <p:cNvPr id="21" name="Picture 11" descr="http://www.bioweb.lu/anatomie/rein/rein.jpg"/>
          <p:cNvPicPr>
            <a:picLocks noChangeAspect="1" noChangeArrowheads="1"/>
          </p:cNvPicPr>
          <p:nvPr/>
        </p:nvPicPr>
        <p:blipFill>
          <a:blip r:embed="rId8" cstate="print"/>
          <a:srcRect/>
          <a:stretch>
            <a:fillRect/>
          </a:stretch>
        </p:blipFill>
        <p:spPr bwMode="auto">
          <a:xfrm>
            <a:off x="6876256" y="1556792"/>
            <a:ext cx="1272370" cy="2276872"/>
          </a:xfrm>
          <a:prstGeom prst="rect">
            <a:avLst/>
          </a:prstGeom>
          <a:noFill/>
          <a:ln w="9525">
            <a:noFill/>
            <a:miter lim="800000"/>
            <a:headEnd/>
            <a:tailEnd/>
          </a:ln>
        </p:spPr>
      </p:pic>
      <p:pic>
        <p:nvPicPr>
          <p:cNvPr id="22" name="Picture 2" descr="http://www.bmsfrance.fr/IMG/jpg/idmjambe.jpg"/>
          <p:cNvPicPr>
            <a:picLocks noChangeAspect="1" noChangeArrowheads="1"/>
          </p:cNvPicPr>
          <p:nvPr/>
        </p:nvPicPr>
        <p:blipFill>
          <a:blip r:embed="rId9" cstate="print"/>
          <a:srcRect/>
          <a:stretch>
            <a:fillRect/>
          </a:stretch>
        </p:blipFill>
        <p:spPr bwMode="auto">
          <a:xfrm>
            <a:off x="6732240" y="4581128"/>
            <a:ext cx="1684115" cy="2044328"/>
          </a:xfrm>
          <a:prstGeom prst="rect">
            <a:avLst/>
          </a:prstGeom>
          <a:noFill/>
          <a:ln w="9525">
            <a:noFill/>
            <a:miter lim="800000"/>
            <a:headEnd/>
            <a:tailEnd/>
          </a:ln>
        </p:spPr>
      </p:pic>
    </p:spTree>
    <p:extLst>
      <p:ext uri="{BB962C8B-B14F-4D97-AF65-F5344CB8AC3E}">
        <p14:creationId xmlns:p14="http://schemas.microsoft.com/office/powerpoint/2010/main" val="988420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6021288"/>
            <a:ext cx="56166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0" descr="http://www.bmsfrance.fr/IMG/gif/aomiathero.gif"/>
          <p:cNvPicPr>
            <a:picLocks noChangeAspect="1" noChangeArrowheads="1"/>
          </p:cNvPicPr>
          <p:nvPr/>
        </p:nvPicPr>
        <p:blipFill>
          <a:blip r:embed="rId3" cstate="print"/>
          <a:srcRect/>
          <a:stretch>
            <a:fillRect/>
          </a:stretch>
        </p:blipFill>
        <p:spPr bwMode="auto">
          <a:xfrm>
            <a:off x="3347864" y="3284984"/>
            <a:ext cx="2613788" cy="2049289"/>
          </a:xfrm>
          <a:prstGeom prst="rect">
            <a:avLst/>
          </a:prstGeom>
          <a:noFill/>
          <a:ln w="9525">
            <a:solidFill>
              <a:schemeClr val="tx1"/>
            </a:solidFill>
            <a:miter lim="800000"/>
            <a:headEnd/>
            <a:tailEnd/>
          </a:ln>
        </p:spPr>
      </p:pic>
      <p:pic>
        <p:nvPicPr>
          <p:cNvPr id="18" name="Picture 9" descr="http://t1.gstatic.com/images?q=tbn:ANd9GcSL4mXGv8vtPWfRCX8eQCzKJfAJ4uDYHF9leKwOPBwbowxBngxg">
            <a:hlinkClick r:id="rId4"/>
          </p:cNvPr>
          <p:cNvPicPr>
            <a:picLocks noChangeAspect="1" noChangeArrowheads="1"/>
          </p:cNvPicPr>
          <p:nvPr/>
        </p:nvPicPr>
        <p:blipFill>
          <a:blip r:embed="rId5" cstate="print"/>
          <a:srcRect/>
          <a:stretch>
            <a:fillRect/>
          </a:stretch>
        </p:blipFill>
        <p:spPr bwMode="auto">
          <a:xfrm>
            <a:off x="3877101" y="1124744"/>
            <a:ext cx="1703011" cy="1656184"/>
          </a:xfrm>
          <a:prstGeom prst="rect">
            <a:avLst/>
          </a:prstGeom>
          <a:noFill/>
          <a:ln w="9525">
            <a:noFill/>
            <a:miter lim="800000"/>
            <a:headEnd/>
            <a:tailEnd/>
          </a:ln>
        </p:spPr>
      </p:pic>
      <p:pic>
        <p:nvPicPr>
          <p:cNvPr id="19" name="Picture 4" descr="http://www.larousse.fr/encyclopedie/data/images/1001422-Muscle_cardiaque.jpg"/>
          <p:cNvPicPr>
            <a:picLocks noChangeAspect="1" noChangeArrowheads="1"/>
          </p:cNvPicPr>
          <p:nvPr/>
        </p:nvPicPr>
        <p:blipFill>
          <a:blip r:embed="rId6" cstate="print"/>
          <a:srcRect/>
          <a:stretch>
            <a:fillRect/>
          </a:stretch>
        </p:blipFill>
        <p:spPr bwMode="auto">
          <a:xfrm>
            <a:off x="251520" y="2420888"/>
            <a:ext cx="2288699" cy="1440904"/>
          </a:xfrm>
          <a:prstGeom prst="rect">
            <a:avLst/>
          </a:prstGeom>
          <a:noFill/>
          <a:ln w="9525">
            <a:noFill/>
            <a:miter lim="800000"/>
            <a:headEnd/>
            <a:tailEnd/>
          </a:ln>
        </p:spPr>
      </p:pic>
      <p:pic>
        <p:nvPicPr>
          <p:cNvPr id="20" name="Picture 2" descr="http://www.dr-paraskevas.com/img/1-1.png"/>
          <p:cNvPicPr>
            <a:picLocks noChangeAspect="1" noChangeArrowheads="1"/>
          </p:cNvPicPr>
          <p:nvPr/>
        </p:nvPicPr>
        <p:blipFill>
          <a:blip r:embed="rId7" cstate="print"/>
          <a:srcRect/>
          <a:stretch>
            <a:fillRect/>
          </a:stretch>
        </p:blipFill>
        <p:spPr bwMode="auto">
          <a:xfrm>
            <a:off x="611560" y="4869160"/>
            <a:ext cx="2231576" cy="1701949"/>
          </a:xfrm>
          <a:prstGeom prst="rect">
            <a:avLst/>
          </a:prstGeom>
          <a:noFill/>
          <a:ln w="9525">
            <a:noFill/>
            <a:miter lim="800000"/>
            <a:headEnd/>
            <a:tailEnd/>
          </a:ln>
        </p:spPr>
      </p:pic>
      <p:pic>
        <p:nvPicPr>
          <p:cNvPr id="21" name="Picture 11" descr="http://www.bioweb.lu/anatomie/rein/rein.jpg"/>
          <p:cNvPicPr>
            <a:picLocks noChangeAspect="1" noChangeArrowheads="1"/>
          </p:cNvPicPr>
          <p:nvPr/>
        </p:nvPicPr>
        <p:blipFill>
          <a:blip r:embed="rId8" cstate="print"/>
          <a:srcRect/>
          <a:stretch>
            <a:fillRect/>
          </a:stretch>
        </p:blipFill>
        <p:spPr bwMode="auto">
          <a:xfrm>
            <a:off x="6876256" y="1556792"/>
            <a:ext cx="1272370" cy="2276872"/>
          </a:xfrm>
          <a:prstGeom prst="rect">
            <a:avLst/>
          </a:prstGeom>
          <a:noFill/>
          <a:ln w="9525">
            <a:noFill/>
            <a:miter lim="800000"/>
            <a:headEnd/>
            <a:tailEnd/>
          </a:ln>
        </p:spPr>
      </p:pic>
      <p:pic>
        <p:nvPicPr>
          <p:cNvPr id="22" name="Picture 2" descr="http://www.bmsfrance.fr/IMG/jpg/idmjambe.jpg"/>
          <p:cNvPicPr>
            <a:picLocks noChangeAspect="1" noChangeArrowheads="1"/>
          </p:cNvPicPr>
          <p:nvPr/>
        </p:nvPicPr>
        <p:blipFill>
          <a:blip r:embed="rId9" cstate="print"/>
          <a:srcRect/>
          <a:stretch>
            <a:fillRect/>
          </a:stretch>
        </p:blipFill>
        <p:spPr bwMode="auto">
          <a:xfrm>
            <a:off x="6732240" y="4581128"/>
            <a:ext cx="1684115" cy="2044328"/>
          </a:xfrm>
          <a:prstGeom prst="rect">
            <a:avLst/>
          </a:prstGeom>
          <a:noFill/>
          <a:ln w="9525">
            <a:noFill/>
            <a:miter lim="800000"/>
            <a:headEnd/>
            <a:tailEnd/>
          </a:ln>
        </p:spPr>
      </p:pic>
      <p:sp>
        <p:nvSpPr>
          <p:cNvPr id="10" name="ZoneTexte 9"/>
          <p:cNvSpPr txBox="1"/>
          <p:nvPr/>
        </p:nvSpPr>
        <p:spPr>
          <a:xfrm>
            <a:off x="539552" y="2516703"/>
            <a:ext cx="1800200" cy="1200329"/>
          </a:xfrm>
          <a:prstGeom prst="rect">
            <a:avLst/>
          </a:prstGeom>
          <a:solidFill>
            <a:schemeClr val="bg1"/>
          </a:solidFill>
          <a:ln>
            <a:solidFill>
              <a:schemeClr val="tx1"/>
            </a:solidFill>
          </a:ln>
        </p:spPr>
        <p:txBody>
          <a:bodyPr wrap="square" rtlCol="0">
            <a:spAutoFit/>
          </a:bodyPr>
          <a:lstStyle/>
          <a:p>
            <a:r>
              <a:rPr lang="fr-FR" b="1" dirty="0" smtClean="0">
                <a:latin typeface="Comic Sans MS" pitchFamily="66" charset="0"/>
              </a:rPr>
              <a:t>Dyslipidémie&gt; </a:t>
            </a:r>
            <a:r>
              <a:rPr lang="fr-FR" dirty="0" smtClean="0">
                <a:latin typeface="Comic Sans MS" pitchFamily="66" charset="0"/>
              </a:rPr>
              <a:t>HTA&gt; Tabac&gt; Diabète&gt; Hérédité</a:t>
            </a:r>
            <a:endParaRPr lang="fr-FR" dirty="0">
              <a:latin typeface="Comic Sans MS" pitchFamily="66" charset="0"/>
            </a:endParaRPr>
          </a:p>
        </p:txBody>
      </p:sp>
      <p:sp>
        <p:nvSpPr>
          <p:cNvPr id="11" name="ZoneTexte 10"/>
          <p:cNvSpPr txBox="1"/>
          <p:nvPr/>
        </p:nvSpPr>
        <p:spPr>
          <a:xfrm>
            <a:off x="3347864" y="1556792"/>
            <a:ext cx="2664296" cy="646331"/>
          </a:xfrm>
          <a:prstGeom prst="rect">
            <a:avLst/>
          </a:prstGeom>
          <a:solidFill>
            <a:schemeClr val="bg1"/>
          </a:solidFill>
          <a:ln>
            <a:solidFill>
              <a:schemeClr val="tx1"/>
            </a:solidFill>
          </a:ln>
        </p:spPr>
        <p:txBody>
          <a:bodyPr wrap="square" rtlCol="0">
            <a:spAutoFit/>
          </a:bodyPr>
          <a:lstStyle/>
          <a:p>
            <a:r>
              <a:rPr lang="fr-FR" b="1" dirty="0" smtClean="0">
                <a:latin typeface="Comic Sans MS" pitchFamily="66" charset="0"/>
              </a:rPr>
              <a:t>HTA&gt; </a:t>
            </a:r>
            <a:r>
              <a:rPr lang="fr-FR" dirty="0" smtClean="0">
                <a:latin typeface="Comic Sans MS" pitchFamily="66" charset="0"/>
              </a:rPr>
              <a:t>Tabac&gt; Diabète&gt; Dyslipidémie&gt; Hérédité</a:t>
            </a:r>
            <a:endParaRPr lang="fr-FR" dirty="0">
              <a:latin typeface="Comic Sans MS" pitchFamily="66" charset="0"/>
            </a:endParaRPr>
          </a:p>
        </p:txBody>
      </p:sp>
      <p:sp>
        <p:nvSpPr>
          <p:cNvPr id="12" name="ZoneTexte 11"/>
          <p:cNvSpPr txBox="1"/>
          <p:nvPr/>
        </p:nvSpPr>
        <p:spPr>
          <a:xfrm>
            <a:off x="6660232" y="4869160"/>
            <a:ext cx="1800200" cy="1200329"/>
          </a:xfrm>
          <a:prstGeom prst="rect">
            <a:avLst/>
          </a:prstGeom>
          <a:solidFill>
            <a:schemeClr val="bg1"/>
          </a:solidFill>
          <a:ln>
            <a:solidFill>
              <a:schemeClr val="tx1"/>
            </a:solidFill>
          </a:ln>
        </p:spPr>
        <p:txBody>
          <a:bodyPr wrap="square" rtlCol="0">
            <a:spAutoFit/>
          </a:bodyPr>
          <a:lstStyle/>
          <a:p>
            <a:r>
              <a:rPr lang="fr-FR" b="1" dirty="0" smtClean="0">
                <a:latin typeface="Comic Sans MS" pitchFamily="66" charset="0"/>
              </a:rPr>
              <a:t>Tabac&gt; </a:t>
            </a:r>
            <a:r>
              <a:rPr lang="fr-FR" dirty="0" smtClean="0">
                <a:latin typeface="Comic Sans MS" pitchFamily="66" charset="0"/>
              </a:rPr>
              <a:t>Diabète&gt; HTA&gt; Dyslipidémie&gt; Hérédité</a:t>
            </a:r>
            <a:endParaRPr lang="fr-FR" dirty="0">
              <a:latin typeface="Comic Sans MS" pitchFamily="66" charset="0"/>
            </a:endParaRPr>
          </a:p>
        </p:txBody>
      </p:sp>
      <p:sp>
        <p:nvSpPr>
          <p:cNvPr id="13"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Un tropisme particulier des FDR CV</a:t>
            </a:r>
            <a:endParaRPr lang="fr-FR" sz="2400" dirty="0">
              <a:solidFill>
                <a:schemeClr val="bg1"/>
              </a:solidFill>
              <a:latin typeface="Comic Sans MS" pitchFamily="66" charset="0"/>
            </a:endParaRPr>
          </a:p>
        </p:txBody>
      </p:sp>
    </p:spTree>
    <p:extLst>
      <p:ext uri="{BB962C8B-B14F-4D97-AF65-F5344CB8AC3E}">
        <p14:creationId xmlns:p14="http://schemas.microsoft.com/office/powerpoint/2010/main" val="2815246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052513"/>
            <a:ext cx="83280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4932363" y="6381750"/>
            <a:ext cx="4211637" cy="360363"/>
          </a:xfrm>
          <a:prstGeom prst="rect">
            <a:avLst/>
          </a:prstGeom>
          <a:noFill/>
        </p:spPr>
        <p:txBody>
          <a:bodyPr>
            <a:normAutofit/>
          </a:bodyPr>
          <a:lstStyle/>
          <a:p>
            <a:pPr marL="342900" indent="-342900" algn="ctr">
              <a:lnSpc>
                <a:spcPct val="80000"/>
              </a:lnSpc>
              <a:spcBef>
                <a:spcPct val="20000"/>
              </a:spcBef>
              <a:defRPr/>
            </a:pPr>
            <a:r>
              <a:rPr lang="fr-FR" b="1" i="1" dirty="0">
                <a:solidFill>
                  <a:srgbClr val="000000"/>
                </a:solidFill>
              </a:rPr>
              <a:t>Bhatt, JAMA 2006</a:t>
            </a:r>
            <a:endParaRPr lang="fr-FR" sz="2000" i="1" dirty="0">
              <a:solidFill>
                <a:srgbClr val="000000"/>
              </a:solidFill>
            </a:endParaRPr>
          </a:p>
        </p:txBody>
      </p:sp>
      <p:sp>
        <p:nvSpPr>
          <p:cNvPr id="5" name="ZoneTexte 4"/>
          <p:cNvSpPr txBox="1"/>
          <p:nvPr/>
        </p:nvSpPr>
        <p:spPr>
          <a:xfrm>
            <a:off x="611188" y="5876925"/>
            <a:ext cx="8208962" cy="646113"/>
          </a:xfrm>
          <a:prstGeom prst="rect">
            <a:avLst/>
          </a:prstGeom>
          <a:noFill/>
        </p:spPr>
        <p:txBody>
          <a:bodyPr>
            <a:spAutoFit/>
          </a:bodyPr>
          <a:lstStyle/>
          <a:p>
            <a:pPr fontAlgn="base">
              <a:spcBef>
                <a:spcPct val="0"/>
              </a:spcBef>
              <a:spcAft>
                <a:spcPct val="0"/>
              </a:spcAft>
              <a:defRPr/>
            </a:pPr>
            <a:r>
              <a:rPr lang="fr-FR" b="1" dirty="0">
                <a:solidFill>
                  <a:srgbClr val="000000"/>
                </a:solidFill>
              </a:rPr>
              <a:t>Registre REACH: 67888 patients&gt;45 ans dans 44 pays atteints de MCV ou présentant</a:t>
            </a:r>
            <a:r>
              <a:rPr lang="fr-FR" b="1" dirty="0">
                <a:solidFill>
                  <a:srgbClr val="000000"/>
                </a:solidFill>
                <a:cs typeface="Arial"/>
              </a:rPr>
              <a:t>≥3 FDR CV (2003-2004)</a:t>
            </a:r>
            <a:endParaRPr lang="fr-FR" b="1" dirty="0">
              <a:solidFill>
                <a:srgbClr val="000000"/>
              </a:solidFill>
            </a:endParaRPr>
          </a:p>
        </p:txBody>
      </p:sp>
      <p:sp>
        <p:nvSpPr>
          <p:cNvPr id="222213" name="Rectangle à coins arrondis 6"/>
          <p:cNvSpPr>
            <a:spLocks noChangeArrowheads="1"/>
          </p:cNvSpPr>
          <p:nvPr/>
        </p:nvSpPr>
        <p:spPr bwMode="auto">
          <a:xfrm>
            <a:off x="1042988" y="2492375"/>
            <a:ext cx="3960812" cy="1657350"/>
          </a:xfrm>
          <a:prstGeom prst="roundRect">
            <a:avLst>
              <a:gd name="adj" fmla="val 16667"/>
            </a:avLst>
          </a:prstGeom>
          <a:noFill/>
          <a:ln w="952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fr-FR" altLang="fr-FR" sz="1800" b="1" smtClean="0">
              <a:solidFill>
                <a:srgbClr val="000000"/>
              </a:solidFill>
            </a:endParaRPr>
          </a:p>
        </p:txBody>
      </p:sp>
    </p:spTree>
    <p:extLst>
      <p:ext uri="{BB962C8B-B14F-4D97-AF65-F5344CB8AC3E}">
        <p14:creationId xmlns:p14="http://schemas.microsoft.com/office/powerpoint/2010/main" val="3837241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3"/>
          <p:cNvSpPr txBox="1">
            <a:spLocks noChangeArrowheads="1"/>
          </p:cNvSpPr>
          <p:nvPr/>
        </p:nvSpPr>
        <p:spPr bwMode="auto">
          <a:xfrm>
            <a:off x="1116013" y="549275"/>
            <a:ext cx="7200900" cy="523875"/>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fr-FR" altLang="fr-FR" sz="2800" b="1" smtClean="0">
                <a:solidFill>
                  <a:srgbClr val="FFFFFF"/>
                </a:solidFill>
                <a:cs typeface="Arial" panose="020B0604020202020204" pitchFamily="34" charset="0"/>
              </a:rPr>
              <a:t>Quelques définitions…</a:t>
            </a:r>
          </a:p>
        </p:txBody>
      </p:sp>
      <p:sp>
        <p:nvSpPr>
          <p:cNvPr id="3075" name="Text Box 6"/>
          <p:cNvSpPr txBox="1">
            <a:spLocks noChangeArrowheads="1"/>
          </p:cNvSpPr>
          <p:nvPr/>
        </p:nvSpPr>
        <p:spPr bwMode="auto">
          <a:xfrm>
            <a:off x="1403350" y="1773238"/>
            <a:ext cx="6697663" cy="34163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marL="342900" indent="-342900" fontAlgn="base">
              <a:spcBef>
                <a:spcPct val="50000"/>
              </a:spcBef>
              <a:spcAft>
                <a:spcPct val="0"/>
              </a:spcAft>
              <a:defRPr/>
            </a:pPr>
            <a:r>
              <a:rPr lang="fr-FR" sz="2400" b="1" dirty="0">
                <a:solidFill>
                  <a:srgbClr val="000000"/>
                </a:solidFill>
                <a:cs typeface="Arial" charset="0"/>
              </a:rPr>
              <a:t>La prévention a pour but « d’améliorer l’état de santé de la population:</a:t>
            </a:r>
          </a:p>
          <a:p>
            <a:pPr marL="342900" indent="-342900" fontAlgn="base">
              <a:spcBef>
                <a:spcPct val="50000"/>
              </a:spcBef>
              <a:spcAft>
                <a:spcPct val="0"/>
              </a:spcAft>
              <a:buFontTx/>
              <a:buChar char="-"/>
              <a:defRPr/>
            </a:pPr>
            <a:r>
              <a:rPr lang="fr-FR" sz="2400" b="1" dirty="0">
                <a:solidFill>
                  <a:srgbClr val="000000"/>
                </a:solidFill>
                <a:cs typeface="Arial" charset="0"/>
              </a:rPr>
              <a:t>en évitant l’apparition, le développement ou l’aggravation des maladies ou accidents, </a:t>
            </a:r>
          </a:p>
          <a:p>
            <a:pPr marL="342900" indent="-342900" fontAlgn="base">
              <a:spcBef>
                <a:spcPct val="50000"/>
              </a:spcBef>
              <a:spcAft>
                <a:spcPct val="0"/>
              </a:spcAft>
              <a:buFontTx/>
              <a:buChar char="-"/>
              <a:defRPr/>
            </a:pPr>
            <a:r>
              <a:rPr lang="fr-FR" sz="2400" b="1" dirty="0">
                <a:solidFill>
                  <a:srgbClr val="000000"/>
                </a:solidFill>
                <a:cs typeface="Arial" charset="0"/>
              </a:rPr>
              <a:t>et en favorisant les comportements individuels et collectifs pouvant contribuer à réduire le risque de maladie »</a:t>
            </a:r>
          </a:p>
        </p:txBody>
      </p:sp>
      <p:sp>
        <p:nvSpPr>
          <p:cNvPr id="230404" name="ZoneTexte 3"/>
          <p:cNvSpPr txBox="1">
            <a:spLocks noChangeArrowheads="1"/>
          </p:cNvSpPr>
          <p:nvPr/>
        </p:nvSpPr>
        <p:spPr bwMode="auto">
          <a:xfrm>
            <a:off x="3059113" y="6021388"/>
            <a:ext cx="482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fr-FR" altLang="fr-FR" sz="1800" i="1" smtClean="0">
                <a:solidFill>
                  <a:srgbClr val="000000"/>
                </a:solidFill>
                <a:cs typeface="Arial" panose="020B0604020202020204" pitchFamily="34" charset="0"/>
              </a:rPr>
              <a:t>Code de la Santé Publique – article L1417-1</a:t>
            </a:r>
            <a:endParaRPr lang="fr-FR" altLang="fr-FR" sz="1800" b="1" smtClean="0">
              <a:solidFill>
                <a:srgbClr val="000000"/>
              </a:solidFill>
            </a:endParaRPr>
          </a:p>
        </p:txBody>
      </p:sp>
    </p:spTree>
    <p:extLst>
      <p:ext uri="{BB962C8B-B14F-4D97-AF65-F5344CB8AC3E}">
        <p14:creationId xmlns:p14="http://schemas.microsoft.com/office/powerpoint/2010/main" val="1214607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Programme</a:t>
            </a:r>
            <a:endParaRPr lang="fr-FR" dirty="0"/>
          </a:p>
        </p:txBody>
      </p:sp>
      <p:sp>
        <p:nvSpPr>
          <p:cNvPr id="9" name="ZoneTexte 8"/>
          <p:cNvSpPr txBox="1"/>
          <p:nvPr/>
        </p:nvSpPr>
        <p:spPr>
          <a:xfrm>
            <a:off x="846016" y="1873523"/>
            <a:ext cx="7430704" cy="3416320"/>
          </a:xfrm>
          <a:prstGeom prst="rect">
            <a:avLst/>
          </a:prstGeom>
          <a:noFill/>
        </p:spPr>
        <p:txBody>
          <a:bodyPr wrap="square" rtlCol="0">
            <a:spAutoFit/>
          </a:bodyPr>
          <a:lstStyle/>
          <a:p>
            <a:pPr marL="342900" indent="-342900" defTabSz="914377">
              <a:buFont typeface="Arial" panose="020B0604020202020204" pitchFamily="34" charset="0"/>
              <a:buChar char="•"/>
            </a:pPr>
            <a:r>
              <a:rPr lang="fr-FR" sz="2400" b="1" dirty="0" smtClean="0">
                <a:solidFill>
                  <a:srgbClr val="000000"/>
                </a:solidFill>
              </a:rPr>
              <a:t>FDR cardiovasculaires:</a:t>
            </a:r>
          </a:p>
          <a:p>
            <a:pPr marL="285750" indent="-285750" defTabSz="914377">
              <a:buFontTx/>
              <a:buChar char="-"/>
            </a:pPr>
            <a:r>
              <a:rPr lang="fr-FR" sz="2400" dirty="0" smtClean="0">
                <a:solidFill>
                  <a:srgbClr val="000000"/>
                </a:solidFill>
              </a:rPr>
              <a:t>Notion de risque cardio-vasculaire</a:t>
            </a:r>
          </a:p>
          <a:p>
            <a:pPr marL="285750" indent="-285750" defTabSz="914377">
              <a:buFontTx/>
              <a:buChar char="-"/>
            </a:pPr>
            <a:r>
              <a:rPr lang="fr-FR" sz="2400" dirty="0" smtClean="0">
                <a:solidFill>
                  <a:srgbClr val="000000"/>
                </a:solidFill>
              </a:rPr>
              <a:t>Hypertension artérielle</a:t>
            </a:r>
          </a:p>
          <a:p>
            <a:pPr marL="285750" indent="-285750" defTabSz="914377">
              <a:buFontTx/>
              <a:buChar char="-"/>
            </a:pPr>
            <a:r>
              <a:rPr lang="fr-FR" sz="2400" dirty="0" smtClean="0">
                <a:solidFill>
                  <a:srgbClr val="000000"/>
                </a:solidFill>
              </a:rPr>
              <a:t>Diabète </a:t>
            </a:r>
          </a:p>
          <a:p>
            <a:pPr marL="285750" indent="-285750" defTabSz="914377">
              <a:buFontTx/>
              <a:buChar char="-"/>
            </a:pPr>
            <a:r>
              <a:rPr lang="fr-FR" sz="2400" dirty="0" smtClean="0">
                <a:solidFill>
                  <a:srgbClr val="000000"/>
                </a:solidFill>
              </a:rPr>
              <a:t>Dyslipidémies</a:t>
            </a:r>
          </a:p>
          <a:p>
            <a:pPr marL="285750" indent="-285750" defTabSz="914377">
              <a:buFontTx/>
              <a:buChar char="-"/>
            </a:pPr>
            <a:endParaRPr lang="fr-FR" sz="2400" dirty="0">
              <a:solidFill>
                <a:srgbClr val="000000"/>
              </a:solidFill>
            </a:endParaRPr>
          </a:p>
          <a:p>
            <a:pPr marL="342900" indent="-342900" defTabSz="914377">
              <a:buFont typeface="Arial" panose="020B0604020202020204" pitchFamily="34" charset="0"/>
              <a:buChar char="•"/>
            </a:pPr>
            <a:r>
              <a:rPr lang="fr-FR" sz="2400" b="1" dirty="0" smtClean="0">
                <a:solidFill>
                  <a:srgbClr val="000000"/>
                </a:solidFill>
              </a:rPr>
              <a:t>Cancers</a:t>
            </a:r>
          </a:p>
          <a:p>
            <a:pPr defTabSz="914377"/>
            <a:endParaRPr lang="fr-FR" sz="2400" dirty="0">
              <a:solidFill>
                <a:srgbClr val="000000"/>
              </a:solidFill>
            </a:endParaRPr>
          </a:p>
          <a:p>
            <a:pPr marL="342900" indent="-342900" defTabSz="914377">
              <a:buFont typeface="Arial" panose="020B0604020202020204" pitchFamily="34" charset="0"/>
              <a:buChar char="•"/>
            </a:pPr>
            <a:r>
              <a:rPr lang="fr-FR" sz="2400" b="1" dirty="0" smtClean="0">
                <a:solidFill>
                  <a:srgbClr val="000000"/>
                </a:solidFill>
              </a:rPr>
              <a:t>Drépanocytose</a:t>
            </a:r>
            <a:endParaRPr lang="fr-FR" sz="2400" b="1" dirty="0">
              <a:solidFill>
                <a:srgbClr val="000000"/>
              </a:solidFill>
            </a:endParaRPr>
          </a:p>
        </p:txBody>
      </p:sp>
    </p:spTree>
    <p:extLst>
      <p:ext uri="{BB962C8B-B14F-4D97-AF65-F5344CB8AC3E}">
        <p14:creationId xmlns:p14="http://schemas.microsoft.com/office/powerpoint/2010/main" val="1162268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1258888" y="1268413"/>
            <a:ext cx="6697662" cy="34163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marL="342900" indent="-342900" fontAlgn="base">
              <a:spcBef>
                <a:spcPct val="50000"/>
              </a:spcBef>
              <a:spcAft>
                <a:spcPct val="0"/>
              </a:spcAft>
              <a:defRPr/>
            </a:pPr>
            <a:r>
              <a:rPr lang="fr-FR" sz="2400" b="1" dirty="0">
                <a:solidFill>
                  <a:srgbClr val="000000"/>
                </a:solidFill>
                <a:ea typeface="Arial Unicode MS"/>
                <a:cs typeface="Arial" charset="0"/>
              </a:rPr>
              <a:t>Elle permet aussi:</a:t>
            </a:r>
          </a:p>
          <a:p>
            <a:pPr marL="342900" indent="-342900" fontAlgn="base">
              <a:spcBef>
                <a:spcPct val="50000"/>
              </a:spcBef>
              <a:spcAft>
                <a:spcPct val="0"/>
              </a:spcAft>
              <a:buFontTx/>
              <a:buChar char="-"/>
              <a:defRPr/>
            </a:pPr>
            <a:r>
              <a:rPr lang="fr-FR" sz="2400" b="1" dirty="0">
                <a:solidFill>
                  <a:srgbClr val="000000"/>
                </a:solidFill>
                <a:ea typeface="Arial Unicode MS"/>
                <a:cs typeface="Arial" charset="0"/>
              </a:rPr>
              <a:t>D’améliorer la durée et la qualité de vie</a:t>
            </a:r>
          </a:p>
          <a:p>
            <a:pPr marL="342900" indent="-342900" fontAlgn="base">
              <a:spcBef>
                <a:spcPct val="50000"/>
              </a:spcBef>
              <a:spcAft>
                <a:spcPct val="0"/>
              </a:spcAft>
              <a:buFontTx/>
              <a:buChar char="-"/>
              <a:defRPr/>
            </a:pPr>
            <a:r>
              <a:rPr lang="fr-FR" sz="2400" b="1" dirty="0">
                <a:solidFill>
                  <a:srgbClr val="000000"/>
                </a:solidFill>
                <a:ea typeface="Arial Unicode MS"/>
                <a:cs typeface="Arial" charset="0"/>
              </a:rPr>
              <a:t>De réduire les coûts de santé par la réduction des accidents cardiovasculaires</a:t>
            </a:r>
          </a:p>
          <a:p>
            <a:pPr marL="342900" indent="-342900" fontAlgn="base">
              <a:spcBef>
                <a:spcPct val="50000"/>
              </a:spcBef>
              <a:spcAft>
                <a:spcPct val="0"/>
              </a:spcAft>
              <a:buFontTx/>
              <a:buChar char="-"/>
              <a:defRPr/>
            </a:pPr>
            <a:r>
              <a:rPr lang="fr-FR" sz="2400" b="1" dirty="0">
                <a:solidFill>
                  <a:srgbClr val="000000"/>
                </a:solidFill>
                <a:ea typeface="Arial Unicode MS"/>
                <a:cs typeface="Arial" charset="0"/>
              </a:rPr>
              <a:t>De diminuer les inégalités de santé</a:t>
            </a:r>
          </a:p>
          <a:p>
            <a:pPr marL="342900" indent="-342900" fontAlgn="base">
              <a:spcBef>
                <a:spcPct val="50000"/>
              </a:spcBef>
              <a:spcAft>
                <a:spcPct val="0"/>
              </a:spcAft>
              <a:buFontTx/>
              <a:buChar char="-"/>
              <a:defRPr/>
            </a:pPr>
            <a:r>
              <a:rPr lang="fr-FR" sz="2400" b="1" dirty="0">
                <a:solidFill>
                  <a:srgbClr val="000000"/>
                </a:solidFill>
                <a:ea typeface="Arial Unicode MS"/>
                <a:cs typeface="Arial" charset="0"/>
              </a:rPr>
              <a:t>De prévenir d’autres pathologies: diabète, cancer, maladies pulmonaires notamment</a:t>
            </a:r>
          </a:p>
        </p:txBody>
      </p:sp>
      <p:sp>
        <p:nvSpPr>
          <p:cNvPr id="231427" name="ZoneTexte 2"/>
          <p:cNvSpPr txBox="1">
            <a:spLocks noChangeArrowheads="1"/>
          </p:cNvSpPr>
          <p:nvPr/>
        </p:nvSpPr>
        <p:spPr bwMode="auto">
          <a:xfrm>
            <a:off x="1476375" y="5373688"/>
            <a:ext cx="6408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fr-FR" altLang="fr-FR" sz="1800" i="1" smtClean="0">
                <a:solidFill>
                  <a:srgbClr val="000000"/>
                </a:solidFill>
                <a:ea typeface="Arial Unicode MS" panose="020B0604020202020204" pitchFamily="34" charset="-128"/>
                <a:cs typeface="Arial" panose="020B0604020202020204" pitchFamily="34" charset="0"/>
              </a:rPr>
              <a:t>National Institute for Health and Clinical Excellence (NICE), rapport 2010</a:t>
            </a:r>
            <a:endParaRPr lang="fr-FR" altLang="fr-FR" sz="1800" b="1" smtClean="0">
              <a:solidFill>
                <a:srgbClr val="000000"/>
              </a:solidFil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587915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323850" y="908050"/>
            <a:ext cx="8326438" cy="25241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marL="914400" lvl="1" indent="-457200" fontAlgn="base">
              <a:spcBef>
                <a:spcPct val="0"/>
              </a:spcBef>
              <a:spcAft>
                <a:spcPct val="0"/>
              </a:spcAft>
              <a:defRPr/>
            </a:pPr>
            <a:r>
              <a:rPr lang="fr-FR" sz="2400" b="1" dirty="0">
                <a:solidFill>
                  <a:srgbClr val="000000"/>
                </a:solidFill>
              </a:rPr>
              <a:t>	</a:t>
            </a:r>
            <a:r>
              <a:rPr lang="fr-FR" sz="2400" b="1" u="sng" dirty="0">
                <a:solidFill>
                  <a:srgbClr val="000000"/>
                </a:solidFill>
              </a:rPr>
              <a:t>Prévention primaire:</a:t>
            </a:r>
          </a:p>
          <a:p>
            <a:pPr marL="914400" lvl="1" indent="-457200" fontAlgn="base">
              <a:spcBef>
                <a:spcPct val="0"/>
              </a:spcBef>
              <a:spcAft>
                <a:spcPct val="0"/>
              </a:spcAft>
              <a:defRPr/>
            </a:pPr>
            <a:r>
              <a:rPr lang="fr-FR" sz="2400" dirty="0">
                <a:solidFill>
                  <a:srgbClr val="000000"/>
                </a:solidFill>
                <a:ea typeface="Arial Unicode MS"/>
                <a:cs typeface="Arial Unicode MS"/>
              </a:rPr>
              <a:t>➟ </a:t>
            </a:r>
            <a:r>
              <a:rPr lang="fr-FR" sz="2400" dirty="0">
                <a:solidFill>
                  <a:srgbClr val="000000"/>
                </a:solidFill>
              </a:rPr>
              <a:t>	</a:t>
            </a:r>
            <a:r>
              <a:rPr lang="fr-FR" sz="2200" dirty="0">
                <a:solidFill>
                  <a:srgbClr val="000000"/>
                </a:solidFill>
              </a:rPr>
              <a:t>Diminuer l’incidence de la maladie</a:t>
            </a:r>
          </a:p>
          <a:p>
            <a:pPr marL="914400" lvl="1" indent="-457200" fontAlgn="base">
              <a:spcBef>
                <a:spcPct val="0"/>
              </a:spcBef>
              <a:spcAft>
                <a:spcPct val="0"/>
              </a:spcAft>
              <a:defRPr/>
            </a:pPr>
            <a:r>
              <a:rPr lang="fr-FR" sz="2200" dirty="0">
                <a:solidFill>
                  <a:srgbClr val="000000"/>
                </a:solidFill>
                <a:ea typeface="Arial Unicode MS"/>
                <a:cs typeface="Arial Unicode MS"/>
              </a:rPr>
              <a:t>➟ </a:t>
            </a:r>
            <a:r>
              <a:rPr lang="fr-FR" sz="2200" dirty="0">
                <a:solidFill>
                  <a:srgbClr val="000000"/>
                </a:solidFill>
              </a:rPr>
              <a:t>	Eviter la survenue d’un premier évènement CV en corrigeant les FDR CV identifiés</a:t>
            </a:r>
          </a:p>
          <a:p>
            <a:pPr marL="914400" lvl="1" indent="-457200" fontAlgn="base">
              <a:spcBef>
                <a:spcPct val="0"/>
              </a:spcBef>
              <a:spcAft>
                <a:spcPct val="0"/>
              </a:spcAft>
              <a:defRPr/>
            </a:pPr>
            <a:r>
              <a:rPr lang="fr-FR" sz="2200" dirty="0">
                <a:solidFill>
                  <a:srgbClr val="000000"/>
                </a:solidFill>
                <a:ea typeface="Arial Unicode MS"/>
                <a:cs typeface="Arial Unicode MS"/>
              </a:rPr>
              <a:t>➟ 	</a:t>
            </a:r>
            <a:r>
              <a:rPr lang="fr-FR" sz="2200" u="sng" dirty="0">
                <a:solidFill>
                  <a:srgbClr val="000000"/>
                </a:solidFill>
                <a:ea typeface="Arial Unicode MS"/>
                <a:cs typeface="Arial Unicode MS"/>
              </a:rPr>
              <a:t>Cible:</a:t>
            </a:r>
            <a:r>
              <a:rPr lang="fr-FR" sz="2200" dirty="0">
                <a:solidFill>
                  <a:srgbClr val="000000"/>
                </a:solidFill>
                <a:ea typeface="Arial Unicode MS"/>
                <a:cs typeface="Arial Unicode MS"/>
              </a:rPr>
              <a:t> Population à haut risque cardiovasculaire + population générale n’ayant jamais présenté d’évènement CV</a:t>
            </a:r>
          </a:p>
        </p:txBody>
      </p:sp>
      <p:sp>
        <p:nvSpPr>
          <p:cNvPr id="4" name="Text Box 6"/>
          <p:cNvSpPr txBox="1">
            <a:spLocks noChangeArrowheads="1"/>
          </p:cNvSpPr>
          <p:nvPr/>
        </p:nvSpPr>
        <p:spPr bwMode="auto">
          <a:xfrm>
            <a:off x="323850" y="3716338"/>
            <a:ext cx="8326438" cy="28321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marL="914400" lvl="1" indent="-457200" fontAlgn="base">
              <a:spcBef>
                <a:spcPct val="0"/>
              </a:spcBef>
              <a:spcAft>
                <a:spcPct val="0"/>
              </a:spcAft>
              <a:defRPr/>
            </a:pPr>
            <a:r>
              <a:rPr lang="fr-FR" sz="2400" b="1" dirty="0">
                <a:solidFill>
                  <a:srgbClr val="000000"/>
                </a:solidFill>
              </a:rPr>
              <a:t>	</a:t>
            </a:r>
            <a:r>
              <a:rPr lang="fr-FR" sz="2400" b="1" u="sng" dirty="0">
                <a:solidFill>
                  <a:srgbClr val="000000"/>
                </a:solidFill>
              </a:rPr>
              <a:t>Prévention secondaire:</a:t>
            </a:r>
          </a:p>
          <a:p>
            <a:pPr marL="914400" lvl="1" indent="-457200" fontAlgn="base">
              <a:spcBef>
                <a:spcPct val="0"/>
              </a:spcBef>
              <a:spcAft>
                <a:spcPct val="0"/>
              </a:spcAft>
              <a:defRPr/>
            </a:pPr>
            <a:r>
              <a:rPr lang="fr-FR" sz="2200" dirty="0">
                <a:solidFill>
                  <a:srgbClr val="000000"/>
                </a:solidFill>
                <a:ea typeface="Arial Unicode MS"/>
                <a:cs typeface="Arial Unicode MS"/>
              </a:rPr>
              <a:t>➟ </a:t>
            </a:r>
            <a:r>
              <a:rPr lang="fr-FR" sz="2200" b="1" dirty="0">
                <a:solidFill>
                  <a:srgbClr val="000000"/>
                </a:solidFill>
              </a:rPr>
              <a:t>	</a:t>
            </a:r>
            <a:r>
              <a:rPr lang="fr-FR" sz="2200" dirty="0">
                <a:solidFill>
                  <a:srgbClr val="000000"/>
                </a:solidFill>
              </a:rPr>
              <a:t>Réduire la sévérité de la maladie, sa durée d’évolution, les récidives</a:t>
            </a:r>
          </a:p>
          <a:p>
            <a:pPr marL="914400" lvl="1" indent="-457200" fontAlgn="base">
              <a:spcBef>
                <a:spcPct val="0"/>
              </a:spcBef>
              <a:spcAft>
                <a:spcPct val="0"/>
              </a:spcAft>
              <a:defRPr/>
            </a:pPr>
            <a:r>
              <a:rPr lang="fr-FR" sz="2200" dirty="0">
                <a:solidFill>
                  <a:srgbClr val="000000"/>
                </a:solidFill>
                <a:ea typeface="Arial Unicode MS"/>
                <a:cs typeface="Arial Unicode MS"/>
              </a:rPr>
              <a:t>➟ 	</a:t>
            </a:r>
            <a:r>
              <a:rPr lang="fr-FR" sz="2200" dirty="0">
                <a:solidFill>
                  <a:srgbClr val="000000"/>
                </a:solidFill>
              </a:rPr>
              <a:t>Eviter la survenue d’un évènement CV chez un patient ayant déjà présenté un accident CV en corrigeant les FDR CV identifiés et en agissant sur la maladie CV déjà constituée</a:t>
            </a:r>
          </a:p>
          <a:p>
            <a:pPr marL="914400" lvl="1" indent="-457200" fontAlgn="base">
              <a:spcBef>
                <a:spcPct val="0"/>
              </a:spcBef>
              <a:spcAft>
                <a:spcPct val="0"/>
              </a:spcAft>
              <a:defRPr/>
            </a:pPr>
            <a:r>
              <a:rPr lang="fr-FR" sz="2200" dirty="0">
                <a:solidFill>
                  <a:srgbClr val="000000"/>
                </a:solidFill>
                <a:ea typeface="Arial Unicode MS"/>
                <a:cs typeface="Arial Unicode MS"/>
              </a:rPr>
              <a:t>➟	</a:t>
            </a:r>
            <a:r>
              <a:rPr lang="fr-FR" sz="2200" u="sng" dirty="0">
                <a:solidFill>
                  <a:srgbClr val="000000"/>
                </a:solidFill>
                <a:ea typeface="Arial Unicode MS"/>
                <a:cs typeface="Arial Unicode MS"/>
              </a:rPr>
              <a:t>Cible: </a:t>
            </a:r>
            <a:r>
              <a:rPr lang="fr-FR" sz="2200" dirty="0">
                <a:solidFill>
                  <a:srgbClr val="000000"/>
                </a:solidFill>
                <a:ea typeface="Arial Unicode MS"/>
                <a:cs typeface="Arial Unicode MS"/>
              </a:rPr>
              <a:t>Patients ayant présenté un 1</a:t>
            </a:r>
            <a:r>
              <a:rPr lang="fr-FR" sz="2200" baseline="30000" dirty="0">
                <a:solidFill>
                  <a:srgbClr val="000000"/>
                </a:solidFill>
                <a:ea typeface="Arial Unicode MS"/>
                <a:cs typeface="Arial Unicode MS"/>
              </a:rPr>
              <a:t>er</a:t>
            </a:r>
            <a:r>
              <a:rPr lang="fr-FR" sz="2200" dirty="0">
                <a:solidFill>
                  <a:srgbClr val="000000"/>
                </a:solidFill>
                <a:ea typeface="Arial Unicode MS"/>
                <a:cs typeface="Arial Unicode MS"/>
              </a:rPr>
              <a:t> évènement CV</a:t>
            </a:r>
            <a:endParaRPr lang="fr-FR" sz="2200" dirty="0">
              <a:solidFill>
                <a:srgbClr val="000000"/>
              </a:solidFill>
            </a:endParaRPr>
          </a:p>
        </p:txBody>
      </p:sp>
    </p:spTree>
    <p:extLst>
      <p:ext uri="{BB962C8B-B14F-4D97-AF65-F5344CB8AC3E}">
        <p14:creationId xmlns:p14="http://schemas.microsoft.com/office/powerpoint/2010/main" val="673508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3"/>
          <p:cNvSpPr txBox="1">
            <a:spLocks noChangeArrowheads="1"/>
          </p:cNvSpPr>
          <p:nvPr/>
        </p:nvSpPr>
        <p:spPr bwMode="auto">
          <a:xfrm>
            <a:off x="1116013" y="549275"/>
            <a:ext cx="7200900" cy="523875"/>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fr-FR" altLang="fr-FR" sz="2800" b="1" smtClean="0">
                <a:solidFill>
                  <a:srgbClr val="FFFFFF"/>
                </a:solidFill>
                <a:cs typeface="Arial" panose="020B0604020202020204" pitchFamily="34" charset="0"/>
              </a:rPr>
              <a:t>Pourquoi la prévention des MCV</a:t>
            </a:r>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87915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547813" y="5589588"/>
            <a:ext cx="6697662" cy="646112"/>
          </a:xfrm>
          <a:prstGeom prst="rect">
            <a:avLst/>
          </a:prstGeom>
          <a:noFill/>
          <a:ln w="9525">
            <a:noFill/>
            <a:miter lim="800000"/>
            <a:headEnd/>
            <a:tailEnd/>
          </a:ln>
        </p:spPr>
        <p:txBody>
          <a:bodyPr>
            <a:spAutoFit/>
          </a:bodyPr>
          <a:lstStyle/>
          <a:p>
            <a:pPr marL="342900" indent="-342900" fontAlgn="base">
              <a:spcBef>
                <a:spcPct val="50000"/>
              </a:spcBef>
              <a:spcAft>
                <a:spcPct val="0"/>
              </a:spcAft>
              <a:defRPr/>
            </a:pPr>
            <a:r>
              <a:rPr lang="fr-FR" b="1" dirty="0">
                <a:solidFill>
                  <a:srgbClr val="000000"/>
                </a:solidFill>
                <a:cs typeface="Arial" charset="0"/>
              </a:rPr>
              <a:t>Réduction de la mortalité par cardiopathie ischémique: &gt;50% attribuable à la prise en charge des FDR</a:t>
            </a:r>
          </a:p>
        </p:txBody>
      </p:sp>
      <p:sp>
        <p:nvSpPr>
          <p:cNvPr id="6" name="Rectangle 3"/>
          <p:cNvSpPr txBox="1">
            <a:spLocks noChangeArrowheads="1"/>
          </p:cNvSpPr>
          <p:nvPr/>
        </p:nvSpPr>
        <p:spPr bwMode="auto">
          <a:xfrm>
            <a:off x="4932363" y="6453188"/>
            <a:ext cx="4211637" cy="360362"/>
          </a:xfrm>
          <a:prstGeom prst="rect">
            <a:avLst/>
          </a:prstGeom>
          <a:noFill/>
          <a:ln w="9525">
            <a:noFill/>
            <a:miter lim="800000"/>
            <a:headEnd/>
            <a:tailEnd/>
          </a:ln>
        </p:spPr>
        <p:txBody>
          <a:bodyPr/>
          <a:lstStyle/>
          <a:p>
            <a:pPr marL="342900" indent="-342900" algn="ctr" fontAlgn="base">
              <a:lnSpc>
                <a:spcPct val="80000"/>
              </a:lnSpc>
              <a:spcBef>
                <a:spcPct val="20000"/>
              </a:spcBef>
              <a:spcAft>
                <a:spcPct val="0"/>
              </a:spcAft>
              <a:defRPr/>
            </a:pPr>
            <a:r>
              <a:rPr lang="fr-FR" b="1" i="1" dirty="0" err="1">
                <a:solidFill>
                  <a:srgbClr val="000000"/>
                </a:solidFill>
              </a:rPr>
              <a:t>Perk</a:t>
            </a:r>
            <a:r>
              <a:rPr lang="fr-FR" b="1" i="1" dirty="0">
                <a:solidFill>
                  <a:srgbClr val="000000"/>
                </a:solidFill>
              </a:rPr>
              <a:t>, </a:t>
            </a:r>
            <a:r>
              <a:rPr lang="fr-FR" b="1" i="1" dirty="0" err="1">
                <a:solidFill>
                  <a:srgbClr val="000000"/>
                </a:solidFill>
              </a:rPr>
              <a:t>Eur</a:t>
            </a:r>
            <a:r>
              <a:rPr lang="fr-FR" b="1" i="1" dirty="0">
                <a:solidFill>
                  <a:srgbClr val="000000"/>
                </a:solidFill>
              </a:rPr>
              <a:t> </a:t>
            </a:r>
            <a:r>
              <a:rPr lang="fr-FR" b="1" i="1" dirty="0" err="1">
                <a:solidFill>
                  <a:srgbClr val="000000"/>
                </a:solidFill>
              </a:rPr>
              <a:t>Heart</a:t>
            </a:r>
            <a:r>
              <a:rPr lang="fr-FR" b="1" i="1" dirty="0">
                <a:solidFill>
                  <a:srgbClr val="000000"/>
                </a:solidFill>
              </a:rPr>
              <a:t> J 2012</a:t>
            </a:r>
            <a:endParaRPr lang="fr-FR" sz="2000" i="1" dirty="0">
              <a:solidFill>
                <a:srgbClr val="000000"/>
              </a:solidFill>
            </a:endParaRPr>
          </a:p>
        </p:txBody>
      </p:sp>
    </p:spTree>
    <p:extLst>
      <p:ext uri="{BB962C8B-B14F-4D97-AF65-F5344CB8AC3E}">
        <p14:creationId xmlns:p14="http://schemas.microsoft.com/office/powerpoint/2010/main" val="1294100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95536" y="836712"/>
            <a:ext cx="8380433" cy="4968552"/>
          </a:xfrm>
          <a:prstGeom prst="rect">
            <a:avLst/>
          </a:prstGeom>
          <a:noFill/>
          <a:ln w="9525">
            <a:noFill/>
            <a:miter lim="800000"/>
            <a:headEnd/>
            <a:tailEnd/>
          </a:ln>
        </p:spPr>
      </p:pic>
      <p:sp>
        <p:nvSpPr>
          <p:cNvPr id="5" name="Rectangle 3"/>
          <p:cNvSpPr txBox="1">
            <a:spLocks noChangeArrowheads="1"/>
          </p:cNvSpPr>
          <p:nvPr/>
        </p:nvSpPr>
        <p:spPr>
          <a:xfrm>
            <a:off x="4836150" y="6251205"/>
            <a:ext cx="4211960" cy="360040"/>
          </a:xfrm>
          <a:prstGeom prst="rect">
            <a:avLst/>
          </a:prstGeom>
          <a:noFill/>
        </p:spPr>
        <p:txBody>
          <a:bodyPr vert="horz" lIns="91440" tIns="45720" rIns="91440" bIns="45720" rtlCol="0">
            <a:normAutofit/>
          </a:bodyPr>
          <a:lstStyle/>
          <a:p>
            <a:pPr marL="342900" indent="-342900" algn="ctr">
              <a:lnSpc>
                <a:spcPct val="80000"/>
              </a:lnSpc>
              <a:spcBef>
                <a:spcPct val="20000"/>
              </a:spcBef>
              <a:defRPr/>
            </a:pPr>
            <a:r>
              <a:rPr lang="fr-FR" i="1" dirty="0" err="1" smtClean="0">
                <a:solidFill>
                  <a:srgbClr val="000000"/>
                </a:solidFill>
                <a:latin typeface="Comic Sans MS" pitchFamily="66" charset="0"/>
              </a:rPr>
              <a:t>Unal</a:t>
            </a:r>
            <a:r>
              <a:rPr lang="fr-FR" i="1" dirty="0" smtClean="0">
                <a:solidFill>
                  <a:srgbClr val="000000"/>
                </a:solidFill>
                <a:latin typeface="Comic Sans MS" pitchFamily="66" charset="0"/>
              </a:rPr>
              <a:t>, Circulation 2004</a:t>
            </a:r>
            <a:endParaRPr lang="fr-FR" sz="2000" i="1" dirty="0" smtClean="0">
              <a:solidFill>
                <a:srgbClr val="000000"/>
              </a:solidFill>
              <a:latin typeface="Comic Sans MS" pitchFamily="66" charset="0"/>
            </a:endParaRPr>
          </a:p>
        </p:txBody>
      </p:sp>
    </p:spTree>
    <p:extLst>
      <p:ext uri="{BB962C8B-B14F-4D97-AF65-F5344CB8AC3E}">
        <p14:creationId xmlns:p14="http://schemas.microsoft.com/office/powerpoint/2010/main" val="18821339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3"/>
          <p:cNvSpPr txBox="1">
            <a:spLocks noChangeArrowheads="1"/>
          </p:cNvSpPr>
          <p:nvPr/>
        </p:nvSpPr>
        <p:spPr bwMode="auto">
          <a:xfrm>
            <a:off x="1116013" y="549275"/>
            <a:ext cx="7200900" cy="892175"/>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fr-FR" altLang="fr-FR" sz="2600" b="1" smtClean="0">
                <a:solidFill>
                  <a:srgbClr val="FFFFFF"/>
                </a:solidFill>
                <a:cs typeface="Arial" panose="020B0604020202020204" pitchFamily="34" charset="0"/>
              </a:rPr>
              <a:t>Stratification du risque cardiovasculaire: prévention primaire</a:t>
            </a:r>
          </a:p>
        </p:txBody>
      </p:sp>
      <p:sp>
        <p:nvSpPr>
          <p:cNvPr id="3075" name="Text Box 6"/>
          <p:cNvSpPr txBox="1">
            <a:spLocks noChangeArrowheads="1"/>
          </p:cNvSpPr>
          <p:nvPr/>
        </p:nvSpPr>
        <p:spPr bwMode="auto">
          <a:xfrm>
            <a:off x="1331913" y="1052513"/>
            <a:ext cx="6697662" cy="400050"/>
          </a:xfrm>
          <a:prstGeom prst="rect">
            <a:avLst/>
          </a:prstGeom>
          <a:noFill/>
          <a:ln w="9525">
            <a:noFill/>
            <a:miter lim="800000"/>
            <a:headEnd/>
            <a:tailEnd/>
          </a:ln>
        </p:spPr>
        <p:txBody>
          <a:bodyPr>
            <a:spAutoFit/>
          </a:bodyPr>
          <a:lstStyle/>
          <a:p>
            <a:pPr marL="342900" indent="-342900" fontAlgn="base">
              <a:spcBef>
                <a:spcPct val="50000"/>
              </a:spcBef>
              <a:spcAft>
                <a:spcPct val="0"/>
              </a:spcAft>
              <a:defRPr/>
            </a:pPr>
            <a:endParaRPr lang="fr-FR" sz="2000" b="1" i="1" dirty="0">
              <a:solidFill>
                <a:srgbClr val="000000"/>
              </a:solidFill>
              <a:cs typeface="Arial" charset="0"/>
            </a:endParaRPr>
          </a:p>
        </p:txBody>
      </p:sp>
      <p:sp>
        <p:nvSpPr>
          <p:cNvPr id="241668" name="Text Box 6"/>
          <p:cNvSpPr txBox="1">
            <a:spLocks noChangeArrowheads="1"/>
          </p:cNvSpPr>
          <p:nvPr/>
        </p:nvSpPr>
        <p:spPr bwMode="auto">
          <a:xfrm>
            <a:off x="395288" y="2133600"/>
            <a:ext cx="832643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fontAlgn="base">
              <a:spcBef>
                <a:spcPct val="0"/>
              </a:spcBef>
              <a:spcAft>
                <a:spcPct val="0"/>
              </a:spcAft>
              <a:buFont typeface="Arial" panose="020B0604020202020204" pitchFamily="34" charset="0"/>
              <a:buChar char="•"/>
            </a:pPr>
            <a:r>
              <a:rPr lang="fr-FR" altLang="fr-FR" sz="2400" b="1" u="sng" smtClean="0">
                <a:solidFill>
                  <a:srgbClr val="000000"/>
                </a:solidFill>
                <a:cs typeface="Arial" panose="020B0604020202020204" pitchFamily="34" charset="0"/>
              </a:rPr>
              <a:t>Risque CV global</a:t>
            </a:r>
            <a:r>
              <a:rPr lang="fr-FR" altLang="fr-FR" sz="2400" smtClean="0">
                <a:solidFill>
                  <a:srgbClr val="000000"/>
                </a:solidFill>
                <a:cs typeface="Arial" panose="020B0604020202020204" pitchFamily="34" charset="0"/>
              </a:rPr>
              <a:t>=probabilité pour un individu indemne de pathologie CV de présenter un premier évènement CV fatal (+/-non fatal) dans les 10 ans</a:t>
            </a:r>
          </a:p>
          <a:p>
            <a:pPr lvl="1" fontAlgn="base">
              <a:spcBef>
                <a:spcPct val="0"/>
              </a:spcBef>
              <a:spcAft>
                <a:spcPct val="0"/>
              </a:spcAft>
              <a:buFontTx/>
              <a:buNone/>
            </a:pPr>
            <a:endParaRPr lang="fr-FR" altLang="fr-FR" sz="2400" b="1" smtClean="0">
              <a:solidFill>
                <a:srgbClr val="000000"/>
              </a:solidFill>
              <a:cs typeface="Arial" panose="020B0604020202020204" pitchFamily="34" charset="0"/>
            </a:endParaRPr>
          </a:p>
          <a:p>
            <a:pPr lvl="1" fontAlgn="base">
              <a:spcBef>
                <a:spcPct val="0"/>
              </a:spcBef>
              <a:spcAft>
                <a:spcPct val="0"/>
              </a:spcAft>
              <a:buFont typeface="Arial" panose="020B0604020202020204" pitchFamily="34" charset="0"/>
              <a:buChar char="•"/>
            </a:pPr>
            <a:r>
              <a:rPr lang="fr-FR" altLang="fr-FR" sz="2400" b="1" u="sng" smtClean="0">
                <a:solidFill>
                  <a:srgbClr val="000000"/>
                </a:solidFill>
                <a:cs typeface="Arial" panose="020B0604020202020204" pitchFamily="34" charset="0"/>
              </a:rPr>
              <a:t>Equations de risque</a:t>
            </a:r>
            <a:r>
              <a:rPr lang="fr-FR" altLang="fr-FR" sz="2400" smtClean="0">
                <a:solidFill>
                  <a:srgbClr val="000000"/>
                </a:solidFill>
                <a:cs typeface="Arial" panose="020B0604020202020204" pitchFamily="34" charset="0"/>
              </a:rPr>
              <a:t>=basées sur le recensement  des FDR CV:</a:t>
            </a:r>
          </a:p>
          <a:p>
            <a:pPr lvl="1" fontAlgn="base">
              <a:spcBef>
                <a:spcPct val="0"/>
              </a:spcBef>
              <a:spcAft>
                <a:spcPct val="0"/>
              </a:spcAft>
              <a:buFontTx/>
              <a:buChar char="-"/>
            </a:pPr>
            <a:r>
              <a:rPr lang="fr-FR" altLang="fr-FR" sz="2400" smtClean="0">
                <a:solidFill>
                  <a:srgbClr val="000000"/>
                </a:solidFill>
                <a:cs typeface="Arial" panose="020B0604020202020204" pitchFamily="34" charset="0"/>
              </a:rPr>
              <a:t>Framingham (US) </a:t>
            </a:r>
          </a:p>
          <a:p>
            <a:pPr lvl="1" fontAlgn="base">
              <a:spcBef>
                <a:spcPct val="0"/>
              </a:spcBef>
              <a:spcAft>
                <a:spcPct val="0"/>
              </a:spcAft>
              <a:buFontTx/>
              <a:buChar char="-"/>
            </a:pPr>
            <a:r>
              <a:rPr lang="fr-FR" altLang="fr-FR" sz="2400" smtClean="0">
                <a:solidFill>
                  <a:srgbClr val="000000"/>
                </a:solidFill>
                <a:cs typeface="Arial" panose="020B0604020202020204" pitchFamily="34" charset="0"/>
              </a:rPr>
              <a:t>SCORE (Europe)</a:t>
            </a:r>
          </a:p>
        </p:txBody>
      </p:sp>
    </p:spTree>
    <p:extLst>
      <p:ext uri="{BB962C8B-B14F-4D97-AF65-F5344CB8AC3E}">
        <p14:creationId xmlns:p14="http://schemas.microsoft.com/office/powerpoint/2010/main" val="1740744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a:solidFill>
                  <a:prstClr val="white"/>
                </a:solidFill>
                <a:latin typeface="Comic Sans MS" pitchFamily="66" charset="0"/>
              </a:rPr>
              <a:t>Evaluation du risque cardiovasculaire global</a:t>
            </a:r>
          </a:p>
        </p:txBody>
      </p:sp>
      <p:pic>
        <p:nvPicPr>
          <p:cNvPr id="1026" name="Picture 2"/>
          <p:cNvPicPr>
            <a:picLocks noChangeAspect="1" noChangeArrowheads="1"/>
          </p:cNvPicPr>
          <p:nvPr/>
        </p:nvPicPr>
        <p:blipFill>
          <a:blip r:embed="rId3" cstate="print"/>
          <a:srcRect/>
          <a:stretch>
            <a:fillRect/>
          </a:stretch>
        </p:blipFill>
        <p:spPr bwMode="auto">
          <a:xfrm>
            <a:off x="1403648" y="1196752"/>
            <a:ext cx="6413130" cy="5167312"/>
          </a:xfrm>
          <a:prstGeom prst="rect">
            <a:avLst/>
          </a:prstGeom>
          <a:noFill/>
          <a:ln w="9525">
            <a:noFill/>
            <a:miter lim="800000"/>
            <a:headEnd/>
            <a:tailEnd/>
          </a:ln>
        </p:spPr>
      </p:pic>
      <p:sp>
        <p:nvSpPr>
          <p:cNvPr id="5" name="Text Box 6"/>
          <p:cNvSpPr txBox="1">
            <a:spLocks noChangeArrowheads="1"/>
          </p:cNvSpPr>
          <p:nvPr/>
        </p:nvSpPr>
        <p:spPr bwMode="auto">
          <a:xfrm>
            <a:off x="5039544" y="6349821"/>
            <a:ext cx="4104456" cy="400110"/>
          </a:xfrm>
          <a:prstGeom prst="rect">
            <a:avLst/>
          </a:prstGeom>
          <a:noFill/>
          <a:ln w="9525">
            <a:noFill/>
            <a:miter lim="800000"/>
            <a:headEnd/>
            <a:tailEnd/>
          </a:ln>
        </p:spPr>
        <p:txBody>
          <a:bodyPr wrap="square">
            <a:spAutoFit/>
          </a:bodyPr>
          <a:lstStyle/>
          <a:p>
            <a:pPr marL="914400" lvl="1" indent="-457200"/>
            <a:r>
              <a:rPr lang="fr-FR" sz="2000" i="1" dirty="0" err="1">
                <a:solidFill>
                  <a:prstClr val="black"/>
                </a:solidFill>
                <a:latin typeface="Comic Sans MS" pitchFamily="66" charset="0"/>
              </a:rPr>
              <a:t>Conroy</a:t>
            </a:r>
            <a:r>
              <a:rPr lang="fr-FR" sz="2000" i="1" dirty="0">
                <a:solidFill>
                  <a:prstClr val="black"/>
                </a:solidFill>
                <a:latin typeface="Comic Sans MS" pitchFamily="66" charset="0"/>
              </a:rPr>
              <a:t>, </a:t>
            </a:r>
            <a:r>
              <a:rPr lang="fr-FR" sz="2000" i="1" dirty="0" err="1">
                <a:solidFill>
                  <a:prstClr val="black"/>
                </a:solidFill>
                <a:latin typeface="Comic Sans MS" pitchFamily="66" charset="0"/>
              </a:rPr>
              <a:t>Eur</a:t>
            </a:r>
            <a:r>
              <a:rPr lang="fr-FR" sz="2000" i="1" dirty="0">
                <a:solidFill>
                  <a:prstClr val="black"/>
                </a:solidFill>
                <a:latin typeface="Comic Sans MS" pitchFamily="66" charset="0"/>
              </a:rPr>
              <a:t> </a:t>
            </a:r>
            <a:r>
              <a:rPr lang="fr-FR" sz="2000" i="1" dirty="0" err="1">
                <a:solidFill>
                  <a:prstClr val="black"/>
                </a:solidFill>
                <a:latin typeface="Comic Sans MS" pitchFamily="66" charset="0"/>
              </a:rPr>
              <a:t>Heart</a:t>
            </a:r>
            <a:r>
              <a:rPr lang="fr-FR" sz="2000" i="1" dirty="0">
                <a:solidFill>
                  <a:prstClr val="black"/>
                </a:solidFill>
                <a:latin typeface="Comic Sans MS" pitchFamily="66" charset="0"/>
              </a:rPr>
              <a:t> J 2003</a:t>
            </a:r>
          </a:p>
        </p:txBody>
      </p:sp>
    </p:spTree>
    <p:extLst>
      <p:ext uri="{BB962C8B-B14F-4D97-AF65-F5344CB8AC3E}">
        <p14:creationId xmlns:p14="http://schemas.microsoft.com/office/powerpoint/2010/main" val="13828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Hypertension artérielle (HTA)</a:t>
            </a:r>
            <a:endParaRPr lang="fr-FR" sz="4000" dirty="0"/>
          </a:p>
        </p:txBody>
      </p:sp>
    </p:spTree>
    <p:extLst>
      <p:ext uri="{BB962C8B-B14F-4D97-AF65-F5344CB8AC3E}">
        <p14:creationId xmlns:p14="http://schemas.microsoft.com/office/powerpoint/2010/main" val="1687414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 descr="DIAPORAMA CJH OK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087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52354" y="960699"/>
            <a:ext cx="7983624" cy="4732493"/>
          </a:xfrm>
          <a:prstGeom prst="rect">
            <a:avLst/>
          </a:prstGeom>
          <a:noFill/>
          <a:ln w="9525">
            <a:noFill/>
            <a:miter lim="800000"/>
            <a:headEnd/>
            <a:tailEnd/>
          </a:ln>
        </p:spPr>
      </p:pic>
      <p:sp>
        <p:nvSpPr>
          <p:cNvPr id="6" name="Rectangle 3"/>
          <p:cNvSpPr txBox="1">
            <a:spLocks noChangeArrowheads="1"/>
          </p:cNvSpPr>
          <p:nvPr/>
        </p:nvSpPr>
        <p:spPr>
          <a:xfrm>
            <a:off x="4509007" y="6234835"/>
            <a:ext cx="4211960" cy="270030"/>
          </a:xfrm>
          <a:prstGeom prst="rect">
            <a:avLst/>
          </a:prstGeom>
          <a:noFill/>
        </p:spPr>
        <p:txBody>
          <a:bodyPr vert="horz" lIns="91440" tIns="45720" rIns="91440" bIns="45720" rtlCol="0">
            <a:normAutofit fontScale="92500" lnSpcReduction="20000"/>
          </a:bodyPr>
          <a:lstStyle/>
          <a:p>
            <a:pPr marL="342900" indent="-342900" algn="ctr">
              <a:lnSpc>
                <a:spcPct val="80000"/>
              </a:lnSpc>
              <a:spcBef>
                <a:spcPct val="20000"/>
              </a:spcBef>
              <a:defRPr/>
            </a:pPr>
            <a:r>
              <a:rPr lang="fr-FR" i="1" dirty="0">
                <a:solidFill>
                  <a:prstClr val="black"/>
                </a:solidFill>
                <a:latin typeface="Arial" pitchFamily="34" charset="0"/>
                <a:cs typeface="Arial" pitchFamily="34" charset="0"/>
              </a:rPr>
              <a:t>CFLHTA 2014</a:t>
            </a:r>
            <a:endParaRPr lang="fr-FR" sz="2000" i="1" dirty="0">
              <a:solidFill>
                <a:prstClr val="black"/>
              </a:solidFill>
              <a:latin typeface="Arial" pitchFamily="34" charset="0"/>
              <a:cs typeface="Arial" pitchFamily="34" charset="0"/>
            </a:endParaRPr>
          </a:p>
        </p:txBody>
      </p:sp>
      <p:sp>
        <p:nvSpPr>
          <p:cNvPr id="4" name="Ellipse 3"/>
          <p:cNvSpPr/>
          <p:nvPr/>
        </p:nvSpPr>
        <p:spPr>
          <a:xfrm>
            <a:off x="1855075" y="2688705"/>
            <a:ext cx="1080120"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4503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1" descr="DIAPORAMA CJH OK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676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Facteurs de risque cardiovasculaires </a:t>
            </a:r>
            <a:br>
              <a:rPr lang="fr-FR" sz="4000" dirty="0" smtClean="0"/>
            </a:br>
            <a:r>
              <a:rPr lang="fr-FR" sz="4000" dirty="0" smtClean="0"/>
              <a:t>et maladies </a:t>
            </a:r>
            <a:r>
              <a:rPr lang="fr-FR" sz="4000" dirty="0"/>
              <a:t>c</a:t>
            </a:r>
            <a:r>
              <a:rPr lang="fr-FR" sz="4000" dirty="0" smtClean="0"/>
              <a:t>ardiovasculaires</a:t>
            </a:r>
            <a:endParaRPr lang="fr-FR" sz="4000" dirty="0"/>
          </a:p>
        </p:txBody>
      </p:sp>
    </p:spTree>
    <p:extLst>
      <p:ext uri="{BB962C8B-B14F-4D97-AF65-F5344CB8AC3E}">
        <p14:creationId xmlns:p14="http://schemas.microsoft.com/office/powerpoint/2010/main" val="2947512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1" descr="DIAPORAMA CJH OK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966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 1" descr="DIAPORAMA CJH OK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940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descr="DIAPORAMA CJH OK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397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1" descr="DIAPORAMA CJH OK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mms_20140313_225427.jpg"/>
          <p:cNvPicPr>
            <a:picLocks noChangeAspect="1"/>
          </p:cNvPicPr>
          <p:nvPr/>
        </p:nvPicPr>
        <p:blipFill>
          <a:blip r:embed="rId4"/>
          <a:srcRect r="12762" b="16612"/>
          <a:stretch>
            <a:fillRect/>
          </a:stretch>
        </p:blipFill>
        <p:spPr>
          <a:xfrm rot="5400000">
            <a:off x="6040515" y="2195814"/>
            <a:ext cx="2826194" cy="2017669"/>
          </a:xfrm>
          <a:prstGeom prst="rect">
            <a:avLst/>
          </a:prstGeom>
          <a:effectLst>
            <a:glow rad="114300">
              <a:schemeClr val="tx1"/>
            </a:glow>
            <a:softEdge rad="317500"/>
          </a:effectLst>
        </p:spPr>
      </p:pic>
    </p:spTree>
    <p:extLst>
      <p:ext uri="{BB962C8B-B14F-4D97-AF65-F5344CB8AC3E}">
        <p14:creationId xmlns:p14="http://schemas.microsoft.com/office/powerpoint/2010/main" val="1277203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1" descr="DIAPORAMA CJH OK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4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6021288"/>
            <a:ext cx="56166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3186" name="Picture 2" descr="http://www.plusdemamans.com/wp-content/uploads/2012/04/theme_grossesse.jpg"/>
          <p:cNvPicPr>
            <a:picLocks noChangeAspect="1" noChangeArrowheads="1"/>
          </p:cNvPicPr>
          <p:nvPr/>
        </p:nvPicPr>
        <p:blipFill>
          <a:blip r:embed="rId3" cstate="print"/>
          <a:srcRect/>
          <a:stretch>
            <a:fillRect/>
          </a:stretch>
        </p:blipFill>
        <p:spPr bwMode="auto">
          <a:xfrm>
            <a:off x="2549439" y="1687239"/>
            <a:ext cx="4334047" cy="4334049"/>
          </a:xfrm>
          <a:prstGeom prst="rect">
            <a:avLst/>
          </a:prstGeom>
          <a:noFill/>
          <a:ln>
            <a:solidFill>
              <a:schemeClr val="tx1"/>
            </a:solidFill>
          </a:ln>
        </p:spPr>
      </p:pic>
      <p:sp>
        <p:nvSpPr>
          <p:cNvPr id="17"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prstClr val="white"/>
                </a:solidFill>
                <a:latin typeface="Comic Sans MS" pitchFamily="66" charset="0"/>
              </a:rPr>
              <a:t>Pré-éclampsie</a:t>
            </a:r>
            <a:endParaRPr lang="fr-FR" sz="2400" dirty="0">
              <a:solidFill>
                <a:prstClr val="white"/>
              </a:solidFill>
              <a:latin typeface="Comic Sans MS" pitchFamily="66" charset="0"/>
            </a:endParaRPr>
          </a:p>
        </p:txBody>
      </p:sp>
    </p:spTree>
    <p:extLst>
      <p:ext uri="{BB962C8B-B14F-4D97-AF65-F5344CB8AC3E}">
        <p14:creationId xmlns:p14="http://schemas.microsoft.com/office/powerpoint/2010/main" val="3179398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1" descr="DIAPORAMA CJH OK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878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1116013" y="485480"/>
            <a:ext cx="7200900" cy="461963"/>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fr-FR" altLang="fr-FR" sz="2400" dirty="0">
                <a:solidFill>
                  <a:prstClr val="white"/>
                </a:solidFill>
                <a:latin typeface="Comic Sans MS" panose="030F0702030302020204" pitchFamily="66" charset="0"/>
              </a:rPr>
              <a:t>Mesures </a:t>
            </a:r>
            <a:r>
              <a:rPr lang="fr-FR" altLang="fr-FR" sz="2400" dirty="0" smtClean="0">
                <a:solidFill>
                  <a:prstClr val="white"/>
                </a:solidFill>
                <a:latin typeface="Comic Sans MS" panose="030F0702030302020204" pitchFamily="66" charset="0"/>
              </a:rPr>
              <a:t>cliniques de </a:t>
            </a:r>
            <a:r>
              <a:rPr lang="fr-FR" altLang="fr-FR" sz="2400" dirty="0">
                <a:solidFill>
                  <a:prstClr val="white"/>
                </a:solidFill>
                <a:latin typeface="Comic Sans MS" panose="030F0702030302020204" pitchFamily="66" charset="0"/>
              </a:rPr>
              <a:t>la pression artérielle</a:t>
            </a:r>
          </a:p>
        </p:txBody>
      </p:sp>
      <p:sp>
        <p:nvSpPr>
          <p:cNvPr id="13315" name="Text Box 6"/>
          <p:cNvSpPr txBox="1">
            <a:spLocks noChangeArrowheads="1"/>
          </p:cNvSpPr>
          <p:nvPr/>
        </p:nvSpPr>
        <p:spPr bwMode="auto">
          <a:xfrm>
            <a:off x="81775" y="1424548"/>
            <a:ext cx="84693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57200" lvl="1" indent="0" fontAlgn="base">
              <a:spcBef>
                <a:spcPct val="0"/>
              </a:spcBef>
              <a:spcAft>
                <a:spcPct val="0"/>
              </a:spcAft>
            </a:pPr>
            <a:r>
              <a:rPr lang="fr-FR" altLang="fr-FR" sz="2400" b="1" dirty="0">
                <a:solidFill>
                  <a:prstClr val="black"/>
                </a:solidFill>
                <a:latin typeface="Comic Sans MS" panose="030F0702030302020204" pitchFamily="66" charset="0"/>
              </a:rPr>
              <a:t>R</a:t>
            </a:r>
            <a:r>
              <a:rPr lang="fr-FR" altLang="fr-FR" sz="2400" b="1" dirty="0" smtClean="0">
                <a:solidFill>
                  <a:prstClr val="black"/>
                </a:solidFill>
                <a:latin typeface="Comic Sans MS" panose="030F0702030302020204" pitchFamily="66" charset="0"/>
              </a:rPr>
              <a:t>ecommandations </a:t>
            </a:r>
            <a:r>
              <a:rPr lang="fr-FR" altLang="fr-FR" sz="2400" b="1" dirty="0">
                <a:solidFill>
                  <a:prstClr val="black"/>
                </a:solidFill>
                <a:latin typeface="Comic Sans MS" panose="030F0702030302020204" pitchFamily="66" charset="0"/>
              </a:rPr>
              <a:t>françaises (</a:t>
            </a:r>
            <a:r>
              <a:rPr lang="fr-FR" altLang="fr-FR" sz="2400" b="1" dirty="0" smtClean="0">
                <a:solidFill>
                  <a:prstClr val="black"/>
                </a:solidFill>
                <a:latin typeface="Comic Sans MS" panose="030F0702030302020204" pitchFamily="66" charset="0"/>
              </a:rPr>
              <a:t>SFHTA 2018):</a:t>
            </a:r>
            <a:endParaRPr lang="fr-FR" altLang="fr-FR" sz="2400" b="1" dirty="0">
              <a:solidFill>
                <a:prstClr val="black"/>
              </a:solidFill>
              <a:latin typeface="Comic Sans MS" panose="030F0702030302020204" pitchFamily="66" charset="0"/>
            </a:endParaRPr>
          </a:p>
          <a:p>
            <a:pPr lvl="1" fontAlgn="base">
              <a:spcBef>
                <a:spcPct val="0"/>
              </a:spcBef>
              <a:spcAft>
                <a:spcPct val="0"/>
              </a:spcAft>
              <a:buFontTx/>
              <a:buChar char="-"/>
            </a:pPr>
            <a:r>
              <a:rPr lang="fr-FR" altLang="fr-FR" sz="2400" dirty="0">
                <a:solidFill>
                  <a:prstClr val="black"/>
                </a:solidFill>
                <a:latin typeface="Comic Sans MS" panose="030F0702030302020204" pitchFamily="66" charset="0"/>
              </a:rPr>
              <a:t>Appareil électronique avec brassard </a:t>
            </a:r>
            <a:r>
              <a:rPr lang="fr-FR" altLang="fr-FR" sz="2400" dirty="0" smtClean="0">
                <a:solidFill>
                  <a:prstClr val="black"/>
                </a:solidFill>
                <a:latin typeface="Comic Sans MS" panose="030F0702030302020204" pitchFamily="66" charset="0"/>
              </a:rPr>
              <a:t>huméral, </a:t>
            </a:r>
            <a:r>
              <a:rPr lang="fr-FR" altLang="fr-FR" sz="2400" dirty="0" smtClean="0">
                <a:solidFill>
                  <a:prstClr val="black"/>
                </a:solidFill>
                <a:latin typeface="Comic Sans MS" panose="030F0702030302020204" pitchFamily="66" charset="0"/>
              </a:rPr>
              <a:t>adapté à la circonférence du bras, marquage CE et validés, </a:t>
            </a:r>
            <a:r>
              <a:rPr lang="fr-FR" altLang="fr-FR" sz="2400" dirty="0" smtClean="0">
                <a:solidFill>
                  <a:prstClr val="black"/>
                </a:solidFill>
                <a:latin typeface="Comic Sans MS" panose="030F0702030302020204" pitchFamily="66" charset="0"/>
              </a:rPr>
              <a:t>adapté </a:t>
            </a:r>
            <a:r>
              <a:rPr lang="fr-FR" altLang="fr-FR" sz="2400" dirty="0">
                <a:solidFill>
                  <a:prstClr val="black"/>
                </a:solidFill>
                <a:latin typeface="Comic Sans MS" panose="030F0702030302020204" pitchFamily="66" charset="0"/>
              </a:rPr>
              <a:t>à la taille du </a:t>
            </a:r>
            <a:r>
              <a:rPr lang="fr-FR" altLang="fr-FR" sz="2400" dirty="0" smtClean="0">
                <a:solidFill>
                  <a:prstClr val="black"/>
                </a:solidFill>
                <a:latin typeface="Comic Sans MS" panose="030F0702030302020204" pitchFamily="66" charset="0"/>
              </a:rPr>
              <a:t>bras</a:t>
            </a:r>
          </a:p>
          <a:p>
            <a:pPr lvl="1" fontAlgn="base">
              <a:spcBef>
                <a:spcPct val="0"/>
              </a:spcBef>
              <a:spcAft>
                <a:spcPct val="0"/>
              </a:spcAft>
              <a:buFontTx/>
              <a:buChar char="-"/>
            </a:pPr>
            <a:r>
              <a:rPr lang="fr-FR" altLang="fr-FR" sz="2400" dirty="0" smtClean="0">
                <a:solidFill>
                  <a:prstClr val="black"/>
                </a:solidFill>
                <a:latin typeface="Comic Sans MS" panose="030F0702030302020204" pitchFamily="66" charset="0"/>
              </a:rPr>
              <a:t>Exprimer les résultats en </a:t>
            </a:r>
            <a:r>
              <a:rPr lang="fr-FR" altLang="fr-FR" sz="2400" dirty="0" err="1" smtClean="0">
                <a:solidFill>
                  <a:prstClr val="black"/>
                </a:solidFill>
                <a:latin typeface="Comic Sans MS" panose="030F0702030302020204" pitchFamily="66" charset="0"/>
              </a:rPr>
              <a:t>mmHg</a:t>
            </a:r>
            <a:endParaRPr lang="fr-FR" altLang="fr-FR" sz="2400" dirty="0">
              <a:solidFill>
                <a:prstClr val="black"/>
              </a:solidFill>
              <a:latin typeface="Comic Sans MS" panose="030F0702030302020204" pitchFamily="66" charset="0"/>
            </a:endParaRPr>
          </a:p>
          <a:p>
            <a:pPr lvl="1" fontAlgn="base">
              <a:spcBef>
                <a:spcPct val="0"/>
              </a:spcBef>
              <a:spcAft>
                <a:spcPct val="0"/>
              </a:spcAft>
              <a:buFontTx/>
              <a:buChar char="-"/>
            </a:pPr>
            <a:r>
              <a:rPr lang="fr-FR" altLang="fr-FR" sz="2400" dirty="0" smtClean="0">
                <a:solidFill>
                  <a:prstClr val="black"/>
                </a:solidFill>
                <a:latin typeface="Comic Sans MS" panose="030F0702030302020204" pitchFamily="66" charset="0"/>
              </a:rPr>
              <a:t>Position </a:t>
            </a:r>
            <a:r>
              <a:rPr lang="fr-FR" altLang="fr-FR" sz="2400" dirty="0">
                <a:solidFill>
                  <a:prstClr val="black"/>
                </a:solidFill>
                <a:latin typeface="Comic Sans MS" panose="030F0702030302020204" pitchFamily="66" charset="0"/>
              </a:rPr>
              <a:t>couchée ou assise </a:t>
            </a:r>
            <a:r>
              <a:rPr lang="fr-FR" altLang="fr-FR" sz="2400" dirty="0" smtClean="0">
                <a:solidFill>
                  <a:prstClr val="black"/>
                </a:solidFill>
                <a:latin typeface="Comic Sans MS" panose="030F0702030302020204" pitchFamily="66" charset="0"/>
              </a:rPr>
              <a:t>après </a:t>
            </a:r>
            <a:r>
              <a:rPr lang="fr-FR" altLang="fr-FR" sz="2400" dirty="0" err="1" smtClean="0">
                <a:solidFill>
                  <a:prstClr val="black"/>
                </a:solidFill>
                <a:latin typeface="Comic Sans MS" panose="030F0702030302020204" pitchFamily="66" charset="0"/>
              </a:rPr>
              <a:t>qq</a:t>
            </a:r>
            <a:r>
              <a:rPr lang="fr-FR" altLang="fr-FR" sz="2400" dirty="0" smtClean="0">
                <a:solidFill>
                  <a:prstClr val="black"/>
                </a:solidFill>
                <a:latin typeface="Comic Sans MS" panose="030F0702030302020204" pitchFamily="66" charset="0"/>
              </a:rPr>
              <a:t> min de </a:t>
            </a:r>
            <a:r>
              <a:rPr lang="fr-FR" altLang="fr-FR" sz="2400" dirty="0">
                <a:solidFill>
                  <a:prstClr val="black"/>
                </a:solidFill>
                <a:latin typeface="Comic Sans MS" panose="030F0702030302020204" pitchFamily="66" charset="0"/>
              </a:rPr>
              <a:t>repos </a:t>
            </a:r>
            <a:r>
              <a:rPr lang="fr-FR" altLang="fr-FR" sz="2400" dirty="0" smtClean="0">
                <a:solidFill>
                  <a:prstClr val="black"/>
                </a:solidFill>
                <a:latin typeface="Comic Sans MS" panose="030F0702030302020204" pitchFamily="66" charset="0"/>
              </a:rPr>
              <a:t>sans parler et sans avoir fumé</a:t>
            </a:r>
          </a:p>
          <a:p>
            <a:pPr lvl="1" fontAlgn="base">
              <a:spcBef>
                <a:spcPct val="0"/>
              </a:spcBef>
              <a:spcAft>
                <a:spcPct val="0"/>
              </a:spcAft>
              <a:buFontTx/>
              <a:buChar char="-"/>
            </a:pPr>
            <a:r>
              <a:rPr lang="fr-FR" altLang="fr-FR" sz="2400" dirty="0" smtClean="0">
                <a:solidFill>
                  <a:prstClr val="black"/>
                </a:solidFill>
                <a:latin typeface="Comic Sans MS" panose="030F0702030302020204" pitchFamily="66" charset="0"/>
              </a:rPr>
              <a:t>Mesure </a:t>
            </a:r>
            <a:r>
              <a:rPr lang="fr-FR" altLang="fr-FR" sz="2400" dirty="0">
                <a:solidFill>
                  <a:prstClr val="black"/>
                </a:solidFill>
                <a:latin typeface="Comic Sans MS" panose="030F0702030302020204" pitchFamily="66" charset="0"/>
              </a:rPr>
              <a:t>à chaque bras (1</a:t>
            </a:r>
            <a:r>
              <a:rPr lang="fr-FR" altLang="fr-FR" sz="2400" baseline="30000" dirty="0">
                <a:solidFill>
                  <a:prstClr val="black"/>
                </a:solidFill>
                <a:latin typeface="Comic Sans MS" panose="030F0702030302020204" pitchFamily="66" charset="0"/>
              </a:rPr>
              <a:t>ère</a:t>
            </a:r>
            <a:r>
              <a:rPr lang="fr-FR" altLang="fr-FR" sz="2400" dirty="0">
                <a:solidFill>
                  <a:prstClr val="black"/>
                </a:solidFill>
                <a:latin typeface="Comic Sans MS" panose="030F0702030302020204" pitchFamily="66" charset="0"/>
              </a:rPr>
              <a:t> consultation); </a:t>
            </a:r>
            <a:br>
              <a:rPr lang="fr-FR" altLang="fr-FR" sz="2400" dirty="0">
                <a:solidFill>
                  <a:prstClr val="black"/>
                </a:solidFill>
                <a:latin typeface="Comic Sans MS" panose="030F0702030302020204" pitchFamily="66" charset="0"/>
              </a:rPr>
            </a:br>
            <a:r>
              <a:rPr lang="fr-FR" altLang="fr-FR" sz="2400" dirty="0">
                <a:solidFill>
                  <a:prstClr val="black"/>
                </a:solidFill>
                <a:latin typeface="Comic Sans MS" panose="030F0702030302020204" pitchFamily="66" charset="0"/>
              </a:rPr>
              <a:t>si asymétrie tensionnelle (20 </a:t>
            </a:r>
            <a:r>
              <a:rPr lang="fr-FR" altLang="fr-FR" sz="2400" dirty="0" err="1">
                <a:solidFill>
                  <a:prstClr val="black"/>
                </a:solidFill>
                <a:latin typeface="Comic Sans MS" panose="030F0702030302020204" pitchFamily="66" charset="0"/>
              </a:rPr>
              <a:t>mmHg</a:t>
            </a:r>
            <a:r>
              <a:rPr lang="fr-FR" altLang="fr-FR" sz="2400" dirty="0">
                <a:solidFill>
                  <a:prstClr val="black"/>
                </a:solidFill>
                <a:latin typeface="Comic Sans MS" panose="030F0702030302020204" pitchFamily="66" charset="0"/>
              </a:rPr>
              <a:t>), on retient la valeur la plus élevée et mesure toujours sur ce bras</a:t>
            </a:r>
          </a:p>
          <a:p>
            <a:pPr lvl="1" fontAlgn="base">
              <a:spcBef>
                <a:spcPct val="0"/>
              </a:spcBef>
              <a:spcAft>
                <a:spcPct val="0"/>
              </a:spcAft>
              <a:buFontTx/>
              <a:buChar char="-"/>
            </a:pPr>
            <a:r>
              <a:rPr lang="fr-FR" altLang="fr-FR" sz="2400" dirty="0" smtClean="0">
                <a:solidFill>
                  <a:prstClr val="black"/>
                </a:solidFill>
                <a:latin typeface="Comic Sans MS" panose="030F0702030302020204" pitchFamily="66" charset="0"/>
              </a:rPr>
              <a:t>Mesure répétée de la PA en consultation (MRC): au moins 3 mesures consécutives à 1 min d’intervalle; moyenne des 2 dernières mesures</a:t>
            </a:r>
            <a:endParaRPr lang="fr-FR" altLang="fr-FR" sz="2400" dirty="0">
              <a:solidFill>
                <a:prstClr val="black"/>
              </a:solidFill>
              <a:latin typeface="Comic Sans MS" panose="030F0702030302020204" pitchFamily="66" charset="0"/>
            </a:endParaRPr>
          </a:p>
          <a:p>
            <a:pPr lvl="1" fontAlgn="base">
              <a:spcBef>
                <a:spcPct val="0"/>
              </a:spcBef>
              <a:spcAft>
                <a:spcPct val="0"/>
              </a:spcAft>
              <a:buFontTx/>
              <a:buChar char="-"/>
            </a:pPr>
            <a:endParaRPr lang="fr-FR" altLang="fr-FR" sz="24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3207752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 1" descr="DIAPORAMA CJH OK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5969001" y="850901"/>
            <a:ext cx="2779713" cy="803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ヒラギノ角ゴ Pro W3" pitchFamily="4" charset="-128"/>
              </a:defRPr>
            </a:lvl1pPr>
            <a:lvl2pPr marL="37931725" indent="-37474525" eaLnBrk="0" hangingPunct="0">
              <a:defRPr sz="2400">
                <a:solidFill>
                  <a:schemeClr val="tx1"/>
                </a:solidFill>
                <a:latin typeface="Calibri" panose="020F0502020204030204" pitchFamily="34" charset="0"/>
                <a:ea typeface="ヒラギノ角ゴ Pro W3" pitchFamily="4" charset="-128"/>
              </a:defRPr>
            </a:lvl2pPr>
            <a:lvl3pPr eaLnBrk="0" hangingPunct="0">
              <a:defRPr sz="2400">
                <a:solidFill>
                  <a:schemeClr val="tx1"/>
                </a:solidFill>
                <a:latin typeface="Calibri" panose="020F0502020204030204" pitchFamily="34" charset="0"/>
                <a:ea typeface="ヒラギノ角ゴ Pro W3" pitchFamily="4" charset="-128"/>
              </a:defRPr>
            </a:lvl3pPr>
            <a:lvl4pPr eaLnBrk="0" hangingPunct="0">
              <a:defRPr sz="2400">
                <a:solidFill>
                  <a:schemeClr val="tx1"/>
                </a:solidFill>
                <a:latin typeface="Calibri" panose="020F0502020204030204" pitchFamily="34" charset="0"/>
                <a:ea typeface="ヒラギノ角ゴ Pro W3" pitchFamily="4" charset="-128"/>
              </a:defRPr>
            </a:lvl4pPr>
            <a:lvl5pPr eaLnBrk="0" hangingPunct="0">
              <a:defRPr sz="2400">
                <a:solidFill>
                  <a:schemeClr val="tx1"/>
                </a:solidFill>
                <a:latin typeface="Calibri" panose="020F0502020204030204" pitchFamily="34" charset="0"/>
                <a:ea typeface="ヒラギノ角ゴ Pro W3" pitchFamily="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ヒラギノ角ゴ Pro W3" pitchFamily="4" charset="-128"/>
              </a:defRPr>
            </a:lvl9pPr>
          </a:lstStyle>
          <a:p>
            <a:pPr algn="ctr" defTabSz="457200" eaLnBrk="1" fontAlgn="base" hangingPunct="1">
              <a:spcBef>
                <a:spcPct val="0"/>
              </a:spcBef>
              <a:spcAft>
                <a:spcPct val="0"/>
              </a:spcAft>
            </a:pPr>
            <a:endParaRPr lang="en-US" altLang="fr-FR" sz="1800">
              <a:solidFill>
                <a:srgbClr val="FFFFFF"/>
              </a:solidFill>
            </a:endParaRPr>
          </a:p>
        </p:txBody>
      </p:sp>
      <p:pic>
        <p:nvPicPr>
          <p:cNvPr id="61444" name="Image 1" descr="DIAPORAMA CJH OK27.jpg"/>
          <p:cNvPicPr>
            <a:picLocks noChangeAspect="1"/>
          </p:cNvPicPr>
          <p:nvPr/>
        </p:nvPicPr>
        <p:blipFill>
          <a:blip r:embed="rId3">
            <a:extLst>
              <a:ext uri="{28A0092B-C50C-407E-A947-70E740481C1C}">
                <a14:useLocalDpi xmlns:a14="http://schemas.microsoft.com/office/drawing/2010/main" val="0"/>
              </a:ext>
            </a:extLst>
          </a:blip>
          <a:srcRect l="92314" t="10225" r="3519" b="79951"/>
          <a:stretch>
            <a:fillRect/>
          </a:stretch>
        </p:blipFill>
        <p:spPr bwMode="auto">
          <a:xfrm>
            <a:off x="5969000" y="865188"/>
            <a:ext cx="381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684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87" y="116958"/>
            <a:ext cx="9184743" cy="6467803"/>
          </a:xfrm>
          <a:prstGeom prst="rect">
            <a:avLst/>
          </a:prstGeom>
        </p:spPr>
      </p:pic>
    </p:spTree>
    <p:extLst>
      <p:ext uri="{BB962C8B-B14F-4D97-AF65-F5344CB8AC3E}">
        <p14:creationId xmlns:p14="http://schemas.microsoft.com/office/powerpoint/2010/main" val="3475609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815811" y="6277627"/>
            <a:ext cx="3636912" cy="270030"/>
          </a:xfrm>
          <a:prstGeom prst="rect">
            <a:avLst/>
          </a:prstGeom>
          <a:noFill/>
        </p:spPr>
        <p:txBody>
          <a:bodyPr vert="horz" lIns="91440" tIns="45720" rIns="91440" bIns="45720" rtlCol="0">
            <a:normAutofit fontScale="77500" lnSpcReduction="20000"/>
          </a:bodyPr>
          <a:lstStyle/>
          <a:p>
            <a:pPr marL="342900" indent="-342900" algn="ctr">
              <a:lnSpc>
                <a:spcPct val="80000"/>
              </a:lnSpc>
              <a:spcBef>
                <a:spcPct val="20000"/>
              </a:spcBef>
              <a:defRPr/>
            </a:pPr>
            <a:r>
              <a:rPr lang="fr-FR" i="1" dirty="0">
                <a:latin typeface="Arial" pitchFamily="34" charset="0"/>
                <a:cs typeface="Arial" pitchFamily="34" charset="0"/>
              </a:rPr>
              <a:t>Journée mondiale de la santé 2013, OMS</a:t>
            </a:r>
            <a:endParaRPr lang="fr-FR" sz="2000" i="1"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1987" y="772160"/>
            <a:ext cx="9143998" cy="4754879"/>
          </a:xfrm>
          <a:prstGeom prst="rect">
            <a:avLst/>
          </a:prstGeom>
          <a:noFill/>
          <a:ln w="9525">
            <a:noFill/>
            <a:miter lim="800000"/>
            <a:headEnd/>
            <a:tailEnd/>
          </a:ln>
        </p:spPr>
      </p:pic>
    </p:spTree>
    <p:extLst>
      <p:ext uri="{BB962C8B-B14F-4D97-AF65-F5344CB8AC3E}">
        <p14:creationId xmlns:p14="http://schemas.microsoft.com/office/powerpoint/2010/main" val="3679270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116013" y="549275"/>
            <a:ext cx="7200900" cy="461963"/>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fr-FR" altLang="fr-FR" sz="2400" b="1" dirty="0" smtClean="0">
                <a:solidFill>
                  <a:prstClr val="white"/>
                </a:solidFill>
                <a:latin typeface="Arial" panose="020B0604020202020204" pitchFamily="34" charset="0"/>
                <a:cs typeface="Arial" panose="020B0604020202020204" pitchFamily="34" charset="0"/>
              </a:rPr>
              <a:t>HTA masquée et blouse blanche</a:t>
            </a:r>
            <a:endParaRPr lang="fr-FR" altLang="fr-FR" sz="2400" b="1" dirty="0">
              <a:solidFill>
                <a:prstClr val="white"/>
              </a:solidFill>
              <a:latin typeface="Arial" panose="020B0604020202020204" pitchFamily="34" charset="0"/>
              <a:cs typeface="Arial" panose="020B0604020202020204" pitchFamily="34" charset="0"/>
            </a:endParaRPr>
          </a:p>
        </p:txBody>
      </p:sp>
      <p:graphicFrame>
        <p:nvGraphicFramePr>
          <p:cNvPr id="6" name="Tableau 5"/>
          <p:cNvGraphicFramePr>
            <a:graphicFrameLocks noGrp="1"/>
          </p:cNvGraphicFramePr>
          <p:nvPr>
            <p:extLst/>
          </p:nvPr>
        </p:nvGraphicFramePr>
        <p:xfrm>
          <a:off x="1763713" y="2709859"/>
          <a:ext cx="7088187" cy="2871049"/>
        </p:xfrm>
        <a:graphic>
          <a:graphicData uri="http://schemas.openxmlformats.org/drawingml/2006/table">
            <a:tbl>
              <a:tblPr firstRow="1" bandRow="1">
                <a:tableStyleId>{5C22544A-7EE6-4342-B048-85BDC9FD1C3A}</a:tableStyleId>
              </a:tblPr>
              <a:tblGrid>
                <a:gridCol w="2362729"/>
                <a:gridCol w="2362729"/>
                <a:gridCol w="2362729"/>
              </a:tblGrid>
              <a:tr h="704593">
                <a:tc>
                  <a:txBody>
                    <a:bodyPr/>
                    <a:lstStyle/>
                    <a:p>
                      <a:endParaRPr lang="fr-FR" sz="2000"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smtClean="0">
                          <a:latin typeface="Arial" panose="020B0604020202020204" pitchFamily="34" charset="0"/>
                          <a:cs typeface="Arial" panose="020B0604020202020204" pitchFamily="34" charset="0"/>
                        </a:rPr>
                        <a:t>&lt;140/90 </a:t>
                      </a:r>
                      <a:r>
                        <a:rPr lang="fr-FR" sz="2000" dirty="0" err="1" smtClean="0">
                          <a:latin typeface="Arial" panose="020B0604020202020204" pitchFamily="34" charset="0"/>
                          <a:cs typeface="Arial" panose="020B0604020202020204" pitchFamily="34" charset="0"/>
                        </a:rPr>
                        <a:t>mmHg</a:t>
                      </a:r>
                      <a:endParaRPr lang="fr-FR" sz="2000"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smtClean="0">
                          <a:latin typeface="Arial" panose="020B0604020202020204" pitchFamily="34" charset="0"/>
                          <a:cs typeface="Arial" panose="020B0604020202020204" pitchFamily="34" charset="0"/>
                        </a:rPr>
                        <a:t>&gt;140/90 </a:t>
                      </a:r>
                      <a:r>
                        <a:rPr lang="fr-FR" sz="2000" dirty="0" err="1" smtClean="0">
                          <a:latin typeface="Arial" panose="020B0604020202020204" pitchFamily="34" charset="0"/>
                          <a:cs typeface="Arial" panose="020B0604020202020204" pitchFamily="34" charset="0"/>
                        </a:rPr>
                        <a:t>mmHg</a:t>
                      </a:r>
                      <a:endParaRPr lang="fr-FR" sz="2000" dirty="0">
                        <a:latin typeface="Arial" panose="020B0604020202020204" pitchFamily="34" charset="0"/>
                        <a:cs typeface="Arial" panose="020B0604020202020204" pitchFamily="34" charset="0"/>
                      </a:endParaRPr>
                    </a:p>
                  </a:txBody>
                  <a:tcPr marL="91426" marR="91426" marT="45725" marB="45725" anchor="ctr" anchorCtr="1"/>
                </a:tc>
              </a:tr>
              <a:tr h="1365549">
                <a:tc>
                  <a:txBody>
                    <a:bodyPr/>
                    <a:lstStyle/>
                    <a:p>
                      <a:r>
                        <a:rPr lang="fr-FR" sz="2000" b="1" dirty="0" smtClean="0">
                          <a:latin typeface="Arial" panose="020B0604020202020204" pitchFamily="34" charset="0"/>
                          <a:cs typeface="Arial" panose="020B0604020202020204" pitchFamily="34" charset="0"/>
                        </a:rPr>
                        <a:t>&lt;135/85 </a:t>
                      </a:r>
                      <a:r>
                        <a:rPr lang="fr-FR" sz="2000" b="1" dirty="0" err="1" smtClean="0">
                          <a:latin typeface="Arial" panose="020B0604020202020204" pitchFamily="34" charset="0"/>
                          <a:cs typeface="Arial" panose="020B0604020202020204" pitchFamily="34" charset="0"/>
                        </a:rPr>
                        <a:t>mmHg</a:t>
                      </a:r>
                      <a:endParaRPr lang="fr-FR" sz="2000" b="1"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err="1" smtClean="0">
                          <a:latin typeface="Arial" panose="020B0604020202020204" pitchFamily="34" charset="0"/>
                          <a:cs typeface="Arial" panose="020B0604020202020204" pitchFamily="34" charset="0"/>
                        </a:rPr>
                        <a:t>Normotension</a:t>
                      </a:r>
                      <a:r>
                        <a:rPr lang="fr-FR" sz="2000" dirty="0" smtClean="0">
                          <a:latin typeface="Arial" panose="020B0604020202020204" pitchFamily="34" charset="0"/>
                          <a:cs typeface="Arial" panose="020B0604020202020204" pitchFamily="34" charset="0"/>
                        </a:rPr>
                        <a:t> ou HTA contrôlée</a:t>
                      </a:r>
                      <a:endParaRPr lang="fr-FR" sz="2000"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smtClean="0">
                          <a:latin typeface="Arial" panose="020B0604020202020204" pitchFamily="34" charset="0"/>
                          <a:cs typeface="Arial" panose="020B0604020202020204" pitchFamily="34" charset="0"/>
                        </a:rPr>
                        <a:t>HTA de consultation « blouse-blanche »</a:t>
                      </a:r>
                      <a:endParaRPr lang="fr-FR" sz="2000" dirty="0">
                        <a:latin typeface="Arial" panose="020B0604020202020204" pitchFamily="34" charset="0"/>
                        <a:cs typeface="Arial" panose="020B0604020202020204" pitchFamily="34" charset="0"/>
                      </a:endParaRPr>
                    </a:p>
                  </a:txBody>
                  <a:tcPr marL="91426" marR="91426" marT="45725" marB="45725" anchor="ctr" anchorCtr="1"/>
                </a:tc>
              </a:tr>
              <a:tr h="800907">
                <a:tc>
                  <a:txBody>
                    <a:bodyPr/>
                    <a:lstStyle/>
                    <a:p>
                      <a:r>
                        <a:rPr lang="fr-FR" sz="2000" b="1" dirty="0" smtClean="0">
                          <a:latin typeface="Arial" panose="020B0604020202020204" pitchFamily="34" charset="0"/>
                          <a:cs typeface="Arial" panose="020B0604020202020204" pitchFamily="34" charset="0"/>
                        </a:rPr>
                        <a:t>&gt;135/85 </a:t>
                      </a:r>
                      <a:r>
                        <a:rPr lang="fr-FR" sz="2000" b="1" dirty="0" err="1" smtClean="0">
                          <a:latin typeface="Arial" panose="020B0604020202020204" pitchFamily="34" charset="0"/>
                          <a:cs typeface="Arial" panose="020B0604020202020204" pitchFamily="34" charset="0"/>
                        </a:rPr>
                        <a:t>mmHg</a:t>
                      </a:r>
                      <a:endParaRPr lang="fr-FR" sz="2000" b="1"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smtClean="0">
                          <a:latin typeface="Arial" panose="020B0604020202020204" pitchFamily="34" charset="0"/>
                          <a:cs typeface="Arial" panose="020B0604020202020204" pitchFamily="34" charset="0"/>
                        </a:rPr>
                        <a:t>HTA masquée</a:t>
                      </a:r>
                      <a:endParaRPr lang="fr-FR" sz="2000" dirty="0">
                        <a:latin typeface="Arial" panose="020B0604020202020204" pitchFamily="34" charset="0"/>
                        <a:cs typeface="Arial" panose="020B0604020202020204" pitchFamily="34" charset="0"/>
                      </a:endParaRPr>
                    </a:p>
                  </a:txBody>
                  <a:tcPr marL="91426" marR="91426" marT="45725" marB="45725" anchor="ctr" anchorCtr="1"/>
                </a:tc>
                <a:tc>
                  <a:txBody>
                    <a:bodyPr/>
                    <a:lstStyle/>
                    <a:p>
                      <a:r>
                        <a:rPr lang="fr-FR" sz="2000" dirty="0" smtClean="0">
                          <a:latin typeface="Arial" panose="020B0604020202020204" pitchFamily="34" charset="0"/>
                          <a:cs typeface="Arial" panose="020B0604020202020204" pitchFamily="34" charset="0"/>
                        </a:rPr>
                        <a:t>HTA non contrôlée</a:t>
                      </a:r>
                      <a:endParaRPr lang="fr-FR" sz="2000" dirty="0">
                        <a:latin typeface="Arial" panose="020B0604020202020204" pitchFamily="34" charset="0"/>
                        <a:cs typeface="Arial" panose="020B0604020202020204" pitchFamily="34" charset="0"/>
                      </a:endParaRPr>
                    </a:p>
                  </a:txBody>
                  <a:tcPr marL="91426" marR="91426" marT="45725" marB="45725" anchor="ctr" anchorCtr="1"/>
                </a:tc>
              </a:tr>
            </a:tbl>
          </a:graphicData>
        </a:graphic>
      </p:graphicFrame>
      <p:sp>
        <p:nvSpPr>
          <p:cNvPr id="24597" name="ZoneTexte 6"/>
          <p:cNvSpPr txBox="1">
            <a:spLocks noChangeArrowheads="1"/>
          </p:cNvSpPr>
          <p:nvPr/>
        </p:nvSpPr>
        <p:spPr bwMode="auto">
          <a:xfrm>
            <a:off x="5185606" y="2189310"/>
            <a:ext cx="561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fr-FR" altLang="fr-FR" sz="2000" b="1" dirty="0" smtClean="0">
                <a:solidFill>
                  <a:prstClr val="black"/>
                </a:solidFill>
                <a:latin typeface="Arial" panose="020B0604020202020204" pitchFamily="34" charset="0"/>
                <a:cs typeface="Arial" panose="020B0604020202020204" pitchFamily="34" charset="0"/>
              </a:rPr>
              <a:t>Mesure clinique</a:t>
            </a:r>
            <a:endParaRPr lang="fr-FR" altLang="fr-FR" b="1" dirty="0">
              <a:solidFill>
                <a:prstClr val="black"/>
              </a:solidFill>
              <a:latin typeface="Arial" panose="020B0604020202020204" pitchFamily="34" charset="0"/>
              <a:cs typeface="Arial" panose="020B0604020202020204" pitchFamily="34" charset="0"/>
            </a:endParaRPr>
          </a:p>
        </p:txBody>
      </p:sp>
      <p:sp>
        <p:nvSpPr>
          <p:cNvPr id="24598" name="ZoneTexte 7"/>
          <p:cNvSpPr txBox="1">
            <a:spLocks noChangeArrowheads="1"/>
          </p:cNvSpPr>
          <p:nvPr/>
        </p:nvSpPr>
        <p:spPr bwMode="auto">
          <a:xfrm>
            <a:off x="0" y="3697805"/>
            <a:ext cx="17637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fr-FR" altLang="fr-FR" sz="2000" b="1" dirty="0" smtClean="0">
                <a:solidFill>
                  <a:prstClr val="black"/>
                </a:solidFill>
                <a:latin typeface="Arial" panose="020B0604020202020204" pitchFamily="34" charset="0"/>
                <a:cs typeface="Arial" panose="020B0604020202020204" pitchFamily="34" charset="0"/>
              </a:rPr>
              <a:t>Mesure ambulatoire AMT ou </a:t>
            </a:r>
            <a:r>
              <a:rPr lang="fr-FR" altLang="fr-FR" sz="2000" b="1" dirty="0">
                <a:solidFill>
                  <a:prstClr val="black"/>
                </a:solidFill>
                <a:latin typeface="Arial" panose="020B0604020202020204" pitchFamily="34" charset="0"/>
                <a:cs typeface="Arial" panose="020B0604020202020204" pitchFamily="34" charset="0"/>
              </a:rPr>
              <a:t/>
            </a:r>
            <a:br>
              <a:rPr lang="fr-FR" altLang="fr-FR" sz="2000" b="1" dirty="0">
                <a:solidFill>
                  <a:prstClr val="black"/>
                </a:solidFill>
                <a:latin typeface="Arial" panose="020B0604020202020204" pitchFamily="34" charset="0"/>
                <a:cs typeface="Arial" panose="020B0604020202020204" pitchFamily="34" charset="0"/>
              </a:rPr>
            </a:br>
            <a:r>
              <a:rPr lang="fr-FR" altLang="fr-FR" sz="2000" b="1" dirty="0">
                <a:solidFill>
                  <a:prstClr val="black"/>
                </a:solidFill>
                <a:latin typeface="Arial" panose="020B0604020202020204" pitchFamily="34" charset="0"/>
                <a:cs typeface="Arial" panose="020B0604020202020204" pitchFamily="34" charset="0"/>
              </a:rPr>
              <a:t>MAPA diurne</a:t>
            </a:r>
          </a:p>
        </p:txBody>
      </p:sp>
    </p:spTree>
    <p:extLst>
      <p:ext uri="{BB962C8B-B14F-4D97-AF65-F5344CB8AC3E}">
        <p14:creationId xmlns:p14="http://schemas.microsoft.com/office/powerpoint/2010/main" val="615609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 1" descr="DIAPORAMA CJH OK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75"/>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369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prstClr val="white"/>
                </a:solidFill>
                <a:latin typeface="Comic Sans MS" pitchFamily="66" charset="0"/>
              </a:rPr>
              <a:t>Traitements </a:t>
            </a:r>
            <a:r>
              <a:rPr lang="fr-FR" sz="2400" dirty="0" err="1" smtClean="0">
                <a:solidFill>
                  <a:prstClr val="white"/>
                </a:solidFill>
                <a:latin typeface="Comic Sans MS" pitchFamily="66" charset="0"/>
              </a:rPr>
              <a:t>anti-hypertenseurs</a:t>
            </a:r>
            <a:endParaRPr lang="fr-FR" sz="2400" dirty="0">
              <a:solidFill>
                <a:prstClr val="white"/>
              </a:solidFill>
              <a:latin typeface="Comic Sans MS" pitchFamily="66" charset="0"/>
            </a:endParaRPr>
          </a:p>
        </p:txBody>
      </p:sp>
      <p:pic>
        <p:nvPicPr>
          <p:cNvPr id="4" name="Picture 2"/>
          <p:cNvPicPr>
            <a:picLocks noChangeAspect="1" noChangeArrowheads="1"/>
          </p:cNvPicPr>
          <p:nvPr/>
        </p:nvPicPr>
        <p:blipFill>
          <a:blip r:embed="rId3" cstate="print"/>
          <a:srcRect l="21367" t="30046" r="26200" b="15370"/>
          <a:stretch>
            <a:fillRect/>
          </a:stretch>
        </p:blipFill>
        <p:spPr bwMode="auto">
          <a:xfrm>
            <a:off x="1259632" y="1844824"/>
            <a:ext cx="6728748" cy="4104456"/>
          </a:xfrm>
          <a:prstGeom prst="rect">
            <a:avLst/>
          </a:prstGeom>
          <a:noFill/>
          <a:ln w="9525">
            <a:noFill/>
            <a:miter lim="800000"/>
            <a:headEnd/>
            <a:tailEnd/>
          </a:ln>
        </p:spPr>
      </p:pic>
      <p:sp>
        <p:nvSpPr>
          <p:cNvPr id="6" name="Text Box 6"/>
          <p:cNvSpPr txBox="1">
            <a:spLocks noChangeArrowheads="1"/>
          </p:cNvSpPr>
          <p:nvPr/>
        </p:nvSpPr>
        <p:spPr bwMode="auto">
          <a:xfrm>
            <a:off x="5066202" y="6330806"/>
            <a:ext cx="3682262" cy="338554"/>
          </a:xfrm>
          <a:prstGeom prst="rect">
            <a:avLst/>
          </a:prstGeom>
          <a:noFill/>
          <a:ln w="9525">
            <a:noFill/>
            <a:miter lim="800000"/>
            <a:headEnd/>
            <a:tailEnd/>
          </a:ln>
        </p:spPr>
        <p:txBody>
          <a:bodyPr wrap="square">
            <a:spAutoFit/>
          </a:bodyPr>
          <a:lstStyle/>
          <a:p>
            <a:pPr marL="914400" lvl="1" indent="-457200"/>
            <a:r>
              <a:rPr lang="fr-FR" sz="1600" i="1" dirty="0" smtClean="0">
                <a:solidFill>
                  <a:prstClr val="black"/>
                </a:solidFill>
                <a:latin typeface="Comic Sans MS" pitchFamily="66" charset="0"/>
              </a:rPr>
              <a:t>PHARMACOmédicale.org</a:t>
            </a:r>
          </a:p>
        </p:txBody>
      </p:sp>
      <p:sp>
        <p:nvSpPr>
          <p:cNvPr id="7" name="Text Box 6"/>
          <p:cNvSpPr txBox="1">
            <a:spLocks noChangeArrowheads="1"/>
          </p:cNvSpPr>
          <p:nvPr/>
        </p:nvSpPr>
        <p:spPr bwMode="auto">
          <a:xfrm>
            <a:off x="1547664" y="1268760"/>
            <a:ext cx="6201072" cy="338554"/>
          </a:xfrm>
          <a:prstGeom prst="rect">
            <a:avLst/>
          </a:prstGeom>
          <a:noFill/>
          <a:ln w="9525">
            <a:noFill/>
            <a:miter lim="800000"/>
            <a:headEnd/>
            <a:tailEnd/>
          </a:ln>
        </p:spPr>
        <p:txBody>
          <a:bodyPr wrap="square">
            <a:spAutoFit/>
          </a:bodyPr>
          <a:lstStyle/>
          <a:p>
            <a:pPr marL="914400" lvl="1" indent="-457200"/>
            <a:r>
              <a:rPr lang="fr-FR" sz="1600" i="1" dirty="0" smtClean="0">
                <a:solidFill>
                  <a:prstClr val="black"/>
                </a:solidFill>
                <a:latin typeface="Comic Sans MS" pitchFamily="66" charset="0"/>
              </a:rPr>
              <a:t>Médicaments anti-HTA et médicaments hypotenseurs</a:t>
            </a:r>
          </a:p>
        </p:txBody>
      </p:sp>
    </p:spTree>
    <p:extLst>
      <p:ext uri="{BB962C8B-B14F-4D97-AF65-F5344CB8AC3E}">
        <p14:creationId xmlns:p14="http://schemas.microsoft.com/office/powerpoint/2010/main" val="3178876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8100" y="1946498"/>
            <a:ext cx="9067800" cy="3714750"/>
          </a:xfrm>
          <a:prstGeom prst="rect">
            <a:avLst/>
          </a:prstGeom>
          <a:noFill/>
          <a:ln w="9525">
            <a:noFill/>
            <a:miter lim="800000"/>
            <a:headEnd/>
            <a:tailEnd/>
          </a:ln>
        </p:spPr>
      </p:pic>
      <p:sp>
        <p:nvSpPr>
          <p:cNvPr id="7" name="Text Box 6"/>
          <p:cNvSpPr txBox="1">
            <a:spLocks noChangeArrowheads="1"/>
          </p:cNvSpPr>
          <p:nvPr/>
        </p:nvSpPr>
        <p:spPr bwMode="auto">
          <a:xfrm>
            <a:off x="993601" y="641933"/>
            <a:ext cx="7786718" cy="461665"/>
          </a:xfrm>
          <a:prstGeom prst="rect">
            <a:avLst/>
          </a:prstGeom>
          <a:noFill/>
          <a:ln w="9525">
            <a:noFill/>
            <a:miter lim="800000"/>
            <a:headEnd/>
            <a:tailEnd/>
          </a:ln>
        </p:spPr>
        <p:txBody>
          <a:bodyPr wrap="square">
            <a:spAutoFit/>
          </a:bodyPr>
          <a:lstStyle/>
          <a:p>
            <a:pPr lvl="1"/>
            <a:r>
              <a:rPr lang="fr-FR" sz="2400" dirty="0" smtClean="0">
                <a:solidFill>
                  <a:prstClr val="black"/>
                </a:solidFill>
                <a:latin typeface="Comic Sans MS" pitchFamily="66" charset="0"/>
              </a:rPr>
              <a:t>Contrôle </a:t>
            </a:r>
            <a:r>
              <a:rPr lang="fr-FR" sz="2400" dirty="0">
                <a:solidFill>
                  <a:prstClr val="black"/>
                </a:solidFill>
                <a:latin typeface="Comic Sans MS" pitchFamily="66" charset="0"/>
              </a:rPr>
              <a:t>TA en France: Etude ENNS 2008</a:t>
            </a:r>
          </a:p>
        </p:txBody>
      </p:sp>
      <p:sp>
        <p:nvSpPr>
          <p:cNvPr id="8" name="Rectangle 3"/>
          <p:cNvSpPr txBox="1">
            <a:spLocks noChangeArrowheads="1"/>
          </p:cNvSpPr>
          <p:nvPr/>
        </p:nvSpPr>
        <p:spPr>
          <a:xfrm>
            <a:off x="3203848" y="6237312"/>
            <a:ext cx="5940152" cy="620688"/>
          </a:xfrm>
          <a:prstGeom prst="rect">
            <a:avLst/>
          </a:prstGeom>
          <a:noFill/>
        </p:spPr>
        <p:txBody>
          <a:bodyPr vert="horz" lIns="91440" tIns="45720" rIns="91440" bIns="45720" rtlCol="0">
            <a:normAutofit/>
          </a:bodyPr>
          <a:lstStyle/>
          <a:p>
            <a:pPr marL="342900" indent="-342900" algn="ctr">
              <a:lnSpc>
                <a:spcPct val="80000"/>
              </a:lnSpc>
              <a:spcBef>
                <a:spcPct val="20000"/>
              </a:spcBef>
              <a:defRPr/>
            </a:pPr>
            <a:r>
              <a:rPr lang="fr-FR" i="1" dirty="0">
                <a:solidFill>
                  <a:prstClr val="black"/>
                </a:solidFill>
                <a:latin typeface="Comic Sans MS" pitchFamily="66" charset="0"/>
              </a:rPr>
              <a:t>Etudes ENNS (n=2266), Godet-</a:t>
            </a:r>
            <a:r>
              <a:rPr lang="fr-FR" i="1" dirty="0" err="1">
                <a:solidFill>
                  <a:prstClr val="black"/>
                </a:solidFill>
                <a:latin typeface="Comic Sans MS" pitchFamily="66" charset="0"/>
              </a:rPr>
              <a:t>Thobie</a:t>
            </a:r>
            <a:r>
              <a:rPr lang="fr-FR" i="1" dirty="0">
                <a:solidFill>
                  <a:prstClr val="black"/>
                </a:solidFill>
                <a:latin typeface="Comic Sans MS" pitchFamily="66" charset="0"/>
              </a:rPr>
              <a:t>, BEH 2008</a:t>
            </a:r>
            <a:endParaRPr lang="fr-FR" sz="2000" i="1" dirty="0">
              <a:solidFill>
                <a:prstClr val="black"/>
              </a:solidFill>
              <a:latin typeface="Comic Sans MS" pitchFamily="66" charset="0"/>
            </a:endParaRPr>
          </a:p>
        </p:txBody>
      </p:sp>
      <p:sp>
        <p:nvSpPr>
          <p:cNvPr id="9" name="Ellipse 8"/>
          <p:cNvSpPr/>
          <p:nvPr/>
        </p:nvSpPr>
        <p:spPr>
          <a:xfrm>
            <a:off x="7308304" y="3789040"/>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Ellipse 9"/>
          <p:cNvSpPr/>
          <p:nvPr/>
        </p:nvSpPr>
        <p:spPr>
          <a:xfrm>
            <a:off x="7308304" y="5301208"/>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41041756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26713" y="241530"/>
            <a:ext cx="7786718" cy="461665"/>
          </a:xfrm>
          <a:prstGeom prst="rect">
            <a:avLst/>
          </a:prstGeom>
          <a:noFill/>
          <a:ln w="9525">
            <a:noFill/>
            <a:miter lim="800000"/>
            <a:headEnd/>
            <a:tailEnd/>
          </a:ln>
        </p:spPr>
        <p:txBody>
          <a:bodyPr wrap="square">
            <a:spAutoFit/>
          </a:bodyPr>
          <a:lstStyle/>
          <a:p>
            <a:pPr lvl="1"/>
            <a:r>
              <a:rPr lang="fr-FR" sz="2400" dirty="0" smtClean="0">
                <a:solidFill>
                  <a:prstClr val="black"/>
                </a:solidFill>
                <a:latin typeface="Comic Sans MS" pitchFamily="66" charset="0"/>
              </a:rPr>
              <a:t>Contrôle </a:t>
            </a:r>
            <a:r>
              <a:rPr lang="fr-FR" sz="2400" dirty="0">
                <a:solidFill>
                  <a:prstClr val="black"/>
                </a:solidFill>
                <a:latin typeface="Comic Sans MS" pitchFamily="66" charset="0"/>
              </a:rPr>
              <a:t>TA en France: Etude </a:t>
            </a:r>
            <a:r>
              <a:rPr lang="fr-FR" sz="2400" dirty="0" err="1" smtClean="0">
                <a:solidFill>
                  <a:prstClr val="black"/>
                </a:solidFill>
                <a:latin typeface="Comic Sans MS" pitchFamily="66" charset="0"/>
              </a:rPr>
              <a:t>Esteban</a:t>
            </a:r>
            <a:r>
              <a:rPr lang="fr-FR" sz="2400" dirty="0" smtClean="0">
                <a:solidFill>
                  <a:prstClr val="black"/>
                </a:solidFill>
                <a:latin typeface="Comic Sans MS" pitchFamily="66" charset="0"/>
              </a:rPr>
              <a:t> 2015</a:t>
            </a:r>
            <a:endParaRPr lang="fr-FR" sz="2400" dirty="0">
              <a:solidFill>
                <a:prstClr val="black"/>
              </a:solidFill>
              <a:latin typeface="Comic Sans MS" pitchFamily="66" charset="0"/>
            </a:endParaRPr>
          </a:p>
        </p:txBody>
      </p:sp>
      <p:sp>
        <p:nvSpPr>
          <p:cNvPr id="8" name="Rectangle 3"/>
          <p:cNvSpPr txBox="1">
            <a:spLocks noChangeArrowheads="1"/>
          </p:cNvSpPr>
          <p:nvPr/>
        </p:nvSpPr>
        <p:spPr>
          <a:xfrm>
            <a:off x="2891027" y="6321533"/>
            <a:ext cx="5940152" cy="620688"/>
          </a:xfrm>
          <a:prstGeom prst="rect">
            <a:avLst/>
          </a:prstGeom>
          <a:noFill/>
        </p:spPr>
        <p:txBody>
          <a:bodyPr vert="horz" lIns="91440" tIns="45720" rIns="91440" bIns="45720" rtlCol="0">
            <a:normAutofit/>
          </a:bodyPr>
          <a:lstStyle/>
          <a:p>
            <a:pPr marL="342900" indent="-342900" algn="ctr">
              <a:lnSpc>
                <a:spcPct val="80000"/>
              </a:lnSpc>
              <a:spcBef>
                <a:spcPct val="20000"/>
              </a:spcBef>
              <a:defRPr/>
            </a:pPr>
            <a:r>
              <a:rPr lang="fr-FR" i="1" dirty="0">
                <a:solidFill>
                  <a:prstClr val="black"/>
                </a:solidFill>
                <a:latin typeface="Comic Sans MS" pitchFamily="66" charset="0"/>
              </a:rPr>
              <a:t>Etudes </a:t>
            </a:r>
            <a:r>
              <a:rPr lang="fr-FR" i="1" dirty="0" err="1" smtClean="0">
                <a:solidFill>
                  <a:prstClr val="black"/>
                </a:solidFill>
                <a:latin typeface="Comic Sans MS" pitchFamily="66" charset="0"/>
              </a:rPr>
              <a:t>Esteban</a:t>
            </a:r>
            <a:r>
              <a:rPr lang="fr-FR" i="1" dirty="0" smtClean="0">
                <a:solidFill>
                  <a:prstClr val="black"/>
                </a:solidFill>
                <a:latin typeface="Comic Sans MS" pitchFamily="66" charset="0"/>
              </a:rPr>
              <a:t> </a:t>
            </a:r>
            <a:r>
              <a:rPr lang="fr-FR" i="1" dirty="0">
                <a:solidFill>
                  <a:prstClr val="black"/>
                </a:solidFill>
                <a:latin typeface="Comic Sans MS" pitchFamily="66" charset="0"/>
              </a:rPr>
              <a:t>(</a:t>
            </a:r>
            <a:r>
              <a:rPr lang="fr-FR" i="1" dirty="0" smtClean="0">
                <a:solidFill>
                  <a:prstClr val="black"/>
                </a:solidFill>
                <a:latin typeface="Comic Sans MS" pitchFamily="66" charset="0"/>
              </a:rPr>
              <a:t>n=2169), Perrine, </a:t>
            </a:r>
            <a:r>
              <a:rPr lang="fr-FR" i="1" dirty="0">
                <a:solidFill>
                  <a:prstClr val="black"/>
                </a:solidFill>
                <a:latin typeface="Comic Sans MS" pitchFamily="66" charset="0"/>
              </a:rPr>
              <a:t>BEH </a:t>
            </a:r>
            <a:r>
              <a:rPr lang="fr-FR" i="1" dirty="0" smtClean="0">
                <a:solidFill>
                  <a:prstClr val="black"/>
                </a:solidFill>
                <a:latin typeface="Comic Sans MS" pitchFamily="66" charset="0"/>
              </a:rPr>
              <a:t>2018</a:t>
            </a:r>
            <a:endParaRPr lang="fr-FR" sz="2000" i="1" dirty="0">
              <a:solidFill>
                <a:prstClr val="black"/>
              </a:solidFill>
              <a:latin typeface="Comic Sans MS" pitchFamily="66" charset="0"/>
            </a:endParaRPr>
          </a:p>
        </p:txBody>
      </p:sp>
      <p:sp>
        <p:nvSpPr>
          <p:cNvPr id="9" name="Ellipse 8"/>
          <p:cNvSpPr/>
          <p:nvPr/>
        </p:nvSpPr>
        <p:spPr>
          <a:xfrm>
            <a:off x="7308304" y="3789040"/>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Ellipse 9"/>
          <p:cNvSpPr/>
          <p:nvPr/>
        </p:nvSpPr>
        <p:spPr>
          <a:xfrm>
            <a:off x="7308304" y="5301208"/>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 name="Image 1"/>
          <p:cNvPicPr>
            <a:picLocks noChangeAspect="1"/>
          </p:cNvPicPr>
          <p:nvPr/>
        </p:nvPicPr>
        <p:blipFill>
          <a:blip r:embed="rId3"/>
          <a:stretch>
            <a:fillRect/>
          </a:stretch>
        </p:blipFill>
        <p:spPr>
          <a:xfrm>
            <a:off x="322095" y="787416"/>
            <a:ext cx="7960767" cy="5449896"/>
          </a:xfrm>
          <a:prstGeom prst="rect">
            <a:avLst/>
          </a:prstGeom>
        </p:spPr>
      </p:pic>
      <p:sp>
        <p:nvSpPr>
          <p:cNvPr id="13" name="Ellipse 12"/>
          <p:cNvSpPr/>
          <p:nvPr/>
        </p:nvSpPr>
        <p:spPr>
          <a:xfrm>
            <a:off x="6160168" y="5931567"/>
            <a:ext cx="721894" cy="204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Ellipse 13"/>
          <p:cNvSpPr/>
          <p:nvPr/>
        </p:nvSpPr>
        <p:spPr>
          <a:xfrm>
            <a:off x="6160168" y="4315325"/>
            <a:ext cx="721894" cy="204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5" name="Ellipse 14"/>
          <p:cNvSpPr/>
          <p:nvPr/>
        </p:nvSpPr>
        <p:spPr>
          <a:xfrm>
            <a:off x="6124072" y="2699083"/>
            <a:ext cx="721894" cy="204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4171741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Diabète</a:t>
            </a:r>
            <a:endParaRPr lang="fr-FR" sz="4000" dirty="0"/>
          </a:p>
        </p:txBody>
      </p:sp>
    </p:spTree>
    <p:extLst>
      <p:ext uri="{BB962C8B-B14F-4D97-AF65-F5344CB8AC3E}">
        <p14:creationId xmlns:p14="http://schemas.microsoft.com/office/powerpoint/2010/main" val="4119469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Définition (OMS)</a:t>
            </a:r>
            <a:endParaRPr lang="fr-FR" dirty="0"/>
          </a:p>
        </p:txBody>
      </p:sp>
      <p:sp>
        <p:nvSpPr>
          <p:cNvPr id="9" name="ZoneTexte 8"/>
          <p:cNvSpPr txBox="1"/>
          <p:nvPr/>
        </p:nvSpPr>
        <p:spPr>
          <a:xfrm>
            <a:off x="443830" y="1848390"/>
            <a:ext cx="7917850" cy="3933384"/>
          </a:xfrm>
          <a:prstGeom prst="rect">
            <a:avLst/>
          </a:prstGeom>
          <a:solidFill>
            <a:schemeClr val="bg1">
              <a:lumMod val="95000"/>
            </a:schemeClr>
          </a:solidFill>
          <a:ln>
            <a:solidFill>
              <a:schemeClr val="tx1"/>
            </a:solidFill>
          </a:ln>
        </p:spPr>
        <p:txBody>
          <a:bodyPr wrap="square" rtlCol="0">
            <a:spAutoFit/>
          </a:bodyPr>
          <a:lstStyle/>
          <a:p>
            <a:pPr marL="914400" lvl="1" indent="-457200" algn="just">
              <a:lnSpc>
                <a:spcPct val="80000"/>
              </a:lnSpc>
              <a:buFontTx/>
              <a:buChar char="-"/>
            </a:pPr>
            <a:endParaRPr lang="fr-FR" altLang="fr-FR" sz="2600" dirty="0" smtClean="0"/>
          </a:p>
          <a:p>
            <a:pPr marL="971550" lvl="1" indent="-514350" algn="just">
              <a:lnSpc>
                <a:spcPct val="80000"/>
              </a:lnSpc>
              <a:buFont typeface="+mj-lt"/>
              <a:buAutoNum type="arabicParenR"/>
            </a:pPr>
            <a:r>
              <a:rPr lang="fr-FR" altLang="fr-FR" sz="2600" dirty="0" smtClean="0"/>
              <a:t>Glycémie </a:t>
            </a:r>
            <a:r>
              <a:rPr lang="fr-FR" altLang="fr-FR" sz="2600" dirty="0"/>
              <a:t>supérieure à 1,26 g/l (7,0 </a:t>
            </a:r>
            <a:r>
              <a:rPr lang="fr-FR" altLang="fr-FR" sz="2600" dirty="0" err="1"/>
              <a:t>mmol</a:t>
            </a:r>
            <a:r>
              <a:rPr lang="fr-FR" altLang="fr-FR" sz="2600" dirty="0"/>
              <a:t>/l) après un </a:t>
            </a:r>
            <a:r>
              <a:rPr lang="fr-FR" altLang="fr-FR" sz="2600" dirty="0" smtClean="0"/>
              <a:t>jeun </a:t>
            </a:r>
            <a:r>
              <a:rPr lang="fr-FR" altLang="fr-FR" sz="2600" dirty="0"/>
              <a:t>de 8 heures et vérifiée à deux </a:t>
            </a:r>
            <a:r>
              <a:rPr lang="fr-FR" altLang="fr-FR" sz="2600" dirty="0" smtClean="0"/>
              <a:t>reprises</a:t>
            </a:r>
          </a:p>
          <a:p>
            <a:pPr marL="971550" lvl="1" indent="-514350" algn="just">
              <a:lnSpc>
                <a:spcPct val="80000"/>
              </a:lnSpc>
              <a:buFont typeface="+mj-lt"/>
              <a:buAutoNum type="arabicParenR"/>
            </a:pPr>
            <a:r>
              <a:rPr lang="fr-FR" altLang="fr-FR" sz="2600" dirty="0"/>
              <a:t>P</a:t>
            </a:r>
            <a:r>
              <a:rPr lang="fr-FR" altLang="fr-FR" sz="2600" dirty="0" smtClean="0"/>
              <a:t>résence </a:t>
            </a:r>
            <a:r>
              <a:rPr lang="fr-FR" altLang="fr-FR" sz="2600" dirty="0"/>
              <a:t>de symptômes de diabète (polyurie, polydipsie, amaigrissement) associée à une glycémie (sur plasma veineux) supérieure ou égale à 2 g/l (11,1 </a:t>
            </a:r>
            <a:r>
              <a:rPr lang="fr-FR" altLang="fr-FR" sz="2600" dirty="0" err="1" smtClean="0"/>
              <a:t>mmol</a:t>
            </a:r>
            <a:r>
              <a:rPr lang="fr-FR" altLang="fr-FR" sz="2600" dirty="0" smtClean="0"/>
              <a:t>/l)</a:t>
            </a:r>
          </a:p>
          <a:p>
            <a:pPr marL="971550" lvl="1" indent="-514350" algn="just">
              <a:lnSpc>
                <a:spcPct val="80000"/>
              </a:lnSpc>
              <a:buFont typeface="+mj-lt"/>
              <a:buAutoNum type="arabicParenR"/>
            </a:pPr>
            <a:r>
              <a:rPr lang="fr-FR" altLang="fr-FR" sz="2600" dirty="0" smtClean="0"/>
              <a:t>Glycémie </a:t>
            </a:r>
            <a:r>
              <a:rPr lang="fr-FR" altLang="fr-FR" sz="2600" dirty="0"/>
              <a:t>(sur plasma veineux) supérieure ou égale à 2 g/l (11,1 </a:t>
            </a:r>
            <a:r>
              <a:rPr lang="fr-FR" altLang="fr-FR" sz="2600" dirty="0" err="1"/>
              <a:t>mmol</a:t>
            </a:r>
            <a:r>
              <a:rPr lang="fr-FR" altLang="fr-FR" sz="2600" dirty="0"/>
              <a:t>/l) 2 heures après une charge orale de 75 g de </a:t>
            </a:r>
            <a:r>
              <a:rPr lang="fr-FR" altLang="fr-FR" sz="2600" dirty="0" smtClean="0"/>
              <a:t>glucose</a:t>
            </a:r>
          </a:p>
          <a:p>
            <a:pPr marL="914400" lvl="1" indent="-457200" algn="just">
              <a:lnSpc>
                <a:spcPct val="80000"/>
              </a:lnSpc>
              <a:buFontTx/>
              <a:buChar char="-"/>
            </a:pPr>
            <a:endParaRPr lang="fr-FR" sz="2600" dirty="0">
              <a:solidFill>
                <a:srgbClr val="000000"/>
              </a:solidFill>
            </a:endParaRPr>
          </a:p>
        </p:txBody>
      </p:sp>
    </p:spTree>
    <p:extLst>
      <p:ext uri="{BB962C8B-B14F-4D97-AF65-F5344CB8AC3E}">
        <p14:creationId xmlns:p14="http://schemas.microsoft.com/office/powerpoint/2010/main" val="2322827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Diabète de type 1 et diabète de type 2</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220942191"/>
              </p:ext>
            </p:extLst>
          </p:nvPr>
        </p:nvGraphicFramePr>
        <p:xfrm>
          <a:off x="1027615" y="1476678"/>
          <a:ext cx="7456221" cy="4968240"/>
        </p:xfrm>
        <a:graphic>
          <a:graphicData uri="http://schemas.openxmlformats.org/drawingml/2006/table">
            <a:tbl>
              <a:tblPr firstRow="1" bandRow="1">
                <a:tableStyleId>{0E3FDE45-AF77-4B5C-9715-49D594BDF05E}</a:tableStyleId>
              </a:tblPr>
              <a:tblGrid>
                <a:gridCol w="2485407"/>
                <a:gridCol w="2485407"/>
                <a:gridCol w="2485407"/>
              </a:tblGrid>
              <a:tr h="370840">
                <a:tc>
                  <a:txBody>
                    <a:bodyPr/>
                    <a:lstStyle/>
                    <a:p>
                      <a:r>
                        <a:rPr lang="fr-FR" dirty="0" smtClean="0"/>
                        <a:t>Diabète</a:t>
                      </a:r>
                      <a:endParaRPr lang="fr-FR" dirty="0"/>
                    </a:p>
                  </a:txBody>
                  <a:tcPr/>
                </a:tc>
                <a:tc>
                  <a:txBody>
                    <a:bodyPr/>
                    <a:lstStyle/>
                    <a:p>
                      <a:r>
                        <a:rPr lang="fr-FR" dirty="0" smtClean="0"/>
                        <a:t>Type 1</a:t>
                      </a:r>
                      <a:endParaRPr lang="fr-FR" dirty="0"/>
                    </a:p>
                  </a:txBody>
                  <a:tcPr/>
                </a:tc>
                <a:tc>
                  <a:txBody>
                    <a:bodyPr/>
                    <a:lstStyle/>
                    <a:p>
                      <a:r>
                        <a:rPr lang="fr-FR" dirty="0" smtClean="0"/>
                        <a:t>Type 2</a:t>
                      </a:r>
                      <a:endParaRPr lang="fr-FR" dirty="0"/>
                    </a:p>
                  </a:txBody>
                  <a:tcPr/>
                </a:tc>
              </a:tr>
              <a:tr h="370840">
                <a:tc>
                  <a:txBody>
                    <a:bodyPr/>
                    <a:lstStyle/>
                    <a:p>
                      <a:r>
                        <a:rPr lang="fr-FR" sz="1400" dirty="0" smtClean="0"/>
                        <a:t>Fréquence</a:t>
                      </a:r>
                      <a:endParaRPr lang="fr-FR" sz="1400" dirty="0"/>
                    </a:p>
                  </a:txBody>
                  <a:tcPr/>
                </a:tc>
                <a:tc>
                  <a:txBody>
                    <a:bodyPr/>
                    <a:lstStyle/>
                    <a:p>
                      <a:r>
                        <a:rPr lang="fr-FR" sz="1400" dirty="0" smtClean="0"/>
                        <a:t>10-20%</a:t>
                      </a:r>
                      <a:endParaRPr lang="fr-FR" sz="1400" dirty="0"/>
                    </a:p>
                  </a:txBody>
                  <a:tcPr/>
                </a:tc>
                <a:tc>
                  <a:txBody>
                    <a:bodyPr/>
                    <a:lstStyle/>
                    <a:p>
                      <a:r>
                        <a:rPr lang="fr-FR" sz="1400" dirty="0" smtClean="0"/>
                        <a:t>80-90%</a:t>
                      </a:r>
                    </a:p>
                  </a:txBody>
                  <a:tcPr/>
                </a:tc>
              </a:tr>
              <a:tr h="370840">
                <a:tc>
                  <a:txBody>
                    <a:bodyPr/>
                    <a:lstStyle/>
                    <a:p>
                      <a:r>
                        <a:rPr lang="fr-FR" sz="1400" dirty="0" smtClean="0"/>
                        <a:t>En France</a:t>
                      </a:r>
                      <a:endParaRPr lang="fr-FR" sz="1400" dirty="0"/>
                    </a:p>
                  </a:txBody>
                  <a:tcPr/>
                </a:tc>
                <a:tc>
                  <a:txBody>
                    <a:bodyPr/>
                    <a:lstStyle/>
                    <a:p>
                      <a:r>
                        <a:rPr lang="fr-FR" sz="1400" dirty="0" smtClean="0"/>
                        <a:t>Environ 200000</a:t>
                      </a:r>
                      <a:endParaRPr lang="fr-FR" sz="1400" dirty="0"/>
                    </a:p>
                  </a:txBody>
                  <a:tcPr/>
                </a:tc>
                <a:tc>
                  <a:txBody>
                    <a:bodyPr/>
                    <a:lstStyle/>
                    <a:p>
                      <a:r>
                        <a:rPr lang="fr-FR" sz="1400" dirty="0" smtClean="0"/>
                        <a:t>2 millions (4% population</a:t>
                      </a:r>
                      <a:r>
                        <a:rPr lang="fr-FR" sz="1400" baseline="0" dirty="0" smtClean="0"/>
                        <a:t> française)</a:t>
                      </a:r>
                      <a:endParaRPr lang="fr-FR" sz="1400" dirty="0" smtClean="0"/>
                    </a:p>
                  </a:txBody>
                  <a:tcPr/>
                </a:tc>
              </a:tr>
              <a:tr h="370840">
                <a:tc>
                  <a:txBody>
                    <a:bodyPr/>
                    <a:lstStyle/>
                    <a:p>
                      <a:r>
                        <a:rPr lang="fr-FR" sz="1400" dirty="0" smtClean="0"/>
                        <a:t>Antécédents</a:t>
                      </a:r>
                      <a:r>
                        <a:rPr lang="fr-FR" sz="1400" baseline="0" dirty="0" smtClean="0"/>
                        <a:t> familiaux</a:t>
                      </a:r>
                      <a:endParaRPr lang="fr-FR" sz="1400" dirty="0"/>
                    </a:p>
                  </a:txBody>
                  <a:tcPr/>
                </a:tc>
                <a:tc>
                  <a:txBody>
                    <a:bodyPr/>
                    <a:lstStyle/>
                    <a:p>
                      <a:r>
                        <a:rPr lang="fr-FR" sz="1400" dirty="0" smtClean="0"/>
                        <a:t>Rares</a:t>
                      </a:r>
                      <a:endParaRPr lang="fr-FR" sz="1400" dirty="0"/>
                    </a:p>
                  </a:txBody>
                  <a:tcPr/>
                </a:tc>
                <a:tc>
                  <a:txBody>
                    <a:bodyPr/>
                    <a:lstStyle/>
                    <a:p>
                      <a:r>
                        <a:rPr lang="fr-FR" sz="1400" dirty="0" smtClean="0"/>
                        <a:t>Fréquents</a:t>
                      </a:r>
                    </a:p>
                  </a:txBody>
                  <a:tcPr/>
                </a:tc>
              </a:tr>
              <a:tr h="370840">
                <a:tc>
                  <a:txBody>
                    <a:bodyPr/>
                    <a:lstStyle/>
                    <a:p>
                      <a:r>
                        <a:rPr lang="fr-FR" sz="1400" dirty="0" smtClean="0"/>
                        <a:t>Age de survenue</a:t>
                      </a:r>
                      <a:endParaRPr lang="fr-FR" sz="1400" dirty="0"/>
                    </a:p>
                  </a:txBody>
                  <a:tcPr/>
                </a:tc>
                <a:tc>
                  <a:txBody>
                    <a:bodyPr/>
                    <a:lstStyle/>
                    <a:p>
                      <a:r>
                        <a:rPr lang="fr-FR" sz="1400" dirty="0" smtClean="0"/>
                        <a:t>&lt;35 ans</a:t>
                      </a:r>
                      <a:endParaRPr lang="fr-FR" sz="1400" dirty="0"/>
                    </a:p>
                  </a:txBody>
                  <a:tcPr/>
                </a:tc>
                <a:tc>
                  <a:txBody>
                    <a:bodyPr/>
                    <a:lstStyle/>
                    <a:p>
                      <a:r>
                        <a:rPr lang="fr-FR" sz="1400" dirty="0" smtClean="0"/>
                        <a:t>&gt;35 ans</a:t>
                      </a:r>
                      <a:endParaRPr lang="fr-FR" sz="1400" dirty="0"/>
                    </a:p>
                  </a:txBody>
                  <a:tcPr/>
                </a:tc>
              </a:tr>
              <a:tr h="370840">
                <a:tc>
                  <a:txBody>
                    <a:bodyPr/>
                    <a:lstStyle/>
                    <a:p>
                      <a:r>
                        <a:rPr lang="fr-FR" sz="1400" dirty="0" smtClean="0"/>
                        <a:t>Début</a:t>
                      </a:r>
                      <a:endParaRPr lang="fr-FR" sz="1400" dirty="0"/>
                    </a:p>
                  </a:txBody>
                  <a:tcPr/>
                </a:tc>
                <a:tc>
                  <a:txBody>
                    <a:bodyPr/>
                    <a:lstStyle/>
                    <a:p>
                      <a:r>
                        <a:rPr lang="fr-FR" sz="1400" dirty="0" smtClean="0"/>
                        <a:t>Rapide ou explosif</a:t>
                      </a:r>
                      <a:endParaRPr lang="fr-FR" sz="1400" dirty="0"/>
                    </a:p>
                  </a:txBody>
                  <a:tcPr/>
                </a:tc>
                <a:tc>
                  <a:txBody>
                    <a:bodyPr/>
                    <a:lstStyle/>
                    <a:p>
                      <a:r>
                        <a:rPr lang="fr-FR" sz="1400" dirty="0" smtClean="0"/>
                        <a:t>Lent ou insidieux</a:t>
                      </a:r>
                      <a:endParaRPr lang="fr-FR" sz="1400" dirty="0"/>
                    </a:p>
                  </a:txBody>
                  <a:tcPr/>
                </a:tc>
              </a:tr>
              <a:tr h="370840">
                <a:tc>
                  <a:txBody>
                    <a:bodyPr/>
                    <a:lstStyle/>
                    <a:p>
                      <a:r>
                        <a:rPr lang="fr-FR" sz="1400" dirty="0" smtClean="0"/>
                        <a:t>Facteur</a:t>
                      </a:r>
                      <a:r>
                        <a:rPr lang="fr-FR" sz="1400" baseline="0" dirty="0" smtClean="0"/>
                        <a:t> déclenchant</a:t>
                      </a:r>
                      <a:endParaRPr lang="fr-FR" sz="1400" dirty="0"/>
                    </a:p>
                  </a:txBody>
                  <a:tcPr/>
                </a:tc>
                <a:tc>
                  <a:txBody>
                    <a:bodyPr/>
                    <a:lstStyle/>
                    <a:p>
                      <a:r>
                        <a:rPr lang="fr-FR" sz="1400" dirty="0" smtClean="0"/>
                        <a:t>Souvent</a:t>
                      </a:r>
                      <a:endParaRPr lang="fr-FR" sz="1400" dirty="0"/>
                    </a:p>
                  </a:txBody>
                  <a:tcPr/>
                </a:tc>
                <a:tc>
                  <a:txBody>
                    <a:bodyPr/>
                    <a:lstStyle/>
                    <a:p>
                      <a:r>
                        <a:rPr lang="fr-FR" sz="1400" dirty="0" smtClean="0"/>
                        <a:t>Souvent</a:t>
                      </a:r>
                      <a:endParaRPr lang="fr-FR" sz="1400" dirty="0"/>
                    </a:p>
                  </a:txBody>
                  <a:tcPr/>
                </a:tc>
              </a:tr>
              <a:tr h="370840">
                <a:tc>
                  <a:txBody>
                    <a:bodyPr/>
                    <a:lstStyle/>
                    <a:p>
                      <a:r>
                        <a:rPr lang="fr-FR" sz="1400" dirty="0" smtClean="0"/>
                        <a:t>Symptômes</a:t>
                      </a:r>
                      <a:endParaRPr lang="fr-FR" sz="1400" dirty="0"/>
                    </a:p>
                  </a:txBody>
                  <a:tcPr/>
                </a:tc>
                <a:tc>
                  <a:txBody>
                    <a:bodyPr/>
                    <a:lstStyle/>
                    <a:p>
                      <a:r>
                        <a:rPr lang="fr-FR" sz="1400" dirty="0" smtClean="0"/>
                        <a:t>Bruyants</a:t>
                      </a:r>
                      <a:endParaRPr lang="fr-FR" sz="1400" dirty="0"/>
                    </a:p>
                  </a:txBody>
                  <a:tcPr/>
                </a:tc>
                <a:tc>
                  <a:txBody>
                    <a:bodyPr/>
                    <a:lstStyle/>
                    <a:p>
                      <a:r>
                        <a:rPr lang="fr-FR" sz="1400" dirty="0" smtClean="0"/>
                        <a:t>Pauvres ou absents</a:t>
                      </a:r>
                      <a:endParaRPr lang="fr-FR" sz="1400" dirty="0"/>
                    </a:p>
                  </a:txBody>
                  <a:tcPr/>
                </a:tc>
              </a:tr>
              <a:tr h="370840">
                <a:tc>
                  <a:txBody>
                    <a:bodyPr/>
                    <a:lstStyle/>
                    <a:p>
                      <a:r>
                        <a:rPr lang="fr-FR" sz="1400" dirty="0" smtClean="0"/>
                        <a:t>Poids</a:t>
                      </a:r>
                      <a:endParaRPr lang="fr-FR" sz="1400" dirty="0"/>
                    </a:p>
                  </a:txBody>
                  <a:tcPr/>
                </a:tc>
                <a:tc>
                  <a:txBody>
                    <a:bodyPr/>
                    <a:lstStyle/>
                    <a:p>
                      <a:r>
                        <a:rPr lang="fr-FR" sz="1400" dirty="0" smtClean="0"/>
                        <a:t>Normal ou maigre</a:t>
                      </a:r>
                      <a:endParaRPr lang="fr-FR" sz="1400" dirty="0"/>
                    </a:p>
                  </a:txBody>
                  <a:tcPr/>
                </a:tc>
                <a:tc>
                  <a:txBody>
                    <a:bodyPr/>
                    <a:lstStyle/>
                    <a:p>
                      <a:r>
                        <a:rPr lang="fr-FR" sz="1400" dirty="0" smtClean="0"/>
                        <a:t>Obésité</a:t>
                      </a:r>
                      <a:endParaRPr lang="fr-FR" sz="1400" dirty="0"/>
                    </a:p>
                  </a:txBody>
                  <a:tcPr/>
                </a:tc>
              </a:tr>
              <a:tr h="370840">
                <a:tc>
                  <a:txBody>
                    <a:bodyPr/>
                    <a:lstStyle/>
                    <a:p>
                      <a:r>
                        <a:rPr lang="fr-FR" sz="1400" dirty="0" smtClean="0"/>
                        <a:t>Hyperglycémie au diagnostic</a:t>
                      </a:r>
                      <a:endParaRPr lang="fr-FR" sz="1400" dirty="0"/>
                    </a:p>
                  </a:txBody>
                  <a:tcPr/>
                </a:tc>
                <a:tc>
                  <a:txBody>
                    <a:bodyPr/>
                    <a:lstStyle/>
                    <a:p>
                      <a:r>
                        <a:rPr lang="fr-FR" sz="1400" dirty="0" smtClean="0"/>
                        <a:t>Majeure&gt;3g/l</a:t>
                      </a:r>
                      <a:endParaRPr lang="fr-FR" sz="1400" dirty="0"/>
                    </a:p>
                  </a:txBody>
                  <a:tcPr/>
                </a:tc>
                <a:tc>
                  <a:txBody>
                    <a:bodyPr/>
                    <a:lstStyle/>
                    <a:p>
                      <a:r>
                        <a:rPr lang="fr-FR" sz="1400" dirty="0" smtClean="0"/>
                        <a:t>Souvent&lt;2g/l</a:t>
                      </a:r>
                      <a:endParaRPr lang="fr-FR" sz="1400" dirty="0"/>
                    </a:p>
                  </a:txBody>
                  <a:tcPr/>
                </a:tc>
              </a:tr>
              <a:tr h="370840">
                <a:tc>
                  <a:txBody>
                    <a:bodyPr/>
                    <a:lstStyle/>
                    <a:p>
                      <a:r>
                        <a:rPr lang="fr-FR" sz="1400" dirty="0" smtClean="0"/>
                        <a:t>Cétose</a:t>
                      </a:r>
                      <a:endParaRPr lang="fr-FR" sz="1400" dirty="0"/>
                    </a:p>
                  </a:txBody>
                  <a:tcPr/>
                </a:tc>
                <a:tc>
                  <a:txBody>
                    <a:bodyPr/>
                    <a:lstStyle/>
                    <a:p>
                      <a:r>
                        <a:rPr lang="fr-FR" sz="1400" dirty="0" smtClean="0"/>
                        <a:t>Souvent</a:t>
                      </a:r>
                      <a:endParaRPr lang="fr-FR" sz="1400" dirty="0"/>
                    </a:p>
                  </a:txBody>
                  <a:tcPr/>
                </a:tc>
                <a:tc>
                  <a:txBody>
                    <a:bodyPr/>
                    <a:lstStyle/>
                    <a:p>
                      <a:r>
                        <a:rPr lang="fr-FR" sz="1400" dirty="0" smtClean="0"/>
                        <a:t>Rare</a:t>
                      </a:r>
                      <a:endParaRPr lang="fr-FR" sz="1400" dirty="0"/>
                    </a:p>
                  </a:txBody>
                  <a:tcPr/>
                </a:tc>
              </a:tr>
              <a:tr h="370840">
                <a:tc>
                  <a:txBody>
                    <a:bodyPr/>
                    <a:lstStyle/>
                    <a:p>
                      <a:r>
                        <a:rPr lang="fr-FR" sz="1400" dirty="0" smtClean="0"/>
                        <a:t>Complications</a:t>
                      </a:r>
                      <a:r>
                        <a:rPr lang="fr-FR" sz="1400" baseline="0" dirty="0" smtClean="0"/>
                        <a:t> au diagnostic</a:t>
                      </a:r>
                      <a:endParaRPr lang="fr-FR" sz="1400" dirty="0"/>
                    </a:p>
                  </a:txBody>
                  <a:tcPr/>
                </a:tc>
                <a:tc>
                  <a:txBody>
                    <a:bodyPr/>
                    <a:lstStyle/>
                    <a:p>
                      <a:r>
                        <a:rPr lang="fr-FR" sz="1400" dirty="0" smtClean="0"/>
                        <a:t>Absente</a:t>
                      </a:r>
                      <a:endParaRPr lang="fr-FR" sz="1400" dirty="0"/>
                    </a:p>
                  </a:txBody>
                  <a:tcPr/>
                </a:tc>
                <a:tc>
                  <a:txBody>
                    <a:bodyPr/>
                    <a:lstStyle/>
                    <a:p>
                      <a:r>
                        <a:rPr lang="fr-FR" sz="1400" dirty="0" smtClean="0"/>
                        <a:t>&gt;50% des cas</a:t>
                      </a:r>
                      <a:endParaRPr lang="fr-FR" sz="1400" dirty="0"/>
                    </a:p>
                  </a:txBody>
                  <a:tcPr/>
                </a:tc>
              </a:tr>
              <a:tr h="370840">
                <a:tc>
                  <a:txBody>
                    <a:bodyPr/>
                    <a:lstStyle/>
                    <a:p>
                      <a:r>
                        <a:rPr lang="fr-FR" sz="1400" dirty="0" smtClean="0"/>
                        <a:t>Cause principale de mortalité</a:t>
                      </a:r>
                      <a:endParaRPr lang="fr-FR" sz="1400" dirty="0"/>
                    </a:p>
                  </a:txBody>
                  <a:tcPr/>
                </a:tc>
                <a:tc>
                  <a:txBody>
                    <a:bodyPr/>
                    <a:lstStyle/>
                    <a:p>
                      <a:r>
                        <a:rPr lang="fr-FR" sz="1400" dirty="0" smtClean="0"/>
                        <a:t>Insuffisance rénale</a:t>
                      </a:r>
                      <a:endParaRPr lang="fr-FR" sz="1400" dirty="0"/>
                    </a:p>
                  </a:txBody>
                  <a:tcPr/>
                </a:tc>
                <a:tc>
                  <a:txBody>
                    <a:bodyPr/>
                    <a:lstStyle/>
                    <a:p>
                      <a:r>
                        <a:rPr lang="fr-FR" sz="1400" dirty="0" smtClean="0"/>
                        <a:t>Maladie cardio-vasculaire</a:t>
                      </a:r>
                      <a:endParaRPr lang="fr-FR" sz="1400" dirty="0"/>
                    </a:p>
                  </a:txBody>
                  <a:tcPr/>
                </a:tc>
              </a:tr>
            </a:tbl>
          </a:graphicData>
        </a:graphic>
      </p:graphicFrame>
    </p:spTree>
    <p:extLst>
      <p:ext uri="{BB962C8B-B14F-4D97-AF65-F5344CB8AC3E}">
        <p14:creationId xmlns:p14="http://schemas.microsoft.com/office/powerpoint/2010/main" val="18917913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40500" y="156602"/>
            <a:ext cx="7584559" cy="867367"/>
          </a:xfrm>
        </p:spPr>
        <p:txBody>
          <a:bodyPr/>
          <a:lstStyle/>
          <a:p>
            <a:pPr algn="ctr"/>
            <a:r>
              <a:rPr lang="fr-FR" dirty="0" smtClean="0"/>
              <a:t>Physiopathologie du diabète</a:t>
            </a:r>
            <a:endParaRPr lang="fr-FR" dirty="0"/>
          </a:p>
        </p:txBody>
      </p:sp>
      <p:pic>
        <p:nvPicPr>
          <p:cNvPr id="2050" name="Picture 2" descr="Résultat de recherche d'images pour &quot;pancréa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684" y="3939600"/>
            <a:ext cx="2743200" cy="16668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3462" y="2308384"/>
            <a:ext cx="4471738" cy="1938992"/>
          </a:xfrm>
          <a:prstGeom prst="rect">
            <a:avLst/>
          </a:prstGeom>
          <a:noFill/>
          <a:ln>
            <a:solidFill>
              <a:schemeClr val="tx1"/>
            </a:solidFill>
          </a:ln>
        </p:spPr>
        <p:txBody>
          <a:bodyPr wrap="square" rtlCol="0">
            <a:spAutoFit/>
          </a:bodyPr>
          <a:lstStyle/>
          <a:p>
            <a:r>
              <a:rPr lang="fr-FR" sz="2000" dirty="0" smtClean="0"/>
              <a:t>Destruction des cellules </a:t>
            </a:r>
            <a:br>
              <a:rPr lang="fr-FR" sz="2000" dirty="0" smtClean="0"/>
            </a:br>
            <a:r>
              <a:rPr lang="el-GR" sz="2000" dirty="0" smtClean="0"/>
              <a:t>β</a:t>
            </a:r>
            <a:r>
              <a:rPr lang="fr-FR" sz="2000" dirty="0" smtClean="0"/>
              <a:t> pancréatiques par </a:t>
            </a:r>
            <a:r>
              <a:rPr lang="fr-FR" sz="2000" dirty="0" smtClean="0"/>
              <a:t>auto-immunité (Auto-anticorps)</a:t>
            </a:r>
            <a:endParaRPr lang="fr-FR" sz="2000" dirty="0" smtClean="0"/>
          </a:p>
          <a:p>
            <a:r>
              <a:rPr lang="fr-FR" sz="2000" dirty="0" smtClean="0"/>
              <a:t>Prédisposition génétique (85% des cas)</a:t>
            </a:r>
          </a:p>
          <a:p>
            <a:r>
              <a:rPr lang="fr-FR" sz="2000" dirty="0" smtClean="0"/>
              <a:t>Possibles facteurs d’environnement</a:t>
            </a:r>
            <a:endParaRPr lang="fr-FR" sz="2000" dirty="0"/>
          </a:p>
        </p:txBody>
      </p:sp>
      <p:sp>
        <p:nvSpPr>
          <p:cNvPr id="8" name="Rectangle 7"/>
          <p:cNvSpPr/>
          <p:nvPr/>
        </p:nvSpPr>
        <p:spPr>
          <a:xfrm>
            <a:off x="3458453" y="1187729"/>
            <a:ext cx="2082621" cy="369332"/>
          </a:xfrm>
          <a:prstGeom prst="rect">
            <a:avLst/>
          </a:prstGeom>
        </p:spPr>
        <p:txBody>
          <a:bodyPr wrap="none">
            <a:spAutoFit/>
          </a:bodyPr>
          <a:lstStyle/>
          <a:p>
            <a:r>
              <a:rPr lang="fr-FR" b="1" u="sng" dirty="0"/>
              <a:t>Diabète de type 1</a:t>
            </a:r>
          </a:p>
        </p:txBody>
      </p:sp>
      <p:pic>
        <p:nvPicPr>
          <p:cNvPr id="2062" name="Picture 14" descr="Résultat de recherche d'images pour &quot;pancréa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554" y="1631312"/>
            <a:ext cx="2910849" cy="20870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p:cNvCxnSpPr>
            <a:stCxn id="2" idx="3"/>
          </p:cNvCxnSpPr>
          <p:nvPr/>
        </p:nvCxnSpPr>
        <p:spPr bwMode="auto">
          <a:xfrm>
            <a:off x="4775200" y="3277880"/>
            <a:ext cx="904240" cy="7962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 name="Connecteur droit 3"/>
          <p:cNvCxnSpPr/>
          <p:nvPr/>
        </p:nvCxnSpPr>
        <p:spPr bwMode="auto">
          <a:xfrm flipH="1">
            <a:off x="7664116" y="2815389"/>
            <a:ext cx="926432" cy="151029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Connecteur droit 9"/>
          <p:cNvCxnSpPr/>
          <p:nvPr/>
        </p:nvCxnSpPr>
        <p:spPr bwMode="auto">
          <a:xfrm flipH="1">
            <a:off x="5631956" y="3173416"/>
            <a:ext cx="1503038" cy="1152264"/>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236956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40500" y="156602"/>
            <a:ext cx="7584559" cy="867367"/>
          </a:xfrm>
        </p:spPr>
        <p:txBody>
          <a:bodyPr/>
          <a:lstStyle/>
          <a:p>
            <a:pPr algn="ctr"/>
            <a:r>
              <a:rPr lang="fr-FR" dirty="0" smtClean="0"/>
              <a:t>Physiopathologie du diabète</a:t>
            </a:r>
            <a:endParaRPr lang="fr-FR" dirty="0"/>
          </a:p>
        </p:txBody>
      </p:sp>
      <p:pic>
        <p:nvPicPr>
          <p:cNvPr id="2050" name="Picture 2" descr="Résultat de recherche d'images pour &quot;pancréa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2" y="4979245"/>
            <a:ext cx="2381786" cy="14472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ampus.cerimes.fr/endocrinologie/enseignement/item233b/site/html/images/fig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26" y="1673330"/>
            <a:ext cx="3764772" cy="2902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foi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046" y="3728422"/>
            <a:ext cx="2222241" cy="14711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adipocytes schéma&quot;"/>
          <p:cNvPicPr>
            <a:picLocks noChangeAspect="1" noChangeArrowheads="1"/>
          </p:cNvPicPr>
          <p:nvPr/>
        </p:nvPicPr>
        <p:blipFill rotWithShape="1">
          <a:blip r:embed="rId6">
            <a:extLst>
              <a:ext uri="{28A0092B-C50C-407E-A947-70E740481C1C}">
                <a14:useLocalDpi xmlns:a14="http://schemas.microsoft.com/office/drawing/2010/main" val="0"/>
              </a:ext>
            </a:extLst>
          </a:blip>
          <a:srcRect l="-5508" t="-8511" r="5806" b="19230"/>
          <a:stretch/>
        </p:blipFill>
        <p:spPr bwMode="auto">
          <a:xfrm>
            <a:off x="6664521" y="4575744"/>
            <a:ext cx="2207954" cy="165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ésultat de recherche d'images pour &quot;muscle&quot;"/>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756873" y="1483244"/>
            <a:ext cx="2023251" cy="2023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26895" y="1068940"/>
            <a:ext cx="2159566" cy="369332"/>
          </a:xfrm>
          <a:prstGeom prst="rect">
            <a:avLst/>
          </a:prstGeom>
        </p:spPr>
        <p:txBody>
          <a:bodyPr wrap="none">
            <a:spAutoFit/>
          </a:bodyPr>
          <a:lstStyle/>
          <a:p>
            <a:r>
              <a:rPr lang="fr-FR" b="1" u="sng" dirty="0"/>
              <a:t>Diabète de type </a:t>
            </a:r>
            <a:r>
              <a:rPr lang="fr-FR" b="1" u="sng" dirty="0" smtClean="0"/>
              <a:t>2:</a:t>
            </a:r>
            <a:endParaRPr lang="fr-FR" b="1" u="sng" dirty="0"/>
          </a:p>
        </p:txBody>
      </p:sp>
      <p:cxnSp>
        <p:nvCxnSpPr>
          <p:cNvPr id="4" name="Connecteur droit avec flèche 3"/>
          <p:cNvCxnSpPr/>
          <p:nvPr/>
        </p:nvCxnSpPr>
        <p:spPr bwMode="auto">
          <a:xfrm flipV="1">
            <a:off x="2474138" y="4805440"/>
            <a:ext cx="2656662" cy="5082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necteur droit avec flèche 11"/>
          <p:cNvCxnSpPr/>
          <p:nvPr/>
        </p:nvCxnSpPr>
        <p:spPr bwMode="auto">
          <a:xfrm>
            <a:off x="2557384" y="5404880"/>
            <a:ext cx="4023891" cy="5285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Connecteur droit avec flèche 15"/>
          <p:cNvCxnSpPr/>
          <p:nvPr/>
        </p:nvCxnSpPr>
        <p:spPr bwMode="auto">
          <a:xfrm flipV="1">
            <a:off x="2557384" y="2989896"/>
            <a:ext cx="3884056" cy="22096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Rectangle 1"/>
          <p:cNvSpPr/>
          <p:nvPr/>
        </p:nvSpPr>
        <p:spPr bwMode="auto">
          <a:xfrm>
            <a:off x="1732547" y="2989896"/>
            <a:ext cx="1491916" cy="42707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3" name="Rectangle 12"/>
          <p:cNvSpPr/>
          <p:nvPr/>
        </p:nvSpPr>
        <p:spPr bwMode="auto">
          <a:xfrm>
            <a:off x="1728180" y="3997566"/>
            <a:ext cx="1491916" cy="57817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2847367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932040" y="6525344"/>
            <a:ext cx="4211960" cy="360040"/>
          </a:xfrm>
          <a:prstGeom prst="rect">
            <a:avLst/>
          </a:prstGeom>
          <a:noFill/>
        </p:spPr>
        <p:txBody>
          <a:bodyPr vert="horz" lIns="91440" tIns="45720" rIns="91440" bIns="45720" rtlCol="0">
            <a:normAutofit/>
          </a:bodyPr>
          <a:lstStyle/>
          <a:p>
            <a:pPr marL="342900" indent="-342900" algn="ctr">
              <a:lnSpc>
                <a:spcPct val="80000"/>
              </a:lnSpc>
              <a:spcBef>
                <a:spcPct val="20000"/>
              </a:spcBef>
              <a:defRPr/>
            </a:pPr>
            <a:r>
              <a:rPr lang="fr-FR" i="1" dirty="0" err="1">
                <a:solidFill>
                  <a:prstClr val="black"/>
                </a:solidFill>
                <a:latin typeface="Comic Sans MS" pitchFamily="66" charset="0"/>
              </a:rPr>
              <a:t>Aouba</a:t>
            </a:r>
            <a:r>
              <a:rPr lang="fr-FR" i="1" dirty="0">
                <a:solidFill>
                  <a:prstClr val="black"/>
                </a:solidFill>
                <a:latin typeface="Comic Sans MS" pitchFamily="66" charset="0"/>
              </a:rPr>
              <a:t>, BEH 2007</a:t>
            </a:r>
            <a:endParaRPr lang="fr-FR" sz="2000" i="1" dirty="0">
              <a:solidFill>
                <a:prstClr val="black"/>
              </a:solidFill>
              <a:latin typeface="Comic Sans MS" pitchFamily="66" charset="0"/>
            </a:endParaRPr>
          </a:p>
        </p:txBody>
      </p:sp>
      <p:grpSp>
        <p:nvGrpSpPr>
          <p:cNvPr id="2" name="Groupe 7"/>
          <p:cNvGrpSpPr/>
          <p:nvPr/>
        </p:nvGrpSpPr>
        <p:grpSpPr>
          <a:xfrm>
            <a:off x="2051720" y="260648"/>
            <a:ext cx="5616624" cy="5400600"/>
            <a:chOff x="1547664" y="0"/>
            <a:chExt cx="6324600" cy="6669360"/>
          </a:xfrm>
        </p:grpSpPr>
        <p:pic>
          <p:nvPicPr>
            <p:cNvPr id="1027" name="Picture 3"/>
            <p:cNvPicPr>
              <a:picLocks noChangeAspect="1" noChangeArrowheads="1"/>
            </p:cNvPicPr>
            <p:nvPr/>
          </p:nvPicPr>
          <p:blipFill>
            <a:blip r:embed="rId3" cstate="print"/>
            <a:srcRect/>
            <a:stretch>
              <a:fillRect/>
            </a:stretch>
          </p:blipFill>
          <p:spPr bwMode="auto">
            <a:xfrm>
              <a:off x="1547664" y="0"/>
              <a:ext cx="6324600" cy="33242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47664" y="3316560"/>
              <a:ext cx="6315075" cy="3352800"/>
            </a:xfrm>
            <a:prstGeom prst="rect">
              <a:avLst/>
            </a:prstGeom>
            <a:noFill/>
            <a:ln w="9525">
              <a:noFill/>
              <a:miter lim="800000"/>
              <a:headEnd/>
              <a:tailEnd/>
            </a:ln>
          </p:spPr>
        </p:pic>
      </p:grpSp>
      <p:sp>
        <p:nvSpPr>
          <p:cNvPr id="9" name="ZoneTexte 8"/>
          <p:cNvSpPr txBox="1"/>
          <p:nvPr/>
        </p:nvSpPr>
        <p:spPr>
          <a:xfrm>
            <a:off x="611560" y="5807005"/>
            <a:ext cx="8208912" cy="646331"/>
          </a:xfrm>
          <a:prstGeom prst="rect">
            <a:avLst/>
          </a:prstGeom>
          <a:noFill/>
        </p:spPr>
        <p:txBody>
          <a:bodyPr wrap="square" rtlCol="0">
            <a:spAutoFit/>
          </a:bodyPr>
          <a:lstStyle/>
          <a:p>
            <a:r>
              <a:rPr lang="fr-FR" dirty="0">
                <a:solidFill>
                  <a:prstClr val="black"/>
                </a:solidFill>
                <a:latin typeface="Comic Sans MS" pitchFamily="66" charset="0"/>
              </a:rPr>
              <a:t>Les maladies cardiovasculaires ne sont plus la première cause </a:t>
            </a:r>
            <a:r>
              <a:rPr lang="fr-FR" dirty="0" smtClean="0">
                <a:solidFill>
                  <a:prstClr val="black"/>
                </a:solidFill>
                <a:latin typeface="Comic Sans MS" pitchFamily="66" charset="0"/>
              </a:rPr>
              <a:t>de décès mais </a:t>
            </a:r>
            <a:r>
              <a:rPr lang="fr-FR" dirty="0">
                <a:solidFill>
                  <a:prstClr val="black"/>
                </a:solidFill>
                <a:latin typeface="Comic Sans MS" pitchFamily="66" charset="0"/>
              </a:rPr>
              <a:t>restent une cause majeure de décès en </a:t>
            </a:r>
            <a:r>
              <a:rPr lang="fr-FR" dirty="0" smtClean="0">
                <a:solidFill>
                  <a:prstClr val="black"/>
                </a:solidFill>
                <a:latin typeface="Comic Sans MS" pitchFamily="66" charset="0"/>
              </a:rPr>
              <a:t>France</a:t>
            </a:r>
            <a:endParaRPr lang="fr-FR" dirty="0">
              <a:solidFill>
                <a:prstClr val="black"/>
              </a:solidFill>
              <a:latin typeface="Comic Sans MS" pitchFamily="66" charset="0"/>
            </a:endParaRPr>
          </a:p>
        </p:txBody>
      </p:sp>
    </p:spTree>
    <p:extLst>
      <p:ext uri="{BB962C8B-B14F-4D97-AF65-F5344CB8AC3E}">
        <p14:creationId xmlns:p14="http://schemas.microsoft.com/office/powerpoint/2010/main" val="3929733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Syndrome métabolique</a:t>
            </a:r>
            <a:endParaRPr lang="fr-FR" dirty="0"/>
          </a:p>
        </p:txBody>
      </p:sp>
      <p:sp>
        <p:nvSpPr>
          <p:cNvPr id="7" name="ZoneTexte 6"/>
          <p:cNvSpPr txBox="1"/>
          <p:nvPr/>
        </p:nvSpPr>
        <p:spPr>
          <a:xfrm>
            <a:off x="546549" y="1878187"/>
            <a:ext cx="8101264" cy="4247317"/>
          </a:xfrm>
          <a:prstGeom prst="rect">
            <a:avLst/>
          </a:prstGeom>
          <a:noFill/>
        </p:spPr>
        <p:txBody>
          <a:bodyPr wrap="square" rtlCol="0">
            <a:spAutoFit/>
          </a:bodyPr>
          <a:lstStyle/>
          <a:p>
            <a:pPr defTabSz="914377"/>
            <a:r>
              <a:rPr lang="fr-FR" sz="2600" b="1" dirty="0" smtClean="0">
                <a:solidFill>
                  <a:srgbClr val="000000"/>
                </a:solidFill>
              </a:rPr>
              <a:t>Association d’au moins 3 des 5 des anomalies suivantes:</a:t>
            </a:r>
          </a:p>
          <a:p>
            <a:pPr defTabSz="914377"/>
            <a:endParaRPr lang="fr-FR" sz="2600" b="1" dirty="0">
              <a:solidFill>
                <a:srgbClr val="000000"/>
              </a:solidFill>
            </a:endParaRPr>
          </a:p>
          <a:p>
            <a:pPr marL="457200" indent="-457200" defTabSz="914377">
              <a:buFontTx/>
              <a:buChar char="-"/>
            </a:pPr>
            <a:r>
              <a:rPr lang="fr-FR" sz="2600" b="1" dirty="0" smtClean="0">
                <a:solidFill>
                  <a:srgbClr val="000000"/>
                </a:solidFill>
              </a:rPr>
              <a:t>Obésité abdominale (TT&gt;102cm H ou 88cm F)</a:t>
            </a:r>
          </a:p>
          <a:p>
            <a:pPr marL="457200" indent="-457200" defTabSz="914377">
              <a:buFontTx/>
              <a:buChar char="-"/>
            </a:pPr>
            <a:r>
              <a:rPr lang="fr-FR" sz="2600" b="1" dirty="0" smtClean="0">
                <a:solidFill>
                  <a:srgbClr val="000000"/>
                </a:solidFill>
              </a:rPr>
              <a:t>HDL bas</a:t>
            </a:r>
          </a:p>
          <a:p>
            <a:pPr marL="457200" indent="-457200" defTabSz="914377">
              <a:buFontTx/>
              <a:buChar char="-"/>
            </a:pPr>
            <a:r>
              <a:rPr lang="fr-FR" sz="2600" b="1" dirty="0" smtClean="0">
                <a:solidFill>
                  <a:srgbClr val="000000"/>
                </a:solidFill>
              </a:rPr>
              <a:t>TG élevés</a:t>
            </a:r>
          </a:p>
          <a:p>
            <a:pPr marL="457200" indent="-457200" defTabSz="914377">
              <a:buFontTx/>
              <a:buChar char="-"/>
            </a:pPr>
            <a:r>
              <a:rPr lang="fr-FR" sz="2600" b="1" dirty="0" smtClean="0">
                <a:solidFill>
                  <a:srgbClr val="000000"/>
                </a:solidFill>
              </a:rPr>
              <a:t>HTA</a:t>
            </a:r>
          </a:p>
          <a:p>
            <a:pPr marL="457200" indent="-457200" defTabSz="914377">
              <a:buFontTx/>
              <a:buChar char="-"/>
            </a:pPr>
            <a:r>
              <a:rPr lang="fr-FR" sz="2600" b="1" dirty="0" smtClean="0">
                <a:solidFill>
                  <a:srgbClr val="000000"/>
                </a:solidFill>
              </a:rPr>
              <a:t>Glycémie à jeun élevée ou diabète</a:t>
            </a:r>
          </a:p>
          <a:p>
            <a:pPr marL="457200" indent="-457200" defTabSz="914377">
              <a:buFontTx/>
              <a:buChar char="-"/>
            </a:pPr>
            <a:endParaRPr lang="fr-FR" sz="2600" dirty="0" smtClean="0">
              <a:solidFill>
                <a:srgbClr val="000000"/>
              </a:solidFill>
            </a:endParaRPr>
          </a:p>
          <a:p>
            <a:pPr marL="285750" indent="-285750" defTabSz="914377">
              <a:buFontTx/>
              <a:buChar char="-"/>
            </a:pPr>
            <a:endParaRPr lang="fr-FR" dirty="0" smtClean="0">
              <a:solidFill>
                <a:srgbClr val="000000"/>
              </a:solidFill>
            </a:endParaRPr>
          </a:p>
          <a:p>
            <a:pPr marL="285750" indent="-285750" defTabSz="914377">
              <a:buFontTx/>
              <a:buChar char="-"/>
            </a:pPr>
            <a:endParaRPr lang="fr-FR" dirty="0" smtClean="0">
              <a:solidFill>
                <a:srgbClr val="000000"/>
              </a:solidFill>
            </a:endParaRPr>
          </a:p>
        </p:txBody>
      </p:sp>
    </p:spTree>
    <p:extLst>
      <p:ext uri="{BB962C8B-B14F-4D97-AF65-F5344CB8AC3E}">
        <p14:creationId xmlns:p14="http://schemas.microsoft.com/office/powerpoint/2010/main" val="1018503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7" y="0"/>
            <a:ext cx="7584559" cy="867367"/>
          </a:xfrm>
        </p:spPr>
        <p:txBody>
          <a:bodyPr/>
          <a:lstStyle/>
          <a:p>
            <a:pPr algn="ctr"/>
            <a:r>
              <a:rPr lang="fr-FR" dirty="0" smtClean="0"/>
              <a:t>Evolution</a:t>
            </a:r>
            <a:endParaRPr lang="fr-FR" dirty="0"/>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51301" t="45339" r="11501" b="14215"/>
          <a:stretch/>
        </p:blipFill>
        <p:spPr>
          <a:xfrm>
            <a:off x="3587740" y="4285027"/>
            <a:ext cx="4042610" cy="2271562"/>
          </a:xfrm>
          <a:prstGeom prst="rect">
            <a:avLst/>
          </a:prstGeom>
        </p:spPr>
      </p:pic>
      <p:pic>
        <p:nvPicPr>
          <p:cNvPr id="3076" name="Picture 4" descr="http://campus.cerimes.fr/endocrinologie/enseignement/item233a/site/html/images/fig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872" y="1286945"/>
            <a:ext cx="5213231" cy="276317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81263" y="2286000"/>
            <a:ext cx="2454442" cy="369332"/>
          </a:xfrm>
          <a:prstGeom prst="rect">
            <a:avLst/>
          </a:prstGeom>
          <a:solidFill>
            <a:srgbClr val="00B0F0"/>
          </a:solidFill>
        </p:spPr>
        <p:txBody>
          <a:bodyPr wrap="square" rtlCol="0">
            <a:spAutoFit/>
          </a:bodyPr>
          <a:lstStyle/>
          <a:p>
            <a:pPr algn="ctr"/>
            <a:r>
              <a:rPr lang="fr-FR" dirty="0" smtClean="0"/>
              <a:t>Diabète type 1</a:t>
            </a:r>
            <a:endParaRPr lang="fr-FR" dirty="0"/>
          </a:p>
        </p:txBody>
      </p:sp>
      <p:sp>
        <p:nvSpPr>
          <p:cNvPr id="10" name="ZoneTexte 9"/>
          <p:cNvSpPr txBox="1"/>
          <p:nvPr/>
        </p:nvSpPr>
        <p:spPr>
          <a:xfrm>
            <a:off x="481263" y="5236142"/>
            <a:ext cx="2454442" cy="369332"/>
          </a:xfrm>
          <a:prstGeom prst="rect">
            <a:avLst/>
          </a:prstGeom>
          <a:solidFill>
            <a:srgbClr val="00B0F0"/>
          </a:solidFill>
        </p:spPr>
        <p:txBody>
          <a:bodyPr wrap="square" rtlCol="0">
            <a:spAutoFit/>
          </a:bodyPr>
          <a:lstStyle/>
          <a:p>
            <a:pPr algn="ctr"/>
            <a:r>
              <a:rPr lang="fr-FR" dirty="0" smtClean="0"/>
              <a:t>Diabète type 2</a:t>
            </a:r>
            <a:endParaRPr lang="fr-FR" dirty="0"/>
          </a:p>
        </p:txBody>
      </p:sp>
      <p:sp>
        <p:nvSpPr>
          <p:cNvPr id="8" name="Ellipse 7"/>
          <p:cNvSpPr/>
          <p:nvPr/>
        </p:nvSpPr>
        <p:spPr bwMode="auto">
          <a:xfrm>
            <a:off x="6051884" y="2655332"/>
            <a:ext cx="998621" cy="139478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12" name="Ellipse 11"/>
          <p:cNvSpPr/>
          <p:nvPr/>
        </p:nvSpPr>
        <p:spPr bwMode="auto">
          <a:xfrm>
            <a:off x="5053263" y="4538750"/>
            <a:ext cx="998621" cy="139478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4211515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94610" y="416993"/>
            <a:ext cx="7584559" cy="867367"/>
          </a:xfrm>
        </p:spPr>
        <p:txBody>
          <a:bodyPr/>
          <a:lstStyle/>
          <a:p>
            <a:pPr algn="ctr"/>
            <a:r>
              <a:rPr lang="fr-FR" dirty="0" smtClean="0"/>
              <a:t>Complications dégénératives</a:t>
            </a:r>
            <a:endParaRPr lang="fr-FR" dirty="0"/>
          </a:p>
        </p:txBody>
      </p:sp>
      <p:cxnSp>
        <p:nvCxnSpPr>
          <p:cNvPr id="3" name="Connecteur droit 2"/>
          <p:cNvCxnSpPr/>
          <p:nvPr/>
        </p:nvCxnSpPr>
        <p:spPr bwMode="auto">
          <a:xfrm>
            <a:off x="4748463" y="1604211"/>
            <a:ext cx="0" cy="473242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ZoneTexte 6"/>
          <p:cNvSpPr txBox="1"/>
          <p:nvPr/>
        </p:nvSpPr>
        <p:spPr>
          <a:xfrm>
            <a:off x="994610" y="1604211"/>
            <a:ext cx="4058653" cy="400110"/>
          </a:xfrm>
          <a:prstGeom prst="rect">
            <a:avLst/>
          </a:prstGeom>
          <a:noFill/>
        </p:spPr>
        <p:txBody>
          <a:bodyPr wrap="square" rtlCol="0">
            <a:spAutoFit/>
          </a:bodyPr>
          <a:lstStyle/>
          <a:p>
            <a:r>
              <a:rPr lang="fr-FR" sz="2000" u="sng" dirty="0" smtClean="0"/>
              <a:t>Micro-</a:t>
            </a:r>
            <a:r>
              <a:rPr lang="fr-FR" sz="2000" u="sng" dirty="0" err="1" smtClean="0"/>
              <a:t>angiopathiques</a:t>
            </a:r>
            <a:endParaRPr lang="fr-FR" sz="2000" u="sng" dirty="0"/>
          </a:p>
        </p:txBody>
      </p:sp>
      <p:sp>
        <p:nvSpPr>
          <p:cNvPr id="8" name="ZoneTexte 7"/>
          <p:cNvSpPr txBox="1"/>
          <p:nvPr/>
        </p:nvSpPr>
        <p:spPr>
          <a:xfrm>
            <a:off x="5670884" y="1604211"/>
            <a:ext cx="4058653" cy="400110"/>
          </a:xfrm>
          <a:prstGeom prst="rect">
            <a:avLst/>
          </a:prstGeom>
          <a:noFill/>
        </p:spPr>
        <p:txBody>
          <a:bodyPr wrap="square" rtlCol="0">
            <a:spAutoFit/>
          </a:bodyPr>
          <a:lstStyle/>
          <a:p>
            <a:r>
              <a:rPr lang="fr-FR" sz="2000" u="sng" dirty="0" smtClean="0"/>
              <a:t>Macro-</a:t>
            </a:r>
            <a:r>
              <a:rPr lang="fr-FR" sz="2000" u="sng" dirty="0" err="1" smtClean="0"/>
              <a:t>angiopathiques</a:t>
            </a:r>
            <a:endParaRPr lang="fr-FR" sz="2000" u="sng" dirty="0"/>
          </a:p>
        </p:txBody>
      </p:sp>
      <p:pic>
        <p:nvPicPr>
          <p:cNvPr id="9" name="Picture 3" descr="http://www.futura-sciences.com/uploads/tx_oxcsfutura/oeil-therapie-genique-rds_Wikimedia-CC_01.jpg"/>
          <p:cNvPicPr>
            <a:picLocks noChangeAspect="1" noChangeArrowheads="1"/>
          </p:cNvPicPr>
          <p:nvPr/>
        </p:nvPicPr>
        <p:blipFill>
          <a:blip r:embed="rId3" cstate="print"/>
          <a:srcRect/>
          <a:stretch>
            <a:fillRect/>
          </a:stretch>
        </p:blipFill>
        <p:spPr bwMode="auto">
          <a:xfrm>
            <a:off x="658053" y="2476054"/>
            <a:ext cx="1475656" cy="886269"/>
          </a:xfrm>
          <a:prstGeom prst="rect">
            <a:avLst/>
          </a:prstGeom>
          <a:noFill/>
          <a:ln w="3175">
            <a:noFill/>
            <a:miter lim="800000"/>
            <a:headEnd/>
            <a:tailEnd/>
          </a:ln>
        </p:spPr>
      </p:pic>
      <p:pic>
        <p:nvPicPr>
          <p:cNvPr id="10" name="Picture 11" descr="http://www.bioweb.lu/anatomie/rein/rein.jpg"/>
          <p:cNvPicPr>
            <a:picLocks noChangeAspect="1" noChangeArrowheads="1"/>
          </p:cNvPicPr>
          <p:nvPr/>
        </p:nvPicPr>
        <p:blipFill>
          <a:blip r:embed="rId4" cstate="print"/>
          <a:srcRect/>
          <a:stretch>
            <a:fillRect/>
          </a:stretch>
        </p:blipFill>
        <p:spPr bwMode="auto">
          <a:xfrm>
            <a:off x="3023936" y="3362323"/>
            <a:ext cx="1126713" cy="2016224"/>
          </a:xfrm>
          <a:prstGeom prst="rect">
            <a:avLst/>
          </a:prstGeom>
          <a:noFill/>
          <a:ln w="3175">
            <a:noFill/>
            <a:miter lim="800000"/>
            <a:headEnd/>
            <a:tailEnd/>
          </a:ln>
        </p:spPr>
      </p:pic>
      <p:pic>
        <p:nvPicPr>
          <p:cNvPr id="22530" name="Picture 2" descr="Résultat de recherche d'images pour &quot;mal perforan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87" y="4840296"/>
            <a:ext cx="973733" cy="15878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http://t1.gstatic.com/images?q=tbn:ANd9GcSL4mXGv8vtPWfRCX8eQCzKJfAJ4uDYHF9leKwOPBwbowxBngxg">
            <a:hlinkClick r:id="rId6"/>
          </p:cNvPr>
          <p:cNvPicPr>
            <a:picLocks noChangeAspect="1" noChangeArrowheads="1"/>
          </p:cNvPicPr>
          <p:nvPr/>
        </p:nvPicPr>
        <p:blipFill>
          <a:blip r:embed="rId7" cstate="print"/>
          <a:srcRect/>
          <a:stretch>
            <a:fillRect/>
          </a:stretch>
        </p:blipFill>
        <p:spPr bwMode="auto">
          <a:xfrm>
            <a:off x="5566865" y="2328098"/>
            <a:ext cx="1554923" cy="1512168"/>
          </a:xfrm>
          <a:prstGeom prst="rect">
            <a:avLst/>
          </a:prstGeom>
          <a:noFill/>
          <a:ln w="3175">
            <a:noFill/>
            <a:miter lim="800000"/>
            <a:headEnd/>
            <a:tailEnd/>
          </a:ln>
        </p:spPr>
      </p:pic>
      <p:pic>
        <p:nvPicPr>
          <p:cNvPr id="13" name="Picture 4" descr="http://www.larousse.fr/encyclopedie/data/images/1001422-Muscle_cardiaque.jpg"/>
          <p:cNvPicPr>
            <a:picLocks noChangeAspect="1" noChangeArrowheads="1"/>
          </p:cNvPicPr>
          <p:nvPr/>
        </p:nvPicPr>
        <p:blipFill>
          <a:blip r:embed="rId8" cstate="print"/>
          <a:srcRect l="23049" r="21635"/>
          <a:stretch>
            <a:fillRect/>
          </a:stretch>
        </p:blipFill>
        <p:spPr bwMode="auto">
          <a:xfrm>
            <a:off x="7463521" y="3840266"/>
            <a:ext cx="1455176" cy="1656184"/>
          </a:xfrm>
          <a:prstGeom prst="rect">
            <a:avLst/>
          </a:prstGeom>
          <a:noFill/>
          <a:ln w="3175">
            <a:noFill/>
            <a:miter lim="800000"/>
            <a:headEnd/>
            <a:tailEnd/>
          </a:ln>
        </p:spPr>
      </p:pic>
      <p:pic>
        <p:nvPicPr>
          <p:cNvPr id="14" name="Picture 4" descr="http://www.dr-paraskevas.com/img/1-1.png"/>
          <p:cNvPicPr>
            <a:picLocks noChangeAspect="1" noChangeArrowheads="1"/>
          </p:cNvPicPr>
          <p:nvPr/>
        </p:nvPicPr>
        <p:blipFill>
          <a:blip r:embed="rId9" cstate="print"/>
          <a:srcRect l="2897" t="7598" r="56552" b="5026"/>
          <a:stretch>
            <a:fillRect/>
          </a:stretch>
        </p:blipFill>
        <p:spPr bwMode="auto">
          <a:xfrm>
            <a:off x="5561191" y="4973525"/>
            <a:ext cx="1008112" cy="1656184"/>
          </a:xfrm>
          <a:prstGeom prst="rect">
            <a:avLst/>
          </a:prstGeom>
          <a:noFill/>
          <a:ln w="3175">
            <a:noFill/>
          </a:ln>
        </p:spPr>
      </p:pic>
      <p:sp>
        <p:nvSpPr>
          <p:cNvPr id="11" name="ZoneTexte 10"/>
          <p:cNvSpPr txBox="1"/>
          <p:nvPr/>
        </p:nvSpPr>
        <p:spPr>
          <a:xfrm>
            <a:off x="2395158" y="2596022"/>
            <a:ext cx="2118139" cy="646331"/>
          </a:xfrm>
          <a:prstGeom prst="rect">
            <a:avLst/>
          </a:prstGeom>
          <a:noFill/>
        </p:spPr>
        <p:txBody>
          <a:bodyPr wrap="square" rtlCol="0">
            <a:spAutoFit/>
          </a:bodyPr>
          <a:lstStyle/>
          <a:p>
            <a:pPr algn="ctr"/>
            <a:r>
              <a:rPr lang="fr-FR" dirty="0" smtClean="0"/>
              <a:t>Rétinopathie diabétique</a:t>
            </a:r>
            <a:endParaRPr lang="fr-FR" dirty="0"/>
          </a:p>
        </p:txBody>
      </p:sp>
      <p:sp>
        <p:nvSpPr>
          <p:cNvPr id="16" name="ZoneTexte 15"/>
          <p:cNvSpPr txBox="1"/>
          <p:nvPr/>
        </p:nvSpPr>
        <p:spPr>
          <a:xfrm>
            <a:off x="1125840" y="3846089"/>
            <a:ext cx="2118139" cy="646331"/>
          </a:xfrm>
          <a:prstGeom prst="rect">
            <a:avLst/>
          </a:prstGeom>
          <a:noFill/>
        </p:spPr>
        <p:txBody>
          <a:bodyPr wrap="square" rtlCol="0">
            <a:spAutoFit/>
          </a:bodyPr>
          <a:lstStyle/>
          <a:p>
            <a:pPr algn="ctr"/>
            <a:r>
              <a:rPr lang="fr-FR" dirty="0" smtClean="0"/>
              <a:t>Néphropathie diabétique</a:t>
            </a:r>
            <a:endParaRPr lang="fr-FR" dirty="0"/>
          </a:p>
        </p:txBody>
      </p:sp>
      <p:sp>
        <p:nvSpPr>
          <p:cNvPr id="17" name="ZoneTexte 16"/>
          <p:cNvSpPr txBox="1"/>
          <p:nvPr/>
        </p:nvSpPr>
        <p:spPr>
          <a:xfrm>
            <a:off x="1723655" y="5656668"/>
            <a:ext cx="2118139" cy="646331"/>
          </a:xfrm>
          <a:prstGeom prst="rect">
            <a:avLst/>
          </a:prstGeom>
          <a:noFill/>
        </p:spPr>
        <p:txBody>
          <a:bodyPr wrap="square" rtlCol="0">
            <a:spAutoFit/>
          </a:bodyPr>
          <a:lstStyle/>
          <a:p>
            <a:pPr algn="ctr"/>
            <a:r>
              <a:rPr lang="fr-FR" dirty="0" smtClean="0"/>
              <a:t>Neuropathie diabétique</a:t>
            </a:r>
            <a:endParaRPr lang="fr-FR" dirty="0"/>
          </a:p>
        </p:txBody>
      </p:sp>
      <p:sp>
        <p:nvSpPr>
          <p:cNvPr id="18" name="ZoneTexte 17"/>
          <p:cNvSpPr txBox="1"/>
          <p:nvPr/>
        </p:nvSpPr>
        <p:spPr>
          <a:xfrm>
            <a:off x="7025861" y="2614721"/>
            <a:ext cx="2118139" cy="369332"/>
          </a:xfrm>
          <a:prstGeom prst="rect">
            <a:avLst/>
          </a:prstGeom>
          <a:noFill/>
        </p:spPr>
        <p:txBody>
          <a:bodyPr wrap="square" rtlCol="0">
            <a:spAutoFit/>
          </a:bodyPr>
          <a:lstStyle/>
          <a:p>
            <a:pPr algn="ctr"/>
            <a:r>
              <a:rPr lang="fr-FR" dirty="0" smtClean="0"/>
              <a:t>AVC/démence</a:t>
            </a:r>
            <a:endParaRPr lang="fr-FR" dirty="0"/>
          </a:p>
        </p:txBody>
      </p:sp>
      <p:sp>
        <p:nvSpPr>
          <p:cNvPr id="19" name="ZoneTexte 18"/>
          <p:cNvSpPr txBox="1"/>
          <p:nvPr/>
        </p:nvSpPr>
        <p:spPr>
          <a:xfrm>
            <a:off x="5345382" y="4117312"/>
            <a:ext cx="2118139" cy="646331"/>
          </a:xfrm>
          <a:prstGeom prst="rect">
            <a:avLst/>
          </a:prstGeom>
          <a:noFill/>
        </p:spPr>
        <p:txBody>
          <a:bodyPr wrap="square" rtlCol="0">
            <a:spAutoFit/>
          </a:bodyPr>
          <a:lstStyle/>
          <a:p>
            <a:pPr algn="ctr"/>
            <a:r>
              <a:rPr lang="fr-FR" dirty="0" smtClean="0"/>
              <a:t>Cardiopathie ischémique</a:t>
            </a:r>
            <a:endParaRPr lang="fr-FR" dirty="0"/>
          </a:p>
        </p:txBody>
      </p:sp>
      <p:sp>
        <p:nvSpPr>
          <p:cNvPr id="20" name="ZoneTexte 19"/>
          <p:cNvSpPr txBox="1"/>
          <p:nvPr/>
        </p:nvSpPr>
        <p:spPr>
          <a:xfrm>
            <a:off x="6569303" y="5903927"/>
            <a:ext cx="2326525" cy="646331"/>
          </a:xfrm>
          <a:prstGeom prst="rect">
            <a:avLst/>
          </a:prstGeom>
          <a:noFill/>
        </p:spPr>
        <p:txBody>
          <a:bodyPr wrap="square" rtlCol="0">
            <a:spAutoFit/>
          </a:bodyPr>
          <a:lstStyle/>
          <a:p>
            <a:pPr algn="ctr"/>
            <a:r>
              <a:rPr lang="fr-FR" dirty="0" smtClean="0"/>
              <a:t>AOMI et anévrysme aortique</a:t>
            </a:r>
            <a:endParaRPr lang="fr-FR" dirty="0"/>
          </a:p>
        </p:txBody>
      </p:sp>
    </p:spTree>
    <p:extLst>
      <p:ext uri="{BB962C8B-B14F-4D97-AF65-F5344CB8AC3E}">
        <p14:creationId xmlns:p14="http://schemas.microsoft.com/office/powerpoint/2010/main" val="405862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6" grpId="0"/>
      <p:bldP spid="17" grpId="0"/>
      <p:bldP spid="18" grpId="0"/>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sp>
        <p:nvSpPr>
          <p:cNvPr id="7" name="ZoneTexte 6"/>
          <p:cNvSpPr txBox="1"/>
          <p:nvPr/>
        </p:nvSpPr>
        <p:spPr>
          <a:xfrm>
            <a:off x="510065" y="2005870"/>
            <a:ext cx="7988893" cy="4093428"/>
          </a:xfrm>
          <a:prstGeom prst="rect">
            <a:avLst/>
          </a:prstGeom>
          <a:solidFill>
            <a:schemeClr val="bg1">
              <a:lumMod val="95000"/>
            </a:schemeClr>
          </a:solidFill>
        </p:spPr>
        <p:txBody>
          <a:bodyPr wrap="square" rtlCol="0">
            <a:spAutoFit/>
          </a:bodyPr>
          <a:lstStyle/>
          <a:p>
            <a:pPr defTabSz="914377"/>
            <a:r>
              <a:rPr lang="fr-FR" sz="2600" b="1" dirty="0" smtClean="0">
                <a:solidFill>
                  <a:srgbClr val="000000"/>
                </a:solidFill>
              </a:rPr>
              <a:t>Principes:</a:t>
            </a:r>
          </a:p>
          <a:p>
            <a:pPr marL="285750" indent="-285750" defTabSz="914377">
              <a:buFontTx/>
              <a:buChar char="-"/>
            </a:pPr>
            <a:r>
              <a:rPr lang="fr-FR" sz="2600" dirty="0" smtClean="0">
                <a:solidFill>
                  <a:srgbClr val="000000"/>
                </a:solidFill>
              </a:rPr>
              <a:t>Normalisation de l’hémoglobine </a:t>
            </a:r>
            <a:r>
              <a:rPr lang="fr-FR" sz="2600" dirty="0" err="1" smtClean="0">
                <a:solidFill>
                  <a:srgbClr val="000000"/>
                </a:solidFill>
              </a:rPr>
              <a:t>glyquée</a:t>
            </a:r>
            <a:r>
              <a:rPr lang="fr-FR" sz="2600" dirty="0" smtClean="0">
                <a:solidFill>
                  <a:srgbClr val="000000"/>
                </a:solidFill>
              </a:rPr>
              <a:t> (HbA1C): objectif personnalisé à transmettre au patient; dosage tous les 3 mois</a:t>
            </a:r>
          </a:p>
          <a:p>
            <a:pPr marL="285750" indent="-285750" defTabSz="914377">
              <a:buFontTx/>
              <a:buChar char="-"/>
            </a:pPr>
            <a:r>
              <a:rPr lang="fr-FR" sz="2600" dirty="0" smtClean="0">
                <a:solidFill>
                  <a:srgbClr val="000000"/>
                </a:solidFill>
              </a:rPr>
              <a:t>Amélioration des </a:t>
            </a:r>
            <a:r>
              <a:rPr lang="fr-FR" sz="2600" dirty="0" smtClean="0">
                <a:solidFill>
                  <a:srgbClr val="000000"/>
                </a:solidFill>
              </a:rPr>
              <a:t>glycémies à jeun et </a:t>
            </a:r>
            <a:r>
              <a:rPr lang="fr-FR" sz="2600" dirty="0" err="1" smtClean="0">
                <a:solidFill>
                  <a:srgbClr val="000000"/>
                </a:solidFill>
              </a:rPr>
              <a:t>post-prandiales</a:t>
            </a:r>
            <a:r>
              <a:rPr lang="fr-FR" sz="2600" dirty="0" smtClean="0">
                <a:solidFill>
                  <a:srgbClr val="000000"/>
                </a:solidFill>
              </a:rPr>
              <a:t> </a:t>
            </a:r>
            <a:r>
              <a:rPr lang="fr-FR" sz="2600" dirty="0" smtClean="0">
                <a:solidFill>
                  <a:srgbClr val="000000"/>
                </a:solidFill>
              </a:rPr>
              <a:t>(auto-surveillance glycémique++) et absence d’hypoglycémies</a:t>
            </a:r>
          </a:p>
          <a:p>
            <a:pPr marL="285750" indent="-285750" defTabSz="914377">
              <a:buFontTx/>
              <a:buChar char="-"/>
            </a:pPr>
            <a:r>
              <a:rPr lang="fr-FR" sz="2600" dirty="0" smtClean="0">
                <a:solidFill>
                  <a:srgbClr val="000000"/>
                </a:solidFill>
              </a:rPr>
              <a:t>Prise en charge des autres FDR cardiovasculaires</a:t>
            </a:r>
          </a:p>
          <a:p>
            <a:pPr marL="285750" indent="-285750" defTabSz="914377">
              <a:buFontTx/>
              <a:buChar char="-"/>
            </a:pPr>
            <a:endParaRPr lang="fr-FR" sz="2600" dirty="0" smtClean="0">
              <a:solidFill>
                <a:srgbClr val="000000"/>
              </a:solidFill>
            </a:endParaRPr>
          </a:p>
          <a:p>
            <a:pPr defTabSz="914377"/>
            <a:r>
              <a:rPr lang="fr-FR" sz="2600" dirty="0" smtClean="0">
                <a:solidFill>
                  <a:srgbClr val="000000"/>
                </a:solidFill>
                <a:latin typeface="Calibri" panose="020F0502020204030204" pitchFamily="34" charset="0"/>
                <a:cs typeface="Calibri" panose="020F0502020204030204" pitchFamily="34" charset="0"/>
              </a:rPr>
              <a:t>→</a:t>
            </a:r>
            <a:r>
              <a:rPr lang="fr-FR" sz="2600" dirty="0" smtClean="0">
                <a:solidFill>
                  <a:srgbClr val="000000"/>
                </a:solidFill>
              </a:rPr>
              <a:t>Réduction de la </a:t>
            </a:r>
            <a:r>
              <a:rPr lang="fr-FR" sz="2600" dirty="0" err="1" smtClean="0">
                <a:solidFill>
                  <a:srgbClr val="000000"/>
                </a:solidFill>
              </a:rPr>
              <a:t>morbi</a:t>
            </a:r>
            <a:r>
              <a:rPr lang="fr-FR" sz="2600" dirty="0" smtClean="0">
                <a:solidFill>
                  <a:srgbClr val="000000"/>
                </a:solidFill>
              </a:rPr>
              <a:t>-mortalité cardio-vasculaire</a:t>
            </a:r>
          </a:p>
        </p:txBody>
      </p:sp>
    </p:spTree>
    <p:extLst>
      <p:ext uri="{BB962C8B-B14F-4D97-AF65-F5344CB8AC3E}">
        <p14:creationId xmlns:p14="http://schemas.microsoft.com/office/powerpoint/2010/main" val="36469038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Espace réservé du numéro de diapositive 2"/>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85C6D42-77E2-495A-9247-629EB9C823F1}" type="slidenum">
              <a:rPr lang="fr-FR" altLang="fr-FR" sz="1200">
                <a:solidFill>
                  <a:srgbClr val="000000"/>
                </a:solidFill>
                <a:latin typeface="Arial" panose="020B0604020202020204" pitchFamily="34" charset="0"/>
              </a:rPr>
              <a:pPr eaLnBrk="1" hangingPunct="1"/>
              <a:t>54</a:t>
            </a:fld>
            <a:endParaRPr lang="fr-FR" altLang="fr-FR" sz="1200">
              <a:solidFill>
                <a:srgbClr val="000000"/>
              </a:solidFill>
              <a:latin typeface="Arial" panose="020B0604020202020204" pitchFamily="34" charset="0"/>
            </a:endParaRPr>
          </a:p>
        </p:txBody>
      </p:sp>
      <p:sp>
        <p:nvSpPr>
          <p:cNvPr id="7171" name="Rectangle 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fr-FR" altLang="fr-FR" smtClean="0">
              <a:solidFill>
                <a:srgbClr val="000000"/>
              </a:solidFill>
            </a:endParaRPr>
          </a:p>
        </p:txBody>
      </p:sp>
      <p:graphicFrame>
        <p:nvGraphicFramePr>
          <p:cNvPr id="84042" name="Group 74"/>
          <p:cNvGraphicFramePr>
            <a:graphicFrameLocks noGrp="1"/>
          </p:cNvGraphicFramePr>
          <p:nvPr>
            <p:extLst>
              <p:ext uri="{D42A27DB-BD31-4B8C-83A1-F6EECF244321}">
                <p14:modId xmlns:p14="http://schemas.microsoft.com/office/powerpoint/2010/main" val="1245993922"/>
              </p:ext>
            </p:extLst>
          </p:nvPr>
        </p:nvGraphicFramePr>
        <p:xfrm>
          <a:off x="528471" y="722318"/>
          <a:ext cx="8280401" cy="5156512"/>
        </p:xfrm>
        <a:graphic>
          <a:graphicData uri="http://schemas.openxmlformats.org/drawingml/2006/table">
            <a:tbl>
              <a:tblPr/>
              <a:tblGrid>
                <a:gridCol w="1268001"/>
                <a:gridCol w="5222182"/>
                <a:gridCol w="1790218"/>
              </a:tblGrid>
              <a:tr h="238900">
                <a:tc gridSpan="2">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rgbClr val="FFFFFF"/>
                          </a:solidFill>
                          <a:effectLst/>
                          <a:latin typeface="Arial" pitchFamily="34" charset="0"/>
                          <a:ea typeface="Times New Roman" pitchFamily="18" charset="0"/>
                          <a:cs typeface="Arial" pitchFamily="34" charset="0"/>
                        </a:rPr>
                        <a:t>Profil du patient</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E86A10"/>
                    </a:solidFill>
                  </a:tcPr>
                </a:tc>
                <a:tc hMerge="1">
                  <a:txBody>
                    <a:bodyPr/>
                    <a:lstStyle/>
                    <a:p>
                      <a:endParaRPr lang="fr-FR"/>
                    </a:p>
                  </a:txBody>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rgbClr val="FFFFFF"/>
                          </a:solidFill>
                          <a:effectLst/>
                          <a:latin typeface="Arial" pitchFamily="34" charset="0"/>
                          <a:ea typeface="Times New Roman" pitchFamily="18" charset="0"/>
                          <a:cs typeface="Arial" pitchFamily="34" charset="0"/>
                        </a:rPr>
                        <a:t>HbA1c cible</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E86A10"/>
                    </a:solidFill>
                  </a:tcPr>
                </a:tc>
              </a:tr>
              <a:tr h="238900">
                <a:tc rowSpan="3">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Cas général</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C99"/>
                    </a:solidFill>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La plupart des patients avec DT2</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 pos="449263" algn="l"/>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382239">
                <a:tc vMerge="1">
                  <a:txBody>
                    <a:bodyPr/>
                    <a:lstStyle/>
                    <a:p>
                      <a:endParaRPr lang="fr-FR"/>
                    </a:p>
                  </a:txBody>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DT2 nouvellement diagnostiqué, dont l’espérance de vie est &gt; 15 ans et sans antécédent cardio-vasculaire</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6,5 %</a:t>
                      </a:r>
                      <a:r>
                        <a:rPr kumimoji="0" lang="fr-FR" sz="900" b="1" i="0" u="none" strike="noStrike" cap="none" normalizeH="0" baseline="30000" smtClean="0">
                          <a:ln>
                            <a:noFill/>
                          </a:ln>
                          <a:solidFill>
                            <a:schemeClr val="tx1"/>
                          </a:solidFill>
                          <a:effectLst/>
                          <a:latin typeface="Arial" pitchFamily="34" charset="0"/>
                          <a:ea typeface="Times New Roman" pitchFamily="18" charset="0"/>
                          <a:cs typeface="Arial" pitchFamily="34" charset="0"/>
                        </a:rPr>
                        <a:t>1</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955596">
                <a:tc vMerge="1">
                  <a:txBody>
                    <a:bodyPr/>
                    <a:lstStyle/>
                    <a:p>
                      <a:endParaRPr lang="fr-FR"/>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DT2 : </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
                          <a:srgbClr val="E86A10"/>
                        </a:buClr>
                        <a:buSzTx/>
                        <a:buFont typeface="Wingdings" pitchFamily="2" charset="2"/>
                        <a:buChar char=""/>
                        <a:tabLst>
                          <a:tab pos="180975" algn="l"/>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avec comorbidité grave avérée et/ou une espérance de vie limitée (&lt; 5 ans)</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
                          <a:srgbClr val="E86A10"/>
                        </a:buClr>
                        <a:buSzTx/>
                        <a:buFont typeface="Wingdings" pitchFamily="2" charset="2"/>
                        <a:buChar char=""/>
                        <a:tabLst>
                          <a:tab pos="180975" algn="l"/>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ou avec des complications </a:t>
                      </a:r>
                      <a:r>
                        <a:rPr kumimoji="0" lang="fr-FR" sz="9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macrovasculaires</a:t>
                      </a: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évoluées</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
                          <a:srgbClr val="E86A10"/>
                        </a:buClr>
                        <a:buSzTx/>
                        <a:buFont typeface="Wingdings" pitchFamily="2" charset="2"/>
                        <a:buChar char=""/>
                        <a:tabLst>
                          <a:tab pos="180975" algn="l"/>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ou ayant une longue durée d’évolution du diabète (&gt; 10 ans)</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238900">
                <a:tc rowSpan="3">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Personnes âgées</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C99"/>
                    </a:solidFill>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Dites « vigoureuses » dont l’espérance de vie est jugée satisfaisante</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7 %</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382239">
                <a:tc vMerge="1">
                  <a:txBody>
                    <a:bodyPr/>
                    <a:lstStyle/>
                    <a:p>
                      <a:endParaRPr lang="fr-FR"/>
                    </a:p>
                  </a:txBody>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Dites</a:t>
                      </a: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 « fragiles »</a:t>
                      </a:r>
                      <a:endParaRPr kumimoji="0" lang="fr-FR" sz="2400" b="0" i="0" u="none" strike="noStrike" cap="none" normalizeH="0" baseline="0" dirty="0" smtClean="0">
                        <a:ln>
                          <a:noFill/>
                        </a:ln>
                        <a:solidFill>
                          <a:schemeClr val="tx1"/>
                        </a:solidFill>
                        <a:effectLst/>
                        <a:latin typeface="Times New Roman" pitchFamily="18"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287878">
                <a:tc vMerge="1">
                  <a:txBody>
                    <a:bodyPr/>
                    <a:lstStyle/>
                    <a:p>
                      <a:endParaRPr lang="fr-FR"/>
                    </a:p>
                  </a:txBody>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Dites « malades »</a:t>
                      </a:r>
                      <a:endParaRPr kumimoji="0" lang="fr-FR" sz="2400" b="0" i="0" u="none" strike="noStrike" cap="none" normalizeH="0" baseline="0" dirty="0" smtClean="0">
                        <a:ln>
                          <a:noFill/>
                        </a:ln>
                        <a:solidFill>
                          <a:schemeClr val="tx1"/>
                        </a:solidFill>
                        <a:effectLst/>
                        <a:latin typeface="Times New Roman" pitchFamily="18"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&lt; 9 %</a:t>
                      </a:r>
                      <a:endParaRPr kumimoji="0" lang="fr-FR" sz="1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et/ou glycémies capillaires </a:t>
                      </a: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préprandiales entre 1 et 2 g/l</a:t>
                      </a:r>
                      <a:endParaRPr kumimoji="0" lang="fr-FR" sz="2400" b="0" i="0" u="none" strike="noStrike" cap="none" normalizeH="0" baseline="0" dirty="0" smtClean="0">
                        <a:ln>
                          <a:noFill/>
                        </a:ln>
                        <a:solidFill>
                          <a:schemeClr val="tx1"/>
                        </a:solidFill>
                        <a:effectLst/>
                        <a:latin typeface="Times New Roman" pitchFamily="18"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238900">
                <a:tc rowSpan="2">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Patients avec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antécédents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(ATCD) cardio-</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vasculaires</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C99"/>
                    </a:solidFill>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Patients avec ATCD de complication macrovasculaire considérée comme non évoluée</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353579">
                <a:tc vMerge="1">
                  <a:txBody>
                    <a:bodyPr/>
                    <a:lstStyle/>
                    <a:p>
                      <a:endParaRPr lang="fr-FR"/>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Patients avec ATCD de complication </a:t>
                      </a:r>
                      <a:r>
                        <a:rPr kumimoji="0" lang="fr-FR" sz="9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macrovasculaire</a:t>
                      </a:r>
                      <a:r>
                        <a:rPr kumimoji="0" lang="fr-FR"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considérée comme évoluée :</a:t>
                      </a:r>
                      <a:endPar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238900">
                <a:tc rowSpan="2">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Patients avec</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insuffisance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rénale chronique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(IRC)</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C99"/>
                    </a:solidFill>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IRC modérée (stades 3A</a:t>
                      </a:r>
                      <a:r>
                        <a:rPr kumimoji="0" lang="fr-FR" sz="9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2</a:t>
                      </a: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et 3B)</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430019">
                <a:tc vMerge="1">
                  <a:txBody>
                    <a:bodyPr/>
                    <a:lstStyle/>
                    <a:p>
                      <a:endParaRPr lang="fr-FR"/>
                    </a:p>
                  </a:txBody>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IRC sévère ou terminale (stades 4 et 5)</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238900">
                <a:tc rowSpan="2">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Patientes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enceintes ou </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envisageant de</a:t>
                      </a:r>
                    </a:p>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l’être</a:t>
                      </a:r>
                      <a:endParaRPr kumimoji="0" lang="fr-FR"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C99"/>
                    </a:solidFill>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smtClean="0">
                          <a:ln>
                            <a:noFill/>
                          </a:ln>
                          <a:solidFill>
                            <a:schemeClr val="tx1"/>
                          </a:solidFill>
                          <a:effectLst/>
                          <a:latin typeface="Arial" pitchFamily="34" charset="0"/>
                          <a:ea typeface="MS Mincho" pitchFamily="49" charset="-128"/>
                          <a:cs typeface="Arial" pitchFamily="34" charset="0"/>
                        </a:rPr>
                        <a:t>Avant d’envisager la grossesse</a:t>
                      </a:r>
                      <a:endParaRPr kumimoji="0" lang="fr-FR" sz="2400" b="0" i="0" u="none" strike="noStrike" cap="none" normalizeH="0" baseline="0" smtClean="0">
                        <a:ln>
                          <a:noFill/>
                        </a:ln>
                        <a:solidFill>
                          <a:schemeClr val="tx1"/>
                        </a:solidFill>
                        <a:effectLst/>
                        <a:latin typeface="Times New Roman" pitchFamily="18" charset="0"/>
                        <a:ea typeface="MS Mincho" pitchFamily="49" charset="-128"/>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&lt; 6,5 %</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r h="668919">
                <a:tc vMerge="1">
                  <a:txBody>
                    <a:bodyPr/>
                    <a:lstStyle/>
                    <a:p>
                      <a:endParaRPr lang="fr-FR"/>
                    </a:p>
                  </a:txBody>
                  <a:tcPr/>
                </a:tc>
                <a:tc>
                  <a:txBody>
                    <a:bodyPr/>
                    <a:lstStyle/>
                    <a:p>
                      <a:pPr marL="533400" marR="0" lvl="0" indent="-5334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Durant la grossesse</a:t>
                      </a:r>
                      <a:endParaRPr kumimoji="0" lang="fr-FR" sz="2400" b="0" i="0" u="none" strike="noStrike" cap="none" normalizeH="0" baseline="0" dirty="0" smtClean="0">
                        <a:ln>
                          <a:noFill/>
                        </a:ln>
                        <a:solidFill>
                          <a:schemeClr val="tx1"/>
                        </a:solidFill>
                        <a:effectLst/>
                        <a:latin typeface="Times New Roman" pitchFamily="18" charset="0"/>
                        <a:ea typeface="MS Mincho" pitchFamily="49" charset="-128"/>
                        <a:cs typeface="Arial" pitchFamily="34"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&lt; 6,5 %</a:t>
                      </a:r>
                      <a:endParaRPr kumimoji="0" lang="fr-FR" sz="1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et glycémies &lt; 0,95 g/l à </a:t>
                      </a: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jeun et &lt; 1,20 g/l en post-</a:t>
                      </a: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prandial à 2 heures</a:t>
                      </a:r>
                      <a:endParaRPr kumimoji="0" lang="fr-FR" sz="2400" b="0" i="0" u="none" strike="noStrike" cap="none" normalizeH="0" baseline="0" dirty="0" smtClean="0">
                        <a:ln>
                          <a:noFill/>
                        </a:ln>
                        <a:solidFill>
                          <a:schemeClr val="tx1"/>
                        </a:solidFill>
                        <a:effectLst/>
                        <a:latin typeface="Times New Roman" pitchFamily="18" charset="0"/>
                      </a:endParaRPr>
                    </a:p>
                  </a:txBody>
                  <a:tcPr marL="91434" marR="91434"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7222" name="Text Box 73"/>
          <p:cNvSpPr txBox="1">
            <a:spLocks noChangeArrowheads="1"/>
          </p:cNvSpPr>
          <p:nvPr/>
        </p:nvSpPr>
        <p:spPr bwMode="auto">
          <a:xfrm>
            <a:off x="107950" y="5876925"/>
            <a:ext cx="8856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fr-FR" altLang="fr-FR" sz="1200" i="1" baseline="30000" smtClean="0">
                <a:solidFill>
                  <a:srgbClr val="000000"/>
                </a:solidFill>
                <a:latin typeface="Arial" panose="020B0604020202020204" pitchFamily="34" charset="0"/>
              </a:rPr>
              <a:t>1</a:t>
            </a:r>
            <a:endParaRPr lang="fr-FR" altLang="fr-FR" sz="1200" i="1"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370453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sp>
        <p:nvSpPr>
          <p:cNvPr id="7" name="ZoneTexte 6"/>
          <p:cNvSpPr txBox="1"/>
          <p:nvPr/>
        </p:nvSpPr>
        <p:spPr>
          <a:xfrm>
            <a:off x="793934" y="1639254"/>
            <a:ext cx="7430704" cy="4493538"/>
          </a:xfrm>
          <a:prstGeom prst="rect">
            <a:avLst/>
          </a:prstGeom>
          <a:solidFill>
            <a:schemeClr val="accent2">
              <a:lumMod val="20000"/>
              <a:lumOff val="80000"/>
            </a:schemeClr>
          </a:solidFill>
        </p:spPr>
        <p:txBody>
          <a:bodyPr wrap="square" rtlCol="0">
            <a:spAutoFit/>
          </a:bodyPr>
          <a:lstStyle/>
          <a:p>
            <a:pPr defTabSz="914377"/>
            <a:endParaRPr lang="fr-FR" sz="2600" b="1" u="sng" dirty="0" smtClean="0">
              <a:solidFill>
                <a:srgbClr val="000000"/>
              </a:solidFill>
            </a:endParaRPr>
          </a:p>
          <a:p>
            <a:pPr defTabSz="914377"/>
            <a:r>
              <a:rPr lang="fr-FR" sz="2600" b="1" u="sng" dirty="0" smtClean="0">
                <a:solidFill>
                  <a:srgbClr val="000000"/>
                </a:solidFill>
              </a:rPr>
              <a:t>Moyens de traitement:</a:t>
            </a:r>
          </a:p>
          <a:p>
            <a:pPr defTabSz="914377"/>
            <a:endParaRPr lang="fr-FR" sz="2600" dirty="0" smtClean="0">
              <a:solidFill>
                <a:srgbClr val="000000"/>
              </a:solidFill>
            </a:endParaRPr>
          </a:p>
          <a:p>
            <a:pPr marL="285750" indent="-285750" defTabSz="914377">
              <a:buFontTx/>
              <a:buChar char="-"/>
            </a:pPr>
            <a:r>
              <a:rPr lang="fr-FR" sz="2600" dirty="0" smtClean="0">
                <a:solidFill>
                  <a:srgbClr val="000000"/>
                </a:solidFill>
              </a:rPr>
              <a:t>Mesures hygiéno-diététiques</a:t>
            </a:r>
          </a:p>
          <a:p>
            <a:pPr marL="285750" indent="-285750" defTabSz="914377">
              <a:buFontTx/>
              <a:buChar char="-"/>
            </a:pPr>
            <a:r>
              <a:rPr lang="fr-FR" sz="2600" dirty="0" smtClean="0">
                <a:solidFill>
                  <a:srgbClr val="000000"/>
                </a:solidFill>
              </a:rPr>
              <a:t>Education thérapeutique</a:t>
            </a:r>
          </a:p>
          <a:p>
            <a:pPr marL="285750" indent="-285750" defTabSz="914377">
              <a:buFontTx/>
              <a:buChar char="-"/>
            </a:pPr>
            <a:r>
              <a:rPr lang="fr-FR" sz="2600" dirty="0" err="1" smtClean="0">
                <a:solidFill>
                  <a:srgbClr val="000000"/>
                </a:solidFill>
              </a:rPr>
              <a:t>Anti-diabétiques</a:t>
            </a:r>
            <a:r>
              <a:rPr lang="fr-FR" sz="2600" dirty="0" smtClean="0">
                <a:solidFill>
                  <a:srgbClr val="000000"/>
                </a:solidFill>
              </a:rPr>
              <a:t> oraux (ADO) et analogues du GLP-1</a:t>
            </a:r>
          </a:p>
          <a:p>
            <a:pPr marL="285750" indent="-285750" defTabSz="914377">
              <a:buFontTx/>
              <a:buChar char="-"/>
            </a:pPr>
            <a:r>
              <a:rPr lang="fr-FR" sz="2600" dirty="0" smtClean="0">
                <a:solidFill>
                  <a:srgbClr val="000000"/>
                </a:solidFill>
              </a:rPr>
              <a:t>Insuline</a:t>
            </a:r>
          </a:p>
          <a:p>
            <a:pPr marL="285750" indent="-285750" defTabSz="914377">
              <a:buFontTx/>
              <a:buChar char="-"/>
            </a:pPr>
            <a:r>
              <a:rPr lang="fr-FR" sz="2600" dirty="0" smtClean="0">
                <a:solidFill>
                  <a:srgbClr val="000000"/>
                </a:solidFill>
              </a:rPr>
              <a:t>Prise en charge des autres FDR cardio-vasculaires</a:t>
            </a:r>
          </a:p>
          <a:p>
            <a:pPr marL="285750" indent="-285750" defTabSz="914377">
              <a:buFontTx/>
              <a:buChar char="-"/>
            </a:pPr>
            <a:endParaRPr lang="fr-FR" sz="2600" dirty="0">
              <a:solidFill>
                <a:srgbClr val="000000"/>
              </a:solidFill>
            </a:endParaRPr>
          </a:p>
        </p:txBody>
      </p:sp>
    </p:spTree>
    <p:extLst>
      <p:ext uri="{BB962C8B-B14F-4D97-AF65-F5344CB8AC3E}">
        <p14:creationId xmlns:p14="http://schemas.microsoft.com/office/powerpoint/2010/main" val="688245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sp>
        <p:nvSpPr>
          <p:cNvPr id="7" name="ZoneTexte 6"/>
          <p:cNvSpPr txBox="1"/>
          <p:nvPr/>
        </p:nvSpPr>
        <p:spPr>
          <a:xfrm>
            <a:off x="397694" y="1410355"/>
            <a:ext cx="8101264" cy="4647426"/>
          </a:xfrm>
          <a:prstGeom prst="rect">
            <a:avLst/>
          </a:prstGeom>
          <a:noFill/>
        </p:spPr>
        <p:txBody>
          <a:bodyPr wrap="square" rtlCol="0">
            <a:spAutoFit/>
          </a:bodyPr>
          <a:lstStyle/>
          <a:p>
            <a:pPr defTabSz="914377"/>
            <a:r>
              <a:rPr lang="fr-FR" sz="2600" b="1" dirty="0" smtClean="0">
                <a:solidFill>
                  <a:srgbClr val="000000"/>
                </a:solidFill>
              </a:rPr>
              <a:t>Mesures hygiéno-diététiques</a:t>
            </a:r>
          </a:p>
          <a:p>
            <a:pPr defTabSz="914377"/>
            <a:endParaRPr lang="fr-FR" sz="2600" dirty="0" smtClean="0">
              <a:solidFill>
                <a:srgbClr val="000000"/>
              </a:solidFill>
            </a:endParaRPr>
          </a:p>
          <a:p>
            <a:pPr marL="285750" indent="-285750" defTabSz="914377">
              <a:buFontTx/>
              <a:buChar char="-"/>
            </a:pPr>
            <a:r>
              <a:rPr lang="fr-FR" sz="2600" dirty="0" smtClean="0">
                <a:solidFill>
                  <a:srgbClr val="000000"/>
                </a:solidFill>
              </a:rPr>
              <a:t>Activité physique régulière (activités d’endurance++, 30min/j, activités quotidiennes, durée et intensité progressive)</a:t>
            </a:r>
          </a:p>
          <a:p>
            <a:pPr marL="285750" indent="-285750" defTabSz="914377">
              <a:buFontTx/>
              <a:buChar char="-"/>
            </a:pPr>
            <a:r>
              <a:rPr lang="fr-FR" sz="2600" dirty="0" smtClean="0">
                <a:solidFill>
                  <a:srgbClr val="000000"/>
                </a:solidFill>
              </a:rPr>
              <a:t>Régime alimentaire: équilibré, hypocalorique si excès pondéral, pauvre en sucres d’absorption rapide, privilégiant les aliments à index glycémique bas</a:t>
            </a:r>
            <a:endParaRPr lang="fr-FR" sz="2600" dirty="0">
              <a:solidFill>
                <a:srgbClr val="000000"/>
              </a:solidFill>
            </a:endParaRPr>
          </a:p>
          <a:p>
            <a:pPr marL="285750" indent="-285750" defTabSz="914377">
              <a:buFontTx/>
              <a:buChar char="-"/>
            </a:pPr>
            <a:r>
              <a:rPr lang="fr-FR" sz="2600" dirty="0" smtClean="0">
                <a:solidFill>
                  <a:srgbClr val="000000"/>
                </a:solidFill>
              </a:rPr>
              <a:t>Arrêt du tabac</a:t>
            </a:r>
          </a:p>
          <a:p>
            <a:pPr marL="285750" indent="-285750" defTabSz="914377">
              <a:buFontTx/>
              <a:buChar char="-"/>
            </a:pPr>
            <a:endParaRPr lang="fr-FR" dirty="0" smtClean="0">
              <a:solidFill>
                <a:srgbClr val="000000"/>
              </a:solidFill>
            </a:endParaRPr>
          </a:p>
          <a:p>
            <a:pPr marL="285750" indent="-285750" defTabSz="914377">
              <a:buFontTx/>
              <a:buChar char="-"/>
            </a:pPr>
            <a:endParaRPr lang="fr-FR" dirty="0" smtClean="0">
              <a:solidFill>
                <a:srgbClr val="000000"/>
              </a:solidFill>
            </a:endParaRPr>
          </a:p>
        </p:txBody>
      </p:sp>
    </p:spTree>
    <p:extLst>
      <p:ext uri="{BB962C8B-B14F-4D97-AF65-F5344CB8AC3E}">
        <p14:creationId xmlns:p14="http://schemas.microsoft.com/office/powerpoint/2010/main" val="574348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pic>
        <p:nvPicPr>
          <p:cNvPr id="24578" name="Picture 2" descr="Image associée"/>
          <p:cNvPicPr>
            <a:picLocks noChangeAspect="1" noChangeArrowheads="1"/>
          </p:cNvPicPr>
          <p:nvPr/>
        </p:nvPicPr>
        <p:blipFill rotWithShape="1">
          <a:blip r:embed="rId3">
            <a:extLst>
              <a:ext uri="{28A0092B-C50C-407E-A947-70E740481C1C}">
                <a14:useLocalDpi xmlns:a14="http://schemas.microsoft.com/office/drawing/2010/main" val="0"/>
              </a:ext>
            </a:extLst>
          </a:blip>
          <a:srcRect t="12192"/>
          <a:stretch/>
        </p:blipFill>
        <p:spPr bwMode="auto">
          <a:xfrm>
            <a:off x="1191124" y="1450823"/>
            <a:ext cx="7423485" cy="488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63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pic>
        <p:nvPicPr>
          <p:cNvPr id="25602" name="Picture 2" descr="Image associée"/>
          <p:cNvPicPr>
            <a:picLocks noChangeAspect="1" noChangeArrowheads="1"/>
          </p:cNvPicPr>
          <p:nvPr/>
        </p:nvPicPr>
        <p:blipFill rotWithShape="1">
          <a:blip r:embed="rId3">
            <a:extLst>
              <a:ext uri="{28A0092B-C50C-407E-A947-70E740481C1C}">
                <a14:useLocalDpi xmlns:a14="http://schemas.microsoft.com/office/drawing/2010/main" val="0"/>
              </a:ext>
            </a:extLst>
          </a:blip>
          <a:srcRect t="20095" b="12548"/>
          <a:stretch/>
        </p:blipFill>
        <p:spPr bwMode="auto">
          <a:xfrm>
            <a:off x="639108" y="1816768"/>
            <a:ext cx="8135139" cy="425917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671011" y="2177716"/>
            <a:ext cx="1636295" cy="646331"/>
          </a:xfrm>
          <a:prstGeom prst="rect">
            <a:avLst/>
          </a:prstGeom>
          <a:solidFill>
            <a:schemeClr val="bg1"/>
          </a:solidFill>
        </p:spPr>
        <p:txBody>
          <a:bodyPr wrap="square" rtlCol="0">
            <a:spAutoFit/>
          </a:bodyPr>
          <a:lstStyle/>
          <a:p>
            <a:r>
              <a:rPr lang="fr-FR" dirty="0" smtClean="0"/>
              <a:t>Inhibiteurs de DPP4</a:t>
            </a:r>
            <a:endParaRPr lang="fr-FR" dirty="0"/>
          </a:p>
        </p:txBody>
      </p:sp>
      <p:sp>
        <p:nvSpPr>
          <p:cNvPr id="7" name="ZoneTexte 6"/>
          <p:cNvSpPr txBox="1"/>
          <p:nvPr/>
        </p:nvSpPr>
        <p:spPr>
          <a:xfrm>
            <a:off x="1668379" y="4989095"/>
            <a:ext cx="1636295" cy="646331"/>
          </a:xfrm>
          <a:prstGeom prst="rect">
            <a:avLst/>
          </a:prstGeom>
          <a:solidFill>
            <a:schemeClr val="bg1"/>
          </a:solidFill>
        </p:spPr>
        <p:txBody>
          <a:bodyPr wrap="square" rtlCol="0">
            <a:spAutoFit/>
          </a:bodyPr>
          <a:lstStyle/>
          <a:p>
            <a:r>
              <a:rPr lang="fr-FR" dirty="0" smtClean="0"/>
              <a:t>Analogues du GLP1</a:t>
            </a:r>
            <a:endParaRPr lang="fr-FR" dirty="0"/>
          </a:p>
        </p:txBody>
      </p:sp>
      <p:cxnSp>
        <p:nvCxnSpPr>
          <p:cNvPr id="5" name="Connecteur droit avec flèche 4"/>
          <p:cNvCxnSpPr>
            <a:stCxn id="3" idx="2"/>
          </p:cNvCxnSpPr>
          <p:nvPr/>
        </p:nvCxnSpPr>
        <p:spPr bwMode="auto">
          <a:xfrm flipH="1">
            <a:off x="3304674" y="2824047"/>
            <a:ext cx="184485" cy="37635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0" name="Connecteur droit avec flèche 9"/>
          <p:cNvCxnSpPr>
            <a:stCxn id="7" idx="0"/>
          </p:cNvCxnSpPr>
          <p:nvPr/>
        </p:nvCxnSpPr>
        <p:spPr bwMode="auto">
          <a:xfrm flipV="1">
            <a:off x="2486527" y="4365777"/>
            <a:ext cx="164432" cy="62331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9271052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 du DT2:</a:t>
            </a:r>
            <a:endParaRPr lang="fr-FR" dirty="0"/>
          </a:p>
        </p:txBody>
      </p:sp>
      <p:sp>
        <p:nvSpPr>
          <p:cNvPr id="7" name="ZoneTexte 6"/>
          <p:cNvSpPr txBox="1"/>
          <p:nvPr/>
        </p:nvSpPr>
        <p:spPr>
          <a:xfrm>
            <a:off x="539934" y="1826915"/>
            <a:ext cx="8101264" cy="3847207"/>
          </a:xfrm>
          <a:prstGeom prst="rect">
            <a:avLst/>
          </a:prstGeom>
          <a:noFill/>
        </p:spPr>
        <p:txBody>
          <a:bodyPr wrap="square" rtlCol="0">
            <a:spAutoFit/>
          </a:bodyPr>
          <a:lstStyle/>
          <a:p>
            <a:pPr defTabSz="914377"/>
            <a:r>
              <a:rPr lang="fr-FR" sz="2600" b="1" dirty="0" smtClean="0">
                <a:solidFill>
                  <a:srgbClr val="000000"/>
                </a:solidFill>
              </a:rPr>
              <a:t>Surveillance</a:t>
            </a:r>
          </a:p>
          <a:p>
            <a:pPr defTabSz="914377"/>
            <a:endParaRPr lang="fr-FR" sz="2600" dirty="0" smtClean="0">
              <a:solidFill>
                <a:srgbClr val="000000"/>
              </a:solidFill>
            </a:endParaRPr>
          </a:p>
          <a:p>
            <a:pPr marL="285750" indent="-285750" defTabSz="914377">
              <a:buFontTx/>
              <a:buChar char="-"/>
            </a:pPr>
            <a:r>
              <a:rPr lang="fr-FR" sz="2600" dirty="0" smtClean="0">
                <a:solidFill>
                  <a:srgbClr val="000000"/>
                </a:solidFill>
              </a:rPr>
              <a:t>Consultation régulière avec diabétologue (/3 mois généralement)</a:t>
            </a:r>
          </a:p>
          <a:p>
            <a:pPr marL="285750" indent="-285750" defTabSz="914377">
              <a:buFontTx/>
              <a:buChar char="-"/>
            </a:pPr>
            <a:r>
              <a:rPr lang="fr-FR" sz="2600" dirty="0" smtClean="0">
                <a:solidFill>
                  <a:srgbClr val="000000"/>
                </a:solidFill>
              </a:rPr>
              <a:t>HBA1C tous les 3 mois</a:t>
            </a:r>
          </a:p>
          <a:p>
            <a:pPr marL="285750" indent="-285750" defTabSz="914377">
              <a:buFontTx/>
              <a:buChar char="-"/>
            </a:pPr>
            <a:r>
              <a:rPr lang="fr-FR" sz="2600" dirty="0" smtClean="0">
                <a:solidFill>
                  <a:srgbClr val="000000"/>
                </a:solidFill>
              </a:rPr>
              <a:t>Suivi diététique, dentiste, </a:t>
            </a:r>
            <a:r>
              <a:rPr lang="fr-FR" sz="2600" dirty="0" err="1" smtClean="0">
                <a:solidFill>
                  <a:srgbClr val="000000"/>
                </a:solidFill>
              </a:rPr>
              <a:t>podologique</a:t>
            </a:r>
            <a:r>
              <a:rPr lang="fr-FR" sz="2600" dirty="0" smtClean="0">
                <a:solidFill>
                  <a:srgbClr val="000000"/>
                </a:solidFill>
              </a:rPr>
              <a:t>, ophtalmologique</a:t>
            </a:r>
            <a:br>
              <a:rPr lang="fr-FR" sz="2600" dirty="0" smtClean="0">
                <a:solidFill>
                  <a:srgbClr val="000000"/>
                </a:solidFill>
              </a:rPr>
            </a:br>
            <a:r>
              <a:rPr lang="fr-FR" sz="2600" dirty="0" smtClean="0">
                <a:solidFill>
                  <a:srgbClr val="000000"/>
                </a:solidFill>
              </a:rPr>
              <a:t>+/-cardiologique, néphrologique…</a:t>
            </a:r>
          </a:p>
          <a:p>
            <a:pPr marL="285750" indent="-285750" defTabSz="914377">
              <a:buFontTx/>
              <a:buChar char="-"/>
            </a:pPr>
            <a:endParaRPr lang="fr-FR" dirty="0" smtClean="0">
              <a:solidFill>
                <a:srgbClr val="000000"/>
              </a:solidFill>
            </a:endParaRPr>
          </a:p>
          <a:p>
            <a:pPr marL="285750" indent="-285750" defTabSz="914377">
              <a:buFontTx/>
              <a:buChar char="-"/>
            </a:pPr>
            <a:endParaRPr lang="fr-FR" dirty="0" smtClean="0">
              <a:solidFill>
                <a:srgbClr val="000000"/>
              </a:solidFill>
            </a:endParaRPr>
          </a:p>
        </p:txBody>
      </p:sp>
    </p:spTree>
    <p:extLst>
      <p:ext uri="{BB962C8B-B14F-4D97-AF65-F5344CB8AC3E}">
        <p14:creationId xmlns:p14="http://schemas.microsoft.com/office/powerpoint/2010/main" val="2203859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a:solidFill>
                  <a:prstClr val="white"/>
                </a:solidFill>
                <a:latin typeface="Comic Sans MS" pitchFamily="66" charset="0"/>
              </a:rPr>
              <a:t>Epidémiologie des maladies cardiovasculaires</a:t>
            </a:r>
          </a:p>
        </p:txBody>
      </p:sp>
      <p:pic>
        <p:nvPicPr>
          <p:cNvPr id="14338" name="Picture 2"/>
          <p:cNvPicPr>
            <a:picLocks noChangeAspect="1" noChangeArrowheads="1"/>
          </p:cNvPicPr>
          <p:nvPr/>
        </p:nvPicPr>
        <p:blipFill>
          <a:blip r:embed="rId3" cstate="print"/>
          <a:srcRect/>
          <a:stretch>
            <a:fillRect/>
          </a:stretch>
        </p:blipFill>
        <p:spPr bwMode="auto">
          <a:xfrm>
            <a:off x="2915816" y="1214438"/>
            <a:ext cx="3075409" cy="4798876"/>
          </a:xfrm>
          <a:prstGeom prst="rect">
            <a:avLst/>
          </a:prstGeom>
          <a:noFill/>
          <a:ln w="9525">
            <a:noFill/>
            <a:miter lim="800000"/>
            <a:headEnd/>
            <a:tailEnd/>
          </a:ln>
        </p:spPr>
      </p:pic>
      <p:sp>
        <p:nvSpPr>
          <p:cNvPr id="7" name="ZoneTexte 6"/>
          <p:cNvSpPr txBox="1"/>
          <p:nvPr/>
        </p:nvSpPr>
        <p:spPr>
          <a:xfrm>
            <a:off x="539552" y="6165304"/>
            <a:ext cx="8208912" cy="369332"/>
          </a:xfrm>
          <a:prstGeom prst="rect">
            <a:avLst/>
          </a:prstGeom>
          <a:noFill/>
        </p:spPr>
        <p:txBody>
          <a:bodyPr wrap="square" rtlCol="0">
            <a:spAutoFit/>
          </a:bodyPr>
          <a:lstStyle/>
          <a:p>
            <a:pPr algn="ctr"/>
            <a:r>
              <a:rPr lang="fr-FR" dirty="0">
                <a:solidFill>
                  <a:prstClr val="black"/>
                </a:solidFill>
                <a:latin typeface="Comic Sans MS" pitchFamily="66" charset="0"/>
              </a:rPr>
              <a:t>Gradient Nord-Sud de mortalité cardiovasculaire en Europe</a:t>
            </a:r>
          </a:p>
        </p:txBody>
      </p:sp>
    </p:spTree>
    <p:extLst>
      <p:ext uri="{BB962C8B-B14F-4D97-AF65-F5344CB8AC3E}">
        <p14:creationId xmlns:p14="http://schemas.microsoft.com/office/powerpoint/2010/main" val="3878636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Dyslipidémies</a:t>
            </a:r>
            <a:endParaRPr lang="fr-FR" sz="4000" dirty="0"/>
          </a:p>
        </p:txBody>
      </p:sp>
    </p:spTree>
    <p:extLst>
      <p:ext uri="{BB962C8B-B14F-4D97-AF65-F5344CB8AC3E}">
        <p14:creationId xmlns:p14="http://schemas.microsoft.com/office/powerpoint/2010/main" val="2262624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Dyslipidémies athérogènes</a:t>
            </a:r>
            <a:endParaRPr lang="fr-FR" dirty="0"/>
          </a:p>
        </p:txBody>
      </p:sp>
      <p:sp>
        <p:nvSpPr>
          <p:cNvPr id="7" name="ZoneTexte 6"/>
          <p:cNvSpPr txBox="1"/>
          <p:nvPr/>
        </p:nvSpPr>
        <p:spPr>
          <a:xfrm>
            <a:off x="397694" y="1410355"/>
            <a:ext cx="8101264" cy="1200329"/>
          </a:xfrm>
          <a:prstGeom prst="rect">
            <a:avLst/>
          </a:prstGeom>
          <a:solidFill>
            <a:schemeClr val="accent2">
              <a:lumMod val="20000"/>
              <a:lumOff val="80000"/>
            </a:schemeClr>
          </a:solidFill>
        </p:spPr>
        <p:txBody>
          <a:bodyPr wrap="square" rtlCol="0">
            <a:spAutoFit/>
          </a:bodyPr>
          <a:lstStyle/>
          <a:p>
            <a:pPr marL="914400" lvl="1" indent="-457200">
              <a:buFont typeface="Arial" pitchFamily="34" charset="0"/>
              <a:buChar char="•"/>
            </a:pPr>
            <a:r>
              <a:rPr lang="fr-FR" sz="2400" dirty="0">
                <a:latin typeface="+mj-lt"/>
              </a:rPr>
              <a:t>Elévation du </a:t>
            </a:r>
            <a:r>
              <a:rPr lang="fr-FR" sz="2400" dirty="0" smtClean="0">
                <a:latin typeface="+mj-lt"/>
              </a:rPr>
              <a:t>LDL-C (« mauvais cholestérol »)</a:t>
            </a:r>
            <a:endParaRPr lang="fr-FR" sz="2400" dirty="0">
              <a:latin typeface="+mj-lt"/>
            </a:endParaRPr>
          </a:p>
          <a:p>
            <a:pPr marL="914400" lvl="1" indent="-457200">
              <a:buFont typeface="Arial" pitchFamily="34" charset="0"/>
              <a:buChar char="•"/>
            </a:pPr>
            <a:r>
              <a:rPr lang="fr-FR" sz="2400" dirty="0">
                <a:latin typeface="+mj-lt"/>
              </a:rPr>
              <a:t>Baisse du </a:t>
            </a:r>
            <a:r>
              <a:rPr lang="fr-FR" sz="2400" dirty="0" smtClean="0">
                <a:latin typeface="+mj-lt"/>
              </a:rPr>
              <a:t>HDL-C (« bon cholestérol »)</a:t>
            </a:r>
            <a:endParaRPr lang="fr-FR" sz="2400" dirty="0">
              <a:latin typeface="+mj-lt"/>
            </a:endParaRPr>
          </a:p>
          <a:p>
            <a:pPr marL="914400" lvl="1" indent="-457200">
              <a:buFont typeface="Arial" pitchFamily="34" charset="0"/>
              <a:buChar char="•"/>
            </a:pPr>
            <a:r>
              <a:rPr lang="fr-FR" sz="2400" dirty="0">
                <a:latin typeface="+mj-lt"/>
              </a:rPr>
              <a:t>Hypertriglycéridémie </a:t>
            </a:r>
            <a:r>
              <a:rPr lang="fr-FR" sz="2400" dirty="0" smtClean="0">
                <a:latin typeface="+mj-lt"/>
              </a:rPr>
              <a:t>sévère</a:t>
            </a:r>
            <a:endParaRPr lang="fr-FR" dirty="0" smtClean="0">
              <a:solidFill>
                <a:srgbClr val="000000"/>
              </a:solidFill>
            </a:endParaRPr>
          </a:p>
        </p:txBody>
      </p:sp>
      <p:pic>
        <p:nvPicPr>
          <p:cNvPr id="4" name="Picture 2" descr="Image associée"/>
          <p:cNvPicPr>
            <a:picLocks noChangeAspect="1" noChangeArrowheads="1"/>
          </p:cNvPicPr>
          <p:nvPr/>
        </p:nvPicPr>
        <p:blipFill rotWithShape="1">
          <a:blip r:embed="rId3">
            <a:extLst>
              <a:ext uri="{28A0092B-C50C-407E-A947-70E740481C1C}">
                <a14:useLocalDpi xmlns:a14="http://schemas.microsoft.com/office/drawing/2010/main" val="0"/>
              </a:ext>
            </a:extLst>
          </a:blip>
          <a:srcRect t="7691"/>
          <a:stretch/>
        </p:blipFill>
        <p:spPr bwMode="auto">
          <a:xfrm>
            <a:off x="5686775" y="2722879"/>
            <a:ext cx="3095625" cy="3807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10" y="3390768"/>
            <a:ext cx="4169868" cy="260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296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520" y="1496720"/>
            <a:ext cx="8326270" cy="4154984"/>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400" dirty="0" smtClean="0">
                <a:latin typeface="+mj-lt"/>
              </a:rPr>
              <a:t>Maladie cardiovasculaire avérée</a:t>
            </a:r>
          </a:p>
          <a:p>
            <a:pPr marL="914400" lvl="1" indent="-457200">
              <a:buFont typeface="Arial" pitchFamily="34" charset="0"/>
              <a:buChar char="•"/>
            </a:pPr>
            <a:r>
              <a:rPr lang="fr-FR" sz="2400" dirty="0" smtClean="0">
                <a:latin typeface="+mj-lt"/>
              </a:rPr>
              <a:t>Diabète de type 2</a:t>
            </a:r>
          </a:p>
          <a:p>
            <a:pPr marL="914400" lvl="1" indent="-457200">
              <a:buFont typeface="Arial" pitchFamily="34" charset="0"/>
              <a:buChar char="•"/>
            </a:pPr>
            <a:r>
              <a:rPr lang="fr-FR" sz="2400" dirty="0" smtClean="0">
                <a:latin typeface="+mj-lt"/>
              </a:rPr>
              <a:t>HTA</a:t>
            </a:r>
          </a:p>
          <a:p>
            <a:pPr marL="914400" lvl="1" indent="-457200">
              <a:buFont typeface="Arial" pitchFamily="34" charset="0"/>
              <a:buChar char="•"/>
            </a:pPr>
            <a:r>
              <a:rPr lang="fr-FR" sz="2400" dirty="0" smtClean="0">
                <a:latin typeface="+mj-lt"/>
              </a:rPr>
              <a:t>Tabagisme</a:t>
            </a:r>
          </a:p>
          <a:p>
            <a:pPr marL="914400" lvl="1" indent="-457200">
              <a:buFont typeface="Arial" pitchFamily="34" charset="0"/>
              <a:buChar char="•"/>
            </a:pPr>
            <a:r>
              <a:rPr lang="fr-FR" sz="2400" dirty="0" smtClean="0">
                <a:latin typeface="+mj-lt"/>
              </a:rPr>
              <a:t>Obésité, obésité abdominale</a:t>
            </a:r>
          </a:p>
          <a:p>
            <a:pPr marL="914400" lvl="1" indent="-457200">
              <a:buFont typeface="Arial" pitchFamily="34" charset="0"/>
              <a:buChar char="•"/>
            </a:pPr>
            <a:r>
              <a:rPr lang="fr-FR" sz="2400" dirty="0" smtClean="0">
                <a:latin typeface="+mj-lt"/>
                <a:cs typeface="Arial"/>
              </a:rPr>
              <a:t>Antécédents familiaux de MCV précoce</a:t>
            </a:r>
          </a:p>
          <a:p>
            <a:pPr marL="914400" lvl="1" indent="-457200">
              <a:buFont typeface="Arial" pitchFamily="34" charset="0"/>
              <a:buChar char="•"/>
            </a:pPr>
            <a:r>
              <a:rPr lang="fr-FR" sz="2400" dirty="0" smtClean="0">
                <a:latin typeface="+mj-lt"/>
                <a:cs typeface="Arial"/>
              </a:rPr>
              <a:t>Maladie inflammatoire chronique</a:t>
            </a:r>
          </a:p>
          <a:p>
            <a:pPr marL="914400" lvl="1" indent="-457200">
              <a:buFont typeface="Arial" pitchFamily="34" charset="0"/>
              <a:buChar char="•"/>
            </a:pPr>
            <a:r>
              <a:rPr lang="fr-FR" sz="2400" dirty="0" smtClean="0">
                <a:latin typeface="+mj-lt"/>
                <a:cs typeface="Arial"/>
              </a:rPr>
              <a:t>Insuffisance rénale chronique</a:t>
            </a:r>
          </a:p>
          <a:p>
            <a:pPr marL="914400" lvl="1" indent="-457200">
              <a:buFont typeface="Arial" pitchFamily="34" charset="0"/>
              <a:buChar char="•"/>
            </a:pPr>
            <a:r>
              <a:rPr lang="fr-FR" sz="2400" dirty="0" smtClean="0">
                <a:latin typeface="+mj-lt"/>
                <a:cs typeface="Arial"/>
              </a:rPr>
              <a:t>Antécédents familiaux de dyslipidémie</a:t>
            </a:r>
          </a:p>
          <a:p>
            <a:pPr marL="914400" lvl="1" indent="-457200">
              <a:buFont typeface="Arial" pitchFamily="34" charset="0"/>
              <a:buChar char="•"/>
            </a:pPr>
            <a:r>
              <a:rPr lang="fr-FR" sz="2400" dirty="0" smtClean="0">
                <a:latin typeface="+mj-lt"/>
                <a:cs typeface="Arial"/>
              </a:rPr>
              <a:t>Homme&gt;40 ans et Femme&gt;50 ans ou ménopausée</a:t>
            </a:r>
          </a:p>
          <a:p>
            <a:pPr marL="914400" lvl="1" indent="-457200">
              <a:buFont typeface="Arial" pitchFamily="34" charset="0"/>
              <a:buChar char="•"/>
            </a:pPr>
            <a:r>
              <a:rPr lang="fr-FR" sz="2400" dirty="0" smtClean="0">
                <a:latin typeface="+mj-lt"/>
              </a:rPr>
              <a:t>Prescription d’une contraception </a:t>
            </a:r>
            <a:r>
              <a:rPr lang="fr-FR" sz="2400" dirty="0" err="1" smtClean="0">
                <a:latin typeface="+mj-lt"/>
              </a:rPr>
              <a:t>oestro</a:t>
            </a:r>
            <a:r>
              <a:rPr lang="fr-FR" sz="2400" dirty="0" smtClean="0">
                <a:latin typeface="+mj-lt"/>
              </a:rPr>
              <a:t>-progestative</a:t>
            </a:r>
          </a:p>
        </p:txBody>
      </p:sp>
      <p:sp>
        <p:nvSpPr>
          <p:cNvPr id="7" name="Titre 2"/>
          <p:cNvSpPr>
            <a:spLocks noGrp="1"/>
          </p:cNvSpPr>
          <p:nvPr>
            <p:ph type="title"/>
          </p:nvPr>
        </p:nvSpPr>
        <p:spPr>
          <a:xfrm>
            <a:off x="914399" y="400951"/>
            <a:ext cx="7584559" cy="867367"/>
          </a:xfrm>
        </p:spPr>
        <p:txBody>
          <a:bodyPr/>
          <a:lstStyle/>
          <a:p>
            <a:pPr algn="ctr"/>
            <a:r>
              <a:rPr lang="fr-FR" dirty="0" smtClean="0"/>
              <a:t>Quand demander un bilan lipidique?</a:t>
            </a:r>
            <a:endParaRPr lang="fr-FR" dirty="0"/>
          </a:p>
        </p:txBody>
      </p:sp>
      <p:sp>
        <p:nvSpPr>
          <p:cNvPr id="8" name="Rectangle 3"/>
          <p:cNvSpPr txBox="1">
            <a:spLocks noChangeArrowheads="1"/>
          </p:cNvSpPr>
          <p:nvPr/>
        </p:nvSpPr>
        <p:spPr>
          <a:xfrm>
            <a:off x="4504470" y="6153115"/>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mj-lt"/>
                <a:ea typeface="+mn-ea"/>
                <a:cs typeface="+mn-cs"/>
              </a:rPr>
              <a:t> 2011 et HAS 2017</a:t>
            </a:r>
            <a:endParaRPr kumimoji="0" lang="fr-FR" sz="1600" b="0" i="1" u="none" strike="noStrike" kern="1200" cap="none" spc="0" normalizeH="0" baseline="0" noProof="0" dirty="0" smtClean="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16573820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50960" y="1642520"/>
            <a:ext cx="8326270" cy="3724096"/>
          </a:xfrm>
          <a:prstGeom prst="rect">
            <a:avLst/>
          </a:prstGeom>
          <a:noFill/>
          <a:ln w="9525">
            <a:noFill/>
            <a:miter lim="800000"/>
            <a:headEnd/>
            <a:tailEnd/>
          </a:ln>
        </p:spPr>
        <p:txBody>
          <a:bodyPr wrap="square">
            <a:spAutoFit/>
          </a:bodyPr>
          <a:lstStyle/>
          <a:p>
            <a:pPr marL="914400" lvl="1" indent="-457200"/>
            <a:r>
              <a:rPr lang="fr-FR" sz="2400" u="sng" dirty="0" smtClean="0">
                <a:latin typeface="+mj-lt"/>
              </a:rPr>
              <a:t>Exploration d’une anomalie lipidique (EAL):</a:t>
            </a:r>
            <a:endParaRPr lang="fr-FR" sz="2400" u="sng" dirty="0" smtClean="0">
              <a:latin typeface="+mj-lt"/>
              <a:cs typeface="Arial"/>
            </a:endParaRPr>
          </a:p>
          <a:p>
            <a:pPr marL="914400" lvl="1" indent="-457200"/>
            <a:r>
              <a:rPr lang="fr-FR" sz="2400" dirty="0" smtClean="0">
                <a:latin typeface="+mj-lt"/>
                <a:cs typeface="Arial"/>
              </a:rPr>
              <a:t>Mesure du cholestérol total, HDL, TG</a:t>
            </a:r>
          </a:p>
          <a:p>
            <a:pPr marL="914400" lvl="1" indent="-457200"/>
            <a:r>
              <a:rPr lang="fr-FR" sz="2400" dirty="0" smtClean="0">
                <a:latin typeface="+mj-lt"/>
                <a:cs typeface="Arial"/>
              </a:rPr>
              <a:t>Calcul du LDL par la formule de </a:t>
            </a:r>
            <a:r>
              <a:rPr lang="fr-FR" sz="2400" dirty="0" err="1" smtClean="0">
                <a:latin typeface="+mj-lt"/>
                <a:cs typeface="Arial"/>
              </a:rPr>
              <a:t>Friedewald</a:t>
            </a:r>
            <a:r>
              <a:rPr lang="fr-FR" sz="2400" dirty="0" smtClean="0">
                <a:latin typeface="+mj-lt"/>
                <a:cs typeface="Arial"/>
              </a:rPr>
              <a:t> (TG&lt;3,4 g/l) ou dosé (TG&gt;3,4 g/l)</a:t>
            </a:r>
          </a:p>
          <a:p>
            <a:pPr marL="914400" lvl="1" indent="-457200"/>
            <a:r>
              <a:rPr lang="fr-FR" sz="2400" dirty="0" smtClean="0">
                <a:latin typeface="+mj-lt"/>
                <a:cs typeface="Arial"/>
              </a:rPr>
              <a:t>A </a:t>
            </a:r>
            <a:r>
              <a:rPr lang="fr-FR" sz="2400" dirty="0" err="1" smtClean="0">
                <a:latin typeface="+mj-lt"/>
                <a:cs typeface="Arial"/>
              </a:rPr>
              <a:t>jeûn</a:t>
            </a:r>
            <a:r>
              <a:rPr lang="fr-FR" sz="2400" dirty="0" smtClean="0">
                <a:latin typeface="+mj-lt"/>
                <a:cs typeface="Arial"/>
              </a:rPr>
              <a:t> depuis 12h</a:t>
            </a:r>
          </a:p>
          <a:p>
            <a:pPr marL="914400" lvl="1" indent="-457200"/>
            <a:endParaRPr lang="fr-FR" sz="2400" dirty="0" smtClean="0">
              <a:latin typeface="+mj-lt"/>
              <a:cs typeface="Arial"/>
            </a:endParaRPr>
          </a:p>
          <a:p>
            <a:pPr marL="914400" lvl="1" indent="-457200"/>
            <a:r>
              <a:rPr lang="fr-FR" sz="2400" dirty="0" smtClean="0">
                <a:latin typeface="+mj-lt"/>
                <a:ea typeface="Arial Unicode MS"/>
                <a:cs typeface="Arial"/>
              </a:rPr>
              <a:t>➟Evaluation du risque cardiovasculaire</a:t>
            </a:r>
          </a:p>
          <a:p>
            <a:pPr marL="914400" lvl="1" indent="-457200"/>
            <a:r>
              <a:rPr lang="fr-FR" sz="2400" dirty="0" smtClean="0">
                <a:latin typeface="+mj-lt"/>
                <a:ea typeface="Arial Unicode MS"/>
                <a:cs typeface="Arial"/>
              </a:rPr>
              <a:t>➟Caractérisation de la dyslipidémie avant traitement</a:t>
            </a:r>
          </a:p>
          <a:p>
            <a:pPr marL="914400" lvl="1" indent="-457200"/>
            <a:r>
              <a:rPr lang="fr-FR" sz="2400" dirty="0" smtClean="0">
                <a:latin typeface="+mj-lt"/>
                <a:ea typeface="Arial Unicode MS"/>
                <a:cs typeface="Arial"/>
              </a:rPr>
              <a:t>➟Cible thérapeutique (LDL)</a:t>
            </a:r>
            <a:endParaRPr lang="fr-FR" sz="2400" dirty="0" smtClean="0">
              <a:latin typeface="+mj-lt"/>
              <a:cs typeface="Arial"/>
            </a:endParaRPr>
          </a:p>
          <a:p>
            <a:pPr marL="914400" lvl="1" indent="-457200"/>
            <a:endParaRPr lang="fr-FR" sz="2000" i="1" dirty="0" smtClean="0">
              <a:latin typeface="Comic Sans MS" pitchFamily="66" charset="0"/>
              <a:cs typeface="Arial"/>
            </a:endParaRPr>
          </a:p>
        </p:txBody>
      </p:sp>
      <p:sp>
        <p:nvSpPr>
          <p:cNvPr id="4" name="Rectangle 3"/>
          <p:cNvSpPr txBox="1">
            <a:spLocks noChangeArrowheads="1"/>
          </p:cNvSpPr>
          <p:nvPr/>
        </p:nvSpPr>
        <p:spPr>
          <a:xfrm>
            <a:off x="4514095" y="5978196"/>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mj-lt"/>
                <a:ea typeface="+mn-ea"/>
                <a:cs typeface="+mn-cs"/>
              </a:rPr>
              <a:t> 2011 et HAS 2017</a:t>
            </a:r>
            <a:endParaRPr kumimoji="0" lang="fr-FR" sz="1600" b="0" i="1" u="none" strike="noStrike" kern="1200" cap="none" spc="0" normalizeH="0" baseline="0" noProof="0" dirty="0" smtClean="0">
              <a:ln>
                <a:noFill/>
              </a:ln>
              <a:solidFill>
                <a:schemeClr val="tx1"/>
              </a:solidFill>
              <a:effectLst/>
              <a:uLnTx/>
              <a:uFillTx/>
              <a:latin typeface="+mj-lt"/>
              <a:ea typeface="+mn-ea"/>
              <a:cs typeface="+mn-cs"/>
            </a:endParaRPr>
          </a:p>
        </p:txBody>
      </p:sp>
      <p:sp>
        <p:nvSpPr>
          <p:cNvPr id="7" name="Titre 2"/>
          <p:cNvSpPr>
            <a:spLocks noGrp="1"/>
          </p:cNvSpPr>
          <p:nvPr>
            <p:ph type="title"/>
          </p:nvPr>
        </p:nvSpPr>
        <p:spPr>
          <a:xfrm>
            <a:off x="914399" y="400951"/>
            <a:ext cx="7584559" cy="867367"/>
          </a:xfrm>
        </p:spPr>
        <p:txBody>
          <a:bodyPr/>
          <a:lstStyle/>
          <a:p>
            <a:pPr algn="ctr"/>
            <a:r>
              <a:rPr lang="fr-FR" dirty="0" smtClean="0"/>
              <a:t>Quel bilan réaliser?</a:t>
            </a:r>
            <a:endParaRPr lang="fr-FR" dirty="0"/>
          </a:p>
        </p:txBody>
      </p:sp>
    </p:spTree>
    <p:extLst>
      <p:ext uri="{BB962C8B-B14F-4D97-AF65-F5344CB8AC3E}">
        <p14:creationId xmlns:p14="http://schemas.microsoft.com/office/powerpoint/2010/main" val="39883752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Comic Sans MS" pitchFamily="66" charset="0"/>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Comic Sans MS" pitchFamily="66" charset="0"/>
                <a:ea typeface="+mn-ea"/>
                <a:cs typeface="+mn-cs"/>
              </a:rPr>
              <a:t> 2011</a:t>
            </a:r>
            <a:endParaRPr kumimoji="0" lang="fr-FR" sz="16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graphicFrame>
        <p:nvGraphicFramePr>
          <p:cNvPr id="7" name="Tableau 6"/>
          <p:cNvGraphicFramePr>
            <a:graphicFrameLocks noGrp="1"/>
          </p:cNvGraphicFramePr>
          <p:nvPr>
            <p:extLst>
              <p:ext uri="{D42A27DB-BD31-4B8C-83A1-F6EECF244321}">
                <p14:modId xmlns:p14="http://schemas.microsoft.com/office/powerpoint/2010/main" val="1095159753"/>
              </p:ext>
            </p:extLst>
          </p:nvPr>
        </p:nvGraphicFramePr>
        <p:xfrm>
          <a:off x="251520" y="1560160"/>
          <a:ext cx="8760296" cy="4389120"/>
        </p:xfrm>
        <a:graphic>
          <a:graphicData uri="http://schemas.openxmlformats.org/drawingml/2006/table">
            <a:tbl>
              <a:tblPr firstRow="1" bandRow="1">
                <a:tableStyleId>{5C22544A-7EE6-4342-B048-85BDC9FD1C3A}</a:tableStyleId>
              </a:tblPr>
              <a:tblGrid>
                <a:gridCol w="4380148"/>
                <a:gridCol w="4380148"/>
              </a:tblGrid>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2000" dirty="0" smtClean="0">
                          <a:solidFill>
                            <a:schemeClr val="tx1"/>
                          </a:solidFill>
                          <a:latin typeface="+mj-lt"/>
                        </a:rPr>
                        <a:t>HYPERCHOLESTEROLEMIE:</a:t>
                      </a:r>
                    </a:p>
                    <a:p>
                      <a:pPr algn="ctr"/>
                      <a:endParaRPr lang="fr-FR"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800" dirty="0" smtClean="0">
                          <a:solidFill>
                            <a:schemeClr val="tx1"/>
                          </a:solidFill>
                          <a:latin typeface="+mj-lt"/>
                        </a:rPr>
                        <a:t>HYPERTRIGLYCERIDEMIE</a:t>
                      </a:r>
                      <a:endParaRPr lang="fr-FR"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914400" lvl="1" indent="-457200">
                        <a:buFont typeface="Arial" pitchFamily="34" charset="0"/>
                        <a:buChar char="•"/>
                      </a:pPr>
                      <a:r>
                        <a:rPr lang="fr-FR" sz="2000" dirty="0" smtClean="0">
                          <a:latin typeface="+mj-lt"/>
                        </a:rPr>
                        <a:t>Hypothyroïdie</a:t>
                      </a:r>
                    </a:p>
                    <a:p>
                      <a:pPr marL="914400" lvl="1" indent="-457200">
                        <a:buFont typeface="Arial" pitchFamily="34" charset="0"/>
                        <a:buChar char="•"/>
                      </a:pPr>
                      <a:r>
                        <a:rPr lang="fr-FR" sz="2000" dirty="0" smtClean="0">
                          <a:latin typeface="+mj-lt"/>
                        </a:rPr>
                        <a:t>Syndrome néphrotique</a:t>
                      </a:r>
                    </a:p>
                    <a:p>
                      <a:pPr marL="914400" lvl="1" indent="-457200">
                        <a:buFont typeface="Arial" pitchFamily="34" charset="0"/>
                        <a:buChar char="•"/>
                      </a:pPr>
                      <a:r>
                        <a:rPr lang="fr-FR" sz="2000" dirty="0" smtClean="0">
                          <a:latin typeface="+mj-lt"/>
                        </a:rPr>
                        <a:t>Grossesse</a:t>
                      </a:r>
                    </a:p>
                    <a:p>
                      <a:pPr marL="914400" lvl="1" indent="-457200">
                        <a:buFont typeface="Arial" pitchFamily="34" charset="0"/>
                        <a:buChar char="•"/>
                      </a:pPr>
                      <a:r>
                        <a:rPr lang="fr-FR" sz="2000" dirty="0" smtClean="0">
                          <a:latin typeface="+mj-lt"/>
                        </a:rPr>
                        <a:t>Syndrome de Cushing</a:t>
                      </a:r>
                    </a:p>
                    <a:p>
                      <a:pPr marL="914400" lvl="1" indent="-457200">
                        <a:buFont typeface="Arial" pitchFamily="34" charset="0"/>
                        <a:buChar char="•"/>
                      </a:pPr>
                      <a:r>
                        <a:rPr lang="fr-FR" sz="2000" dirty="0" smtClean="0">
                          <a:latin typeface="+mj-lt"/>
                        </a:rPr>
                        <a:t>Anorexie mentale</a:t>
                      </a:r>
                    </a:p>
                    <a:p>
                      <a:pPr marL="914400" lvl="1" indent="-457200">
                        <a:buFont typeface="Arial" pitchFamily="34" charset="0"/>
                        <a:buChar char="•"/>
                      </a:pPr>
                      <a:r>
                        <a:rPr lang="fr-FR" sz="2000" dirty="0" smtClean="0">
                          <a:latin typeface="+mj-lt"/>
                        </a:rPr>
                        <a:t>Agents </a:t>
                      </a:r>
                      <a:r>
                        <a:rPr lang="fr-FR" sz="2000" dirty="0" err="1" smtClean="0">
                          <a:latin typeface="+mj-lt"/>
                        </a:rPr>
                        <a:t>immuno-suppresseurs</a:t>
                      </a:r>
                      <a:r>
                        <a:rPr lang="fr-FR" sz="2000" dirty="0" smtClean="0">
                          <a:latin typeface="+mj-lt"/>
                        </a:rPr>
                        <a:t>, corticothérapie</a:t>
                      </a:r>
                    </a:p>
                    <a:p>
                      <a:endParaRPr lang="fr-FR"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0" lvl="1" indent="-457200">
                        <a:buFont typeface="Arial" pitchFamily="34" charset="0"/>
                        <a:buChar char="•"/>
                      </a:pPr>
                      <a:r>
                        <a:rPr lang="fr-FR" sz="2000" dirty="0" smtClean="0">
                          <a:latin typeface="+mj-lt"/>
                        </a:rPr>
                        <a:t>Obésité</a:t>
                      </a:r>
                    </a:p>
                    <a:p>
                      <a:pPr marL="914400" lvl="1" indent="-457200">
                        <a:buFont typeface="Arial" pitchFamily="34" charset="0"/>
                        <a:buChar char="•"/>
                      </a:pPr>
                      <a:r>
                        <a:rPr lang="fr-FR" sz="2000" dirty="0" smtClean="0">
                          <a:latin typeface="+mj-lt"/>
                        </a:rPr>
                        <a:t>Diabète type 2</a:t>
                      </a:r>
                    </a:p>
                    <a:p>
                      <a:pPr marL="914400" lvl="1" indent="-457200">
                        <a:buFont typeface="Arial" pitchFamily="34" charset="0"/>
                        <a:buChar char="•"/>
                      </a:pPr>
                      <a:r>
                        <a:rPr lang="fr-FR" sz="2000" dirty="0" smtClean="0">
                          <a:latin typeface="+mj-lt"/>
                        </a:rPr>
                        <a:t>Consommation d’alcool</a:t>
                      </a:r>
                    </a:p>
                    <a:p>
                      <a:pPr marL="914400" lvl="1" indent="-457200">
                        <a:buFont typeface="Arial" pitchFamily="34" charset="0"/>
                        <a:buChar char="•"/>
                      </a:pPr>
                      <a:r>
                        <a:rPr lang="fr-FR" sz="2000" dirty="0" smtClean="0">
                          <a:latin typeface="+mj-lt"/>
                        </a:rPr>
                        <a:t>Régime riche en glucides simples</a:t>
                      </a:r>
                    </a:p>
                    <a:p>
                      <a:pPr marL="914400" lvl="1" indent="-457200">
                        <a:buFont typeface="Arial" pitchFamily="34" charset="0"/>
                        <a:buChar char="•"/>
                      </a:pPr>
                      <a:r>
                        <a:rPr lang="fr-FR" sz="2000" dirty="0" smtClean="0">
                          <a:latin typeface="+mj-lt"/>
                        </a:rPr>
                        <a:t>Insuffisance rénale</a:t>
                      </a:r>
                    </a:p>
                    <a:p>
                      <a:pPr marL="914400" lvl="1" indent="-457200">
                        <a:buFont typeface="Arial" pitchFamily="34" charset="0"/>
                        <a:buChar char="•"/>
                      </a:pPr>
                      <a:r>
                        <a:rPr lang="fr-FR" sz="2000" dirty="0" smtClean="0">
                          <a:latin typeface="+mj-lt"/>
                        </a:rPr>
                        <a:t>Hypothyroïdie</a:t>
                      </a:r>
                    </a:p>
                    <a:p>
                      <a:pPr marL="914400" lvl="1" indent="-457200">
                        <a:buFont typeface="Arial" pitchFamily="34" charset="0"/>
                        <a:buChar char="•"/>
                      </a:pPr>
                      <a:r>
                        <a:rPr lang="fr-FR" sz="2000" dirty="0" smtClean="0">
                          <a:latin typeface="+mj-lt"/>
                        </a:rPr>
                        <a:t>Grossesse</a:t>
                      </a:r>
                    </a:p>
                    <a:p>
                      <a:pPr marL="914400" lvl="1" indent="-457200">
                        <a:buFont typeface="Arial" pitchFamily="34" charset="0"/>
                        <a:buChar char="•"/>
                      </a:pPr>
                      <a:r>
                        <a:rPr lang="fr-FR" sz="2000" dirty="0" smtClean="0">
                          <a:latin typeface="+mj-lt"/>
                        </a:rPr>
                        <a:t>Maladies auto-immunes (lupus++)</a:t>
                      </a:r>
                    </a:p>
                    <a:p>
                      <a:pPr marL="914400" lvl="1" indent="-457200">
                        <a:buFont typeface="Arial" pitchFamily="34" charset="0"/>
                        <a:buChar char="•"/>
                      </a:pPr>
                      <a:r>
                        <a:rPr lang="fr-FR" sz="2000" dirty="0" smtClean="0">
                          <a:latin typeface="+mj-lt"/>
                        </a:rPr>
                        <a:t>Médicaments</a:t>
                      </a:r>
                    </a:p>
                    <a:p>
                      <a:endParaRPr lang="fr-FR"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Titre 2"/>
          <p:cNvSpPr>
            <a:spLocks noGrp="1"/>
          </p:cNvSpPr>
          <p:nvPr>
            <p:ph type="title"/>
          </p:nvPr>
        </p:nvSpPr>
        <p:spPr>
          <a:xfrm>
            <a:off x="914399" y="400951"/>
            <a:ext cx="7584559" cy="867367"/>
          </a:xfrm>
        </p:spPr>
        <p:txBody>
          <a:bodyPr/>
          <a:lstStyle/>
          <a:p>
            <a:pPr algn="ctr"/>
            <a:r>
              <a:rPr lang="fr-FR" dirty="0" smtClean="0"/>
              <a:t>Pathologies à l’origine de dyslipidémies (secondaires)</a:t>
            </a:r>
            <a:endParaRPr lang="fr-FR" dirty="0"/>
          </a:p>
        </p:txBody>
      </p:sp>
    </p:spTree>
    <p:extLst>
      <p:ext uri="{BB962C8B-B14F-4D97-AF65-F5344CB8AC3E}">
        <p14:creationId xmlns:p14="http://schemas.microsoft.com/office/powerpoint/2010/main" val="37679595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a:solidFill>
                  <a:prstClr val="white"/>
                </a:solidFill>
                <a:latin typeface="Comic Sans MS" pitchFamily="66" charset="0"/>
              </a:rPr>
              <a:t>Evaluation du risque cardiovasculaire global</a:t>
            </a:r>
          </a:p>
        </p:txBody>
      </p:sp>
      <p:pic>
        <p:nvPicPr>
          <p:cNvPr id="1026" name="Picture 2"/>
          <p:cNvPicPr>
            <a:picLocks noChangeAspect="1" noChangeArrowheads="1"/>
          </p:cNvPicPr>
          <p:nvPr/>
        </p:nvPicPr>
        <p:blipFill>
          <a:blip r:embed="rId3" cstate="print"/>
          <a:srcRect/>
          <a:stretch>
            <a:fillRect/>
          </a:stretch>
        </p:blipFill>
        <p:spPr bwMode="auto">
          <a:xfrm>
            <a:off x="1403648" y="1196752"/>
            <a:ext cx="6413130" cy="5167312"/>
          </a:xfrm>
          <a:prstGeom prst="rect">
            <a:avLst/>
          </a:prstGeom>
          <a:noFill/>
          <a:ln w="9525">
            <a:noFill/>
            <a:miter lim="800000"/>
            <a:headEnd/>
            <a:tailEnd/>
          </a:ln>
        </p:spPr>
      </p:pic>
      <p:sp>
        <p:nvSpPr>
          <p:cNvPr id="5" name="Text Box 6"/>
          <p:cNvSpPr txBox="1">
            <a:spLocks noChangeArrowheads="1"/>
          </p:cNvSpPr>
          <p:nvPr/>
        </p:nvSpPr>
        <p:spPr bwMode="auto">
          <a:xfrm>
            <a:off x="4932040" y="6180407"/>
            <a:ext cx="4104456" cy="400110"/>
          </a:xfrm>
          <a:prstGeom prst="rect">
            <a:avLst/>
          </a:prstGeom>
          <a:noFill/>
          <a:ln w="9525">
            <a:noFill/>
            <a:miter lim="800000"/>
            <a:headEnd/>
            <a:tailEnd/>
          </a:ln>
        </p:spPr>
        <p:txBody>
          <a:bodyPr wrap="square">
            <a:spAutoFit/>
          </a:bodyPr>
          <a:lstStyle/>
          <a:p>
            <a:pPr marL="914400" lvl="1" indent="-457200"/>
            <a:r>
              <a:rPr lang="fr-FR" sz="2000" i="1" dirty="0" err="1">
                <a:solidFill>
                  <a:prstClr val="black"/>
                </a:solidFill>
                <a:latin typeface="Comic Sans MS" pitchFamily="66" charset="0"/>
              </a:rPr>
              <a:t>Conroy</a:t>
            </a:r>
            <a:r>
              <a:rPr lang="fr-FR" sz="2000" i="1" dirty="0">
                <a:solidFill>
                  <a:prstClr val="black"/>
                </a:solidFill>
                <a:latin typeface="Comic Sans MS" pitchFamily="66" charset="0"/>
              </a:rPr>
              <a:t>, </a:t>
            </a:r>
            <a:r>
              <a:rPr lang="fr-FR" sz="2000" i="1" dirty="0" err="1">
                <a:solidFill>
                  <a:prstClr val="black"/>
                </a:solidFill>
                <a:latin typeface="Comic Sans MS" pitchFamily="66" charset="0"/>
              </a:rPr>
              <a:t>Eur</a:t>
            </a:r>
            <a:r>
              <a:rPr lang="fr-FR" sz="2000" i="1" dirty="0">
                <a:solidFill>
                  <a:prstClr val="black"/>
                </a:solidFill>
                <a:latin typeface="Comic Sans MS" pitchFamily="66" charset="0"/>
              </a:rPr>
              <a:t> </a:t>
            </a:r>
            <a:r>
              <a:rPr lang="fr-FR" sz="2000" i="1" dirty="0" err="1">
                <a:solidFill>
                  <a:prstClr val="black"/>
                </a:solidFill>
                <a:latin typeface="Comic Sans MS" pitchFamily="66" charset="0"/>
              </a:rPr>
              <a:t>Heart</a:t>
            </a:r>
            <a:r>
              <a:rPr lang="fr-FR" sz="2000" i="1" dirty="0">
                <a:solidFill>
                  <a:prstClr val="black"/>
                </a:solidFill>
                <a:latin typeface="Comic Sans MS" pitchFamily="66" charset="0"/>
              </a:rPr>
              <a:t> J 2003</a:t>
            </a:r>
          </a:p>
        </p:txBody>
      </p:sp>
    </p:spTree>
    <p:extLst>
      <p:ext uri="{BB962C8B-B14F-4D97-AF65-F5344CB8AC3E}">
        <p14:creationId xmlns:p14="http://schemas.microsoft.com/office/powerpoint/2010/main" val="4082392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HAS 2017</a:t>
            </a:r>
          </a:p>
        </p:txBody>
      </p:sp>
      <p:sp>
        <p:nvSpPr>
          <p:cNvPr id="5" name="Titre 2"/>
          <p:cNvSpPr>
            <a:spLocks noGrp="1"/>
          </p:cNvSpPr>
          <p:nvPr>
            <p:ph type="title"/>
          </p:nvPr>
        </p:nvSpPr>
        <p:spPr>
          <a:xfrm>
            <a:off x="-173255" y="574503"/>
            <a:ext cx="9317255" cy="867367"/>
          </a:xfrm>
        </p:spPr>
        <p:txBody>
          <a:bodyPr/>
          <a:lstStyle/>
          <a:p>
            <a:pPr algn="ctr"/>
            <a:r>
              <a:rPr lang="fr-FR" dirty="0" smtClean="0"/>
              <a:t>Calcul du Risque Cardiovasculaire Global</a:t>
            </a:r>
            <a:endParaRPr lang="fr-FR"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21579" t="19076" r="26316" b="21041"/>
          <a:stretch/>
        </p:blipFill>
        <p:spPr>
          <a:xfrm>
            <a:off x="864488" y="1247395"/>
            <a:ext cx="7559040" cy="4886652"/>
          </a:xfrm>
          <a:prstGeom prst="rect">
            <a:avLst/>
          </a:prstGeom>
        </p:spPr>
      </p:pic>
    </p:spTree>
    <p:extLst>
      <p:ext uri="{BB962C8B-B14F-4D97-AF65-F5344CB8AC3E}">
        <p14:creationId xmlns:p14="http://schemas.microsoft.com/office/powerpoint/2010/main" val="419063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HAS 2017</a:t>
            </a:r>
          </a:p>
        </p:txBody>
      </p:sp>
      <p:sp>
        <p:nvSpPr>
          <p:cNvPr id="5" name="Titre 2"/>
          <p:cNvSpPr>
            <a:spLocks noGrp="1"/>
          </p:cNvSpPr>
          <p:nvPr>
            <p:ph type="title"/>
          </p:nvPr>
        </p:nvSpPr>
        <p:spPr>
          <a:xfrm>
            <a:off x="-173255" y="574503"/>
            <a:ext cx="9317255" cy="867367"/>
          </a:xfrm>
        </p:spPr>
        <p:txBody>
          <a:bodyPr/>
          <a:lstStyle/>
          <a:p>
            <a:pPr algn="ctr"/>
            <a:r>
              <a:rPr lang="fr-FR" dirty="0" smtClean="0"/>
              <a:t>Prise en charge thérapeutique</a:t>
            </a:r>
            <a:endParaRPr lang="fr-FR"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1789" t="50785" r="27158" b="21976"/>
          <a:stretch/>
        </p:blipFill>
        <p:spPr>
          <a:xfrm>
            <a:off x="458717" y="2136808"/>
            <a:ext cx="8370582" cy="2512193"/>
          </a:xfrm>
          <a:prstGeom prst="rect">
            <a:avLst/>
          </a:prstGeom>
        </p:spPr>
      </p:pic>
      <p:sp>
        <p:nvSpPr>
          <p:cNvPr id="6" name="ZoneTexte 5"/>
          <p:cNvSpPr txBox="1"/>
          <p:nvPr/>
        </p:nvSpPr>
        <p:spPr>
          <a:xfrm>
            <a:off x="1155032" y="4985886"/>
            <a:ext cx="6294922" cy="461665"/>
          </a:xfrm>
          <a:prstGeom prst="rect">
            <a:avLst/>
          </a:prstGeom>
          <a:noFill/>
        </p:spPr>
        <p:txBody>
          <a:bodyPr wrap="square" rtlCol="0">
            <a:spAutoFit/>
          </a:bodyPr>
          <a:lstStyle/>
          <a:p>
            <a:r>
              <a:rPr lang="fr-FR" sz="2400" b="1" dirty="0" smtClean="0"/>
              <a:t>Traitement de 1</a:t>
            </a:r>
            <a:r>
              <a:rPr lang="fr-FR" sz="2400" b="1" baseline="30000" dirty="0" smtClean="0"/>
              <a:t>ère</a:t>
            </a:r>
            <a:r>
              <a:rPr lang="fr-FR" sz="2400" b="1" dirty="0" smtClean="0"/>
              <a:t> intention: statines</a:t>
            </a:r>
            <a:endParaRPr lang="fr-FR" sz="2400" b="1" dirty="0"/>
          </a:p>
        </p:txBody>
      </p:sp>
    </p:spTree>
    <p:extLst>
      <p:ext uri="{BB962C8B-B14F-4D97-AF65-F5344CB8AC3E}">
        <p14:creationId xmlns:p14="http://schemas.microsoft.com/office/powerpoint/2010/main" val="40608779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830997"/>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mj-lt"/>
              </a:rPr>
              <a:t>Quelles mesures hygiéno-diététiques?</a:t>
            </a:r>
            <a:br>
              <a:rPr lang="fr-FR" sz="2400" dirty="0" smtClean="0">
                <a:solidFill>
                  <a:schemeClr val="bg1"/>
                </a:solidFill>
                <a:latin typeface="+mj-lt"/>
              </a:rPr>
            </a:br>
            <a:r>
              <a:rPr lang="fr-FR" sz="2400" dirty="0" smtClean="0">
                <a:solidFill>
                  <a:schemeClr val="bg1"/>
                </a:solidFill>
                <a:latin typeface="+mj-lt"/>
              </a:rPr>
              <a:t>Réduction du taux de CT et LDL-C</a:t>
            </a:r>
            <a:endParaRPr lang="fr-FR" sz="2400" dirty="0">
              <a:solidFill>
                <a:schemeClr val="bg1"/>
              </a:solidFill>
              <a:latin typeface="+mj-lt"/>
            </a:endParaRPr>
          </a:p>
        </p:txBody>
      </p:sp>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mj-lt"/>
                <a:ea typeface="+mn-ea"/>
                <a:cs typeface="+mn-cs"/>
              </a:rPr>
              <a:t> 2011</a:t>
            </a:r>
            <a:endParaRPr kumimoji="0" lang="fr-FR" sz="1600" b="0" i="1" u="none" strike="noStrike" kern="1200" cap="none" spc="0" normalizeH="0" baseline="0" noProof="0" dirty="0" smtClean="0">
              <a:ln>
                <a:noFill/>
              </a:ln>
              <a:solidFill>
                <a:schemeClr val="tx1"/>
              </a:solidFill>
              <a:effectLst/>
              <a:uLnTx/>
              <a:uFillTx/>
              <a:latin typeface="+mj-lt"/>
              <a:ea typeface="+mn-ea"/>
              <a:cs typeface="+mn-cs"/>
            </a:endParaRPr>
          </a:p>
        </p:txBody>
      </p:sp>
      <p:sp>
        <p:nvSpPr>
          <p:cNvPr id="5" name="Text Box 6"/>
          <p:cNvSpPr txBox="1">
            <a:spLocks noChangeArrowheads="1"/>
          </p:cNvSpPr>
          <p:nvPr/>
        </p:nvSpPr>
        <p:spPr bwMode="auto">
          <a:xfrm>
            <a:off x="323528" y="2082328"/>
            <a:ext cx="8326270" cy="3785652"/>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400" b="1" dirty="0" smtClean="0">
                <a:latin typeface="+mj-lt"/>
              </a:rPr>
              <a:t>Alimentation</a:t>
            </a:r>
            <a:r>
              <a:rPr lang="fr-FR" sz="2400" dirty="0" smtClean="0">
                <a:latin typeface="+mj-lt"/>
              </a:rPr>
              <a:t>:</a:t>
            </a:r>
          </a:p>
          <a:p>
            <a:pPr marL="914400" lvl="1" indent="-457200">
              <a:buFontTx/>
              <a:buChar char="-"/>
            </a:pPr>
            <a:r>
              <a:rPr lang="fr-FR" sz="2400" dirty="0" smtClean="0">
                <a:latin typeface="+mj-lt"/>
                <a:ea typeface="Arial Unicode MS"/>
                <a:cs typeface="Arial Unicode MS"/>
              </a:rPr>
              <a:t>➘ </a:t>
            </a:r>
            <a:r>
              <a:rPr lang="fr-FR" sz="2400" dirty="0" smtClean="0">
                <a:latin typeface="+mj-lt"/>
              </a:rPr>
              <a:t>consommation de graisses saturées (+++), de cholestérol alimentaire (++)</a:t>
            </a:r>
          </a:p>
          <a:p>
            <a:pPr marL="914400" lvl="1" indent="-457200">
              <a:buFontTx/>
              <a:buChar char="-"/>
            </a:pPr>
            <a:r>
              <a:rPr lang="fr-FR" sz="2400" dirty="0" smtClean="0">
                <a:latin typeface="+mj-lt"/>
                <a:ea typeface="Arial Unicode MS"/>
                <a:cs typeface="Arial Unicode MS"/>
              </a:rPr>
              <a:t>➚ consommation de fibres alimentaires (++)</a:t>
            </a:r>
          </a:p>
          <a:p>
            <a:pPr marL="914400" lvl="1" indent="-457200">
              <a:buFontTx/>
              <a:buChar char="-"/>
            </a:pPr>
            <a:endParaRPr lang="fr-FR" sz="2400" dirty="0" smtClean="0">
              <a:latin typeface="+mj-lt"/>
              <a:ea typeface="Arial Unicode MS"/>
              <a:cs typeface="Arial Unicode MS"/>
            </a:endParaRPr>
          </a:p>
          <a:p>
            <a:pPr marL="800100" lvl="1" indent="-342900">
              <a:buFont typeface="Arial" panose="020B0604020202020204" pitchFamily="34" charset="0"/>
              <a:buChar char="•"/>
            </a:pPr>
            <a:r>
              <a:rPr lang="fr-FR" sz="2400" dirty="0" smtClean="0">
                <a:latin typeface="+mj-lt"/>
                <a:ea typeface="Arial Unicode MS"/>
                <a:cs typeface="Arial Unicode MS"/>
              </a:rPr>
              <a:t>Réduction de la </a:t>
            </a:r>
            <a:r>
              <a:rPr lang="fr-FR" sz="2400" b="1" dirty="0" smtClean="0">
                <a:latin typeface="+mj-lt"/>
                <a:ea typeface="Arial Unicode MS"/>
                <a:cs typeface="Arial Unicode MS"/>
              </a:rPr>
              <a:t>surcharge pondérale </a:t>
            </a:r>
            <a:r>
              <a:rPr lang="fr-FR" sz="2400" dirty="0" smtClean="0">
                <a:latin typeface="+mj-lt"/>
                <a:ea typeface="Arial Unicode MS"/>
                <a:cs typeface="Arial Unicode MS"/>
              </a:rPr>
              <a:t>(+)</a:t>
            </a:r>
          </a:p>
          <a:p>
            <a:pPr marL="800100" lvl="1" indent="-342900">
              <a:buFont typeface="Arial" panose="020B0604020202020204" pitchFamily="34" charset="0"/>
              <a:buChar char="•"/>
            </a:pPr>
            <a:endParaRPr lang="fr-FR" sz="2400" dirty="0">
              <a:latin typeface="+mj-lt"/>
              <a:ea typeface="Arial Unicode MS"/>
              <a:cs typeface="Arial Unicode MS"/>
            </a:endParaRPr>
          </a:p>
          <a:p>
            <a:pPr marL="800100" lvl="1" indent="-342900">
              <a:buFont typeface="Arial" panose="020B0604020202020204" pitchFamily="34" charset="0"/>
              <a:buChar char="•"/>
            </a:pPr>
            <a:r>
              <a:rPr lang="fr-FR" sz="2400" dirty="0" smtClean="0">
                <a:latin typeface="+mj-lt"/>
                <a:ea typeface="Arial Unicode MS"/>
                <a:cs typeface="Arial Unicode MS"/>
              </a:rPr>
              <a:t>Augmentation de </a:t>
            </a:r>
            <a:r>
              <a:rPr lang="fr-FR" sz="2400" b="1" dirty="0" smtClean="0">
                <a:latin typeface="+mj-lt"/>
                <a:ea typeface="Arial Unicode MS"/>
                <a:cs typeface="Arial Unicode MS"/>
              </a:rPr>
              <a:t>l’activité physique </a:t>
            </a:r>
            <a:r>
              <a:rPr lang="fr-FR" sz="2400" dirty="0" smtClean="0">
                <a:latin typeface="+mj-lt"/>
                <a:ea typeface="Arial Unicode MS"/>
                <a:cs typeface="Arial Unicode MS"/>
              </a:rPr>
              <a:t>quotidienne (+)</a:t>
            </a:r>
          </a:p>
          <a:p>
            <a:pPr marL="914400" lvl="1" indent="-457200">
              <a:buFontTx/>
              <a:buChar char="-"/>
            </a:pPr>
            <a:endParaRPr lang="fr-FR" sz="2400" dirty="0" smtClean="0">
              <a:latin typeface="Comic Sans MS" pitchFamily="66" charset="0"/>
              <a:ea typeface="Arial Unicode MS"/>
              <a:cs typeface="Arial Unicode MS"/>
            </a:endParaRPr>
          </a:p>
          <a:p>
            <a:pPr marL="914400" lvl="1" indent="-457200">
              <a:buFont typeface="Arial" pitchFamily="34" charset="0"/>
              <a:buChar char="•"/>
            </a:pPr>
            <a:endParaRPr lang="fr-FR" sz="2400" dirty="0" smtClean="0">
              <a:latin typeface="Comic Sans MS" pitchFamily="66" charset="0"/>
            </a:endParaRPr>
          </a:p>
        </p:txBody>
      </p:sp>
    </p:spTree>
    <p:extLst>
      <p:ext uri="{BB962C8B-B14F-4D97-AF65-F5344CB8AC3E}">
        <p14:creationId xmlns:p14="http://schemas.microsoft.com/office/powerpoint/2010/main" val="2514724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mj-lt"/>
                <a:ea typeface="+mn-ea"/>
                <a:cs typeface="+mn-cs"/>
              </a:rPr>
              <a:t> 2011</a:t>
            </a:r>
            <a:endParaRPr kumimoji="0" lang="fr-FR" sz="1600" b="0" i="1" u="none" strike="noStrike" kern="1200" cap="none" spc="0" normalizeH="0" baseline="0" noProof="0" dirty="0" smtClean="0">
              <a:ln>
                <a:noFill/>
              </a:ln>
              <a:solidFill>
                <a:schemeClr val="tx1"/>
              </a:solidFill>
              <a:effectLst/>
              <a:uLnTx/>
              <a:uFillTx/>
              <a:latin typeface="+mj-lt"/>
              <a:ea typeface="+mn-ea"/>
              <a:cs typeface="+mn-cs"/>
            </a:endParaRPr>
          </a:p>
        </p:txBody>
      </p:sp>
      <p:sp>
        <p:nvSpPr>
          <p:cNvPr id="5" name="Text Box 6"/>
          <p:cNvSpPr txBox="1">
            <a:spLocks noChangeArrowheads="1"/>
          </p:cNvSpPr>
          <p:nvPr/>
        </p:nvSpPr>
        <p:spPr bwMode="auto">
          <a:xfrm>
            <a:off x="354008" y="1893017"/>
            <a:ext cx="8326270" cy="4524315"/>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400" b="1" dirty="0" smtClean="0">
                <a:latin typeface="+mj-lt"/>
              </a:rPr>
              <a:t>Alimentation:</a:t>
            </a:r>
          </a:p>
          <a:p>
            <a:pPr marL="914400" lvl="1" indent="-457200">
              <a:buFontTx/>
              <a:buChar char="-"/>
            </a:pPr>
            <a:r>
              <a:rPr lang="fr-FR" sz="2400" dirty="0" smtClean="0">
                <a:latin typeface="+mj-lt"/>
                <a:ea typeface="Arial Unicode MS"/>
                <a:cs typeface="Arial Unicode MS"/>
              </a:rPr>
              <a:t>➘ </a:t>
            </a:r>
            <a:r>
              <a:rPr lang="fr-FR" sz="2400" dirty="0" smtClean="0">
                <a:latin typeface="+mj-lt"/>
              </a:rPr>
              <a:t>consommation d’alcool (+++), de glucides alimentaires (++)</a:t>
            </a:r>
          </a:p>
          <a:p>
            <a:pPr marL="914400" lvl="1" indent="-457200">
              <a:buFontTx/>
              <a:buChar char="-"/>
            </a:pPr>
            <a:r>
              <a:rPr lang="fr-FR" sz="2400" dirty="0" smtClean="0">
                <a:latin typeface="+mj-lt"/>
                <a:ea typeface="Arial Unicode MS"/>
                <a:cs typeface="Arial Unicode MS"/>
              </a:rPr>
              <a:t>➚ consommation d’aliments riches en graisses mono- et - polyinsaturées surtout </a:t>
            </a:r>
            <a:r>
              <a:rPr lang="fr-FR" sz="2400" dirty="0">
                <a:latin typeface="+mj-lt"/>
                <a:ea typeface="Arial Unicode MS"/>
                <a:cs typeface="Arial Unicode MS"/>
              </a:rPr>
              <a:t>ω</a:t>
            </a:r>
            <a:r>
              <a:rPr lang="fr-FR" sz="2400" dirty="0" smtClean="0">
                <a:latin typeface="+mj-lt"/>
                <a:ea typeface="Arial Unicode MS"/>
                <a:cs typeface="Arial Unicode MS"/>
              </a:rPr>
              <a:t>3 (++)</a:t>
            </a:r>
          </a:p>
          <a:p>
            <a:pPr marL="914400" lvl="1" indent="-457200">
              <a:buFontTx/>
              <a:buChar char="-"/>
            </a:pPr>
            <a:endParaRPr lang="fr-FR" sz="2400" dirty="0" smtClean="0">
              <a:latin typeface="+mj-lt"/>
              <a:ea typeface="Arial Unicode MS"/>
              <a:cs typeface="Arial Unicode MS"/>
            </a:endParaRPr>
          </a:p>
          <a:p>
            <a:pPr marL="914400" lvl="1" indent="-457200">
              <a:buFont typeface="Arial" pitchFamily="34" charset="0"/>
              <a:buChar char="•"/>
            </a:pPr>
            <a:r>
              <a:rPr lang="fr-FR" sz="2400" dirty="0" smtClean="0">
                <a:latin typeface="+mj-lt"/>
                <a:ea typeface="Arial Unicode MS"/>
                <a:cs typeface="Arial Unicode MS"/>
              </a:rPr>
              <a:t>Réduction de la </a:t>
            </a:r>
            <a:r>
              <a:rPr lang="fr-FR" sz="2400" b="1" dirty="0" smtClean="0">
                <a:latin typeface="+mj-lt"/>
                <a:ea typeface="Arial Unicode MS"/>
                <a:cs typeface="Arial Unicode MS"/>
              </a:rPr>
              <a:t>surcharge pondérale </a:t>
            </a:r>
            <a:r>
              <a:rPr lang="fr-FR" sz="2400" dirty="0" smtClean="0">
                <a:latin typeface="+mj-lt"/>
                <a:ea typeface="Arial Unicode MS"/>
                <a:cs typeface="Arial Unicode MS"/>
              </a:rPr>
              <a:t>(+++)</a:t>
            </a:r>
          </a:p>
          <a:p>
            <a:pPr marL="914400" lvl="1" indent="-457200">
              <a:buFont typeface="Arial" pitchFamily="34" charset="0"/>
              <a:buChar char="•"/>
            </a:pPr>
            <a:endParaRPr lang="fr-FR" sz="2400" dirty="0" smtClean="0">
              <a:latin typeface="+mj-lt"/>
              <a:ea typeface="Arial Unicode MS"/>
              <a:cs typeface="Arial Unicode MS"/>
            </a:endParaRPr>
          </a:p>
          <a:p>
            <a:pPr marL="914400" lvl="1" indent="-457200">
              <a:buFont typeface="Arial" pitchFamily="34" charset="0"/>
              <a:buChar char="•"/>
            </a:pPr>
            <a:r>
              <a:rPr lang="fr-FR" sz="2400" dirty="0" smtClean="0">
                <a:latin typeface="+mj-lt"/>
                <a:ea typeface="Arial Unicode MS"/>
                <a:cs typeface="Arial Unicode MS"/>
              </a:rPr>
              <a:t>Augmentation de </a:t>
            </a:r>
            <a:r>
              <a:rPr lang="fr-FR" sz="2400" b="1" dirty="0" smtClean="0">
                <a:latin typeface="+mj-lt"/>
                <a:ea typeface="Arial Unicode MS"/>
                <a:cs typeface="Arial Unicode MS"/>
              </a:rPr>
              <a:t>l’activité physique </a:t>
            </a:r>
            <a:r>
              <a:rPr lang="fr-FR" sz="2400" dirty="0" smtClean="0">
                <a:latin typeface="+mj-lt"/>
                <a:ea typeface="Arial Unicode MS"/>
                <a:cs typeface="Arial Unicode MS"/>
              </a:rPr>
              <a:t>quotidienne (++)</a:t>
            </a:r>
          </a:p>
          <a:p>
            <a:pPr marL="914400" lvl="1" indent="-457200">
              <a:buFontTx/>
              <a:buChar char="-"/>
            </a:pPr>
            <a:endParaRPr lang="fr-FR" sz="2400" dirty="0" smtClean="0">
              <a:latin typeface="Comic Sans MS" pitchFamily="66" charset="0"/>
              <a:ea typeface="Arial Unicode MS"/>
              <a:cs typeface="Arial Unicode MS"/>
            </a:endParaRPr>
          </a:p>
          <a:p>
            <a:pPr marL="914400" lvl="1" indent="-457200">
              <a:buFont typeface="Arial" pitchFamily="34" charset="0"/>
              <a:buChar char="•"/>
            </a:pPr>
            <a:endParaRPr lang="fr-FR" sz="2400" dirty="0" smtClean="0">
              <a:latin typeface="Comic Sans MS" pitchFamily="66" charset="0"/>
            </a:endParaRPr>
          </a:p>
        </p:txBody>
      </p:sp>
      <p:sp>
        <p:nvSpPr>
          <p:cNvPr id="7" name="Text Box 3"/>
          <p:cNvSpPr txBox="1">
            <a:spLocks noChangeArrowheads="1"/>
          </p:cNvSpPr>
          <p:nvPr/>
        </p:nvSpPr>
        <p:spPr bwMode="auto">
          <a:xfrm>
            <a:off x="1116013" y="549275"/>
            <a:ext cx="7200900" cy="830997"/>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mj-lt"/>
              </a:rPr>
              <a:t>Quelles mesures hygiéno-diététiques?</a:t>
            </a:r>
            <a:br>
              <a:rPr lang="fr-FR" sz="2400" dirty="0" smtClean="0">
                <a:solidFill>
                  <a:schemeClr val="bg1"/>
                </a:solidFill>
                <a:latin typeface="+mj-lt"/>
              </a:rPr>
            </a:br>
            <a:r>
              <a:rPr lang="fr-FR" sz="2400" dirty="0" smtClean="0">
                <a:solidFill>
                  <a:schemeClr val="bg1"/>
                </a:solidFill>
                <a:latin typeface="+mj-lt"/>
              </a:rPr>
              <a:t>Réduction du taux de TG</a:t>
            </a:r>
            <a:endParaRPr lang="fr-FR" sz="2400" dirty="0">
              <a:solidFill>
                <a:schemeClr val="bg1"/>
              </a:solidFill>
              <a:latin typeface="+mj-lt"/>
            </a:endParaRPr>
          </a:p>
        </p:txBody>
      </p:sp>
    </p:spTree>
    <p:extLst>
      <p:ext uri="{BB962C8B-B14F-4D97-AF65-F5344CB8AC3E}">
        <p14:creationId xmlns:p14="http://schemas.microsoft.com/office/powerpoint/2010/main" val="2751327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a:solidFill>
                  <a:prstClr val="white"/>
                </a:solidFill>
                <a:latin typeface="Comic Sans MS" pitchFamily="66" charset="0"/>
              </a:rPr>
              <a:t>Epidémiologie des maladies cardiovasculaires</a:t>
            </a:r>
          </a:p>
        </p:txBody>
      </p:sp>
      <p:pic>
        <p:nvPicPr>
          <p:cNvPr id="13314" name="Picture 2"/>
          <p:cNvPicPr>
            <a:picLocks noChangeAspect="1" noChangeArrowheads="1"/>
          </p:cNvPicPr>
          <p:nvPr/>
        </p:nvPicPr>
        <p:blipFill>
          <a:blip r:embed="rId3" cstate="print"/>
          <a:srcRect/>
          <a:stretch>
            <a:fillRect/>
          </a:stretch>
        </p:blipFill>
        <p:spPr bwMode="auto">
          <a:xfrm>
            <a:off x="1010789" y="1700808"/>
            <a:ext cx="7434937" cy="3960440"/>
          </a:xfrm>
          <a:prstGeom prst="rect">
            <a:avLst/>
          </a:prstGeom>
          <a:noFill/>
          <a:ln w="9525">
            <a:noFill/>
            <a:miter lim="800000"/>
            <a:headEnd/>
            <a:tailEnd/>
          </a:ln>
        </p:spPr>
      </p:pic>
      <p:sp>
        <p:nvSpPr>
          <p:cNvPr id="7" name="Rectangle 3"/>
          <p:cNvSpPr txBox="1">
            <a:spLocks noChangeArrowheads="1"/>
          </p:cNvSpPr>
          <p:nvPr/>
        </p:nvSpPr>
        <p:spPr>
          <a:xfrm>
            <a:off x="4932040" y="6525344"/>
            <a:ext cx="4211960" cy="360040"/>
          </a:xfrm>
          <a:prstGeom prst="rect">
            <a:avLst/>
          </a:prstGeom>
          <a:noFill/>
        </p:spPr>
        <p:txBody>
          <a:bodyPr vert="horz" lIns="91440" tIns="45720" rIns="91440" bIns="45720" rtlCol="0">
            <a:normAutofit/>
          </a:bodyPr>
          <a:lstStyle/>
          <a:p>
            <a:pPr marL="342900" indent="-342900" algn="ctr">
              <a:lnSpc>
                <a:spcPct val="80000"/>
              </a:lnSpc>
              <a:spcBef>
                <a:spcPct val="20000"/>
              </a:spcBef>
              <a:defRPr/>
            </a:pPr>
            <a:endParaRPr lang="fr-FR" sz="2000" i="1" dirty="0">
              <a:solidFill>
                <a:prstClr val="black"/>
              </a:solidFill>
              <a:latin typeface="Comic Sans MS" pitchFamily="66" charset="0"/>
            </a:endParaRPr>
          </a:p>
        </p:txBody>
      </p:sp>
      <p:sp>
        <p:nvSpPr>
          <p:cNvPr id="8" name="ZoneTexte 7"/>
          <p:cNvSpPr txBox="1"/>
          <p:nvPr/>
        </p:nvSpPr>
        <p:spPr>
          <a:xfrm>
            <a:off x="935088" y="6021288"/>
            <a:ext cx="8208912" cy="369332"/>
          </a:xfrm>
          <a:prstGeom prst="rect">
            <a:avLst/>
          </a:prstGeom>
          <a:noFill/>
        </p:spPr>
        <p:txBody>
          <a:bodyPr wrap="square" rtlCol="0">
            <a:spAutoFit/>
          </a:bodyPr>
          <a:lstStyle/>
          <a:p>
            <a:pPr algn="ctr"/>
            <a:r>
              <a:rPr lang="fr-FR" dirty="0">
                <a:solidFill>
                  <a:prstClr val="black"/>
                </a:solidFill>
                <a:latin typeface="Comic Sans MS" pitchFamily="66" charset="0"/>
              </a:rPr>
              <a:t>Gradient Nord-Sud de mortalité cardiovasculaire en France </a:t>
            </a:r>
          </a:p>
        </p:txBody>
      </p:sp>
    </p:spTree>
    <p:extLst>
      <p:ext uri="{BB962C8B-B14F-4D97-AF65-F5344CB8AC3E}">
        <p14:creationId xmlns:p14="http://schemas.microsoft.com/office/powerpoint/2010/main" val="38850818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Recommandations ESC</a:t>
            </a:r>
            <a:r>
              <a:rPr kumimoji="0" lang="fr-FR" sz="1600" b="0" i="1" u="none" strike="noStrike" kern="1200" cap="none" spc="0" normalizeH="0" noProof="0" dirty="0" smtClean="0">
                <a:ln>
                  <a:noFill/>
                </a:ln>
                <a:solidFill>
                  <a:schemeClr val="tx1"/>
                </a:solidFill>
                <a:effectLst/>
                <a:uLnTx/>
                <a:uFillTx/>
                <a:latin typeface="+mj-lt"/>
                <a:ea typeface="+mn-ea"/>
                <a:cs typeface="+mn-cs"/>
              </a:rPr>
              <a:t> 2011</a:t>
            </a:r>
            <a:endParaRPr kumimoji="0" lang="fr-FR" sz="1600" b="0" i="1" u="none" strike="noStrike" kern="1200" cap="none" spc="0" normalizeH="0" baseline="0" noProof="0" dirty="0" smtClean="0">
              <a:ln>
                <a:noFill/>
              </a:ln>
              <a:solidFill>
                <a:schemeClr val="tx1"/>
              </a:solidFill>
              <a:effectLst/>
              <a:uLnTx/>
              <a:uFillTx/>
              <a:latin typeface="+mj-lt"/>
              <a:ea typeface="+mn-ea"/>
              <a:cs typeface="+mn-cs"/>
            </a:endParaRPr>
          </a:p>
        </p:txBody>
      </p:sp>
      <p:sp>
        <p:nvSpPr>
          <p:cNvPr id="5" name="Text Box 6"/>
          <p:cNvSpPr txBox="1">
            <a:spLocks noChangeArrowheads="1"/>
          </p:cNvSpPr>
          <p:nvPr/>
        </p:nvSpPr>
        <p:spPr bwMode="auto">
          <a:xfrm>
            <a:off x="324063" y="1641806"/>
            <a:ext cx="8326270" cy="4524315"/>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400" b="1" dirty="0" smtClean="0">
                <a:latin typeface="+mj-lt"/>
              </a:rPr>
              <a:t>Alimentation:</a:t>
            </a:r>
          </a:p>
          <a:p>
            <a:pPr marL="914400" lvl="1" indent="-457200">
              <a:buFontTx/>
              <a:buChar char="-"/>
            </a:pPr>
            <a:r>
              <a:rPr lang="fr-FR" sz="2400" dirty="0" smtClean="0">
                <a:latin typeface="+mj-lt"/>
                <a:ea typeface="Arial Unicode MS"/>
                <a:cs typeface="Arial Unicode MS"/>
              </a:rPr>
              <a:t>➘ </a:t>
            </a:r>
            <a:r>
              <a:rPr lang="fr-FR" sz="2400" dirty="0" smtClean="0">
                <a:latin typeface="+mj-lt"/>
              </a:rPr>
              <a:t>des graisses alimentaires saturées (+++), des glucides alimentaires (++) en préférant les aliments à faible index glycémique, une teneur élevée en fibre (+)</a:t>
            </a:r>
          </a:p>
          <a:p>
            <a:pPr marL="914400" lvl="1" indent="-457200">
              <a:buFontTx/>
              <a:buChar char="-"/>
            </a:pPr>
            <a:endParaRPr lang="fr-FR" sz="2400" dirty="0" smtClean="0">
              <a:latin typeface="+mj-lt"/>
            </a:endParaRPr>
          </a:p>
          <a:p>
            <a:pPr marL="914400" lvl="1" indent="-457200">
              <a:buFont typeface="Arial" pitchFamily="34" charset="0"/>
              <a:buChar char="•"/>
            </a:pPr>
            <a:r>
              <a:rPr lang="fr-FR" sz="2400" dirty="0" smtClean="0">
                <a:latin typeface="+mj-lt"/>
                <a:ea typeface="Arial Unicode MS"/>
                <a:cs typeface="Arial Unicode MS"/>
              </a:rPr>
              <a:t>Réduction de la </a:t>
            </a:r>
            <a:r>
              <a:rPr lang="fr-FR" sz="2400" b="1" dirty="0" smtClean="0">
                <a:latin typeface="+mj-lt"/>
                <a:ea typeface="Arial Unicode MS"/>
                <a:cs typeface="Arial Unicode MS"/>
              </a:rPr>
              <a:t>surcharge pondérale </a:t>
            </a:r>
            <a:r>
              <a:rPr lang="fr-FR" sz="2400" dirty="0" smtClean="0">
                <a:latin typeface="+mj-lt"/>
                <a:ea typeface="Arial Unicode MS"/>
                <a:cs typeface="Arial Unicode MS"/>
              </a:rPr>
              <a:t>(++)</a:t>
            </a:r>
          </a:p>
          <a:p>
            <a:pPr marL="914400" lvl="1" indent="-457200">
              <a:buFont typeface="Arial" pitchFamily="34" charset="0"/>
              <a:buChar char="•"/>
            </a:pPr>
            <a:endParaRPr lang="fr-FR" sz="2400" dirty="0" smtClean="0">
              <a:latin typeface="+mj-lt"/>
              <a:ea typeface="Arial Unicode MS"/>
              <a:cs typeface="Arial Unicode MS"/>
            </a:endParaRPr>
          </a:p>
          <a:p>
            <a:pPr marL="914400" lvl="1" indent="-457200">
              <a:buFont typeface="Arial" pitchFamily="34" charset="0"/>
              <a:buChar char="•"/>
            </a:pPr>
            <a:r>
              <a:rPr lang="fr-FR" sz="2400" dirty="0" smtClean="0">
                <a:latin typeface="+mj-lt"/>
                <a:ea typeface="Arial Unicode MS"/>
                <a:cs typeface="Arial Unicode MS"/>
              </a:rPr>
              <a:t>Augmentation de </a:t>
            </a:r>
            <a:r>
              <a:rPr lang="fr-FR" sz="2400" b="1" dirty="0" smtClean="0">
                <a:latin typeface="+mj-lt"/>
                <a:ea typeface="Arial Unicode MS"/>
                <a:cs typeface="Arial Unicode MS"/>
              </a:rPr>
              <a:t>l’activité physique </a:t>
            </a:r>
            <a:r>
              <a:rPr lang="fr-FR" sz="2400" dirty="0" smtClean="0">
                <a:latin typeface="+mj-lt"/>
                <a:ea typeface="Arial Unicode MS"/>
                <a:cs typeface="Arial Unicode MS"/>
              </a:rPr>
              <a:t>quotidienne (+++)</a:t>
            </a:r>
          </a:p>
          <a:p>
            <a:pPr marL="914400" lvl="1" indent="-457200">
              <a:buFont typeface="Arial" pitchFamily="34" charset="0"/>
              <a:buChar char="•"/>
            </a:pPr>
            <a:endParaRPr lang="fr-FR" sz="2400" dirty="0" smtClean="0">
              <a:latin typeface="+mj-lt"/>
              <a:ea typeface="Arial Unicode MS"/>
              <a:cs typeface="Arial Unicode MS"/>
            </a:endParaRPr>
          </a:p>
          <a:p>
            <a:pPr marL="914400" lvl="1" indent="-457200">
              <a:buFont typeface="Arial" pitchFamily="34" charset="0"/>
              <a:buChar char="•"/>
            </a:pPr>
            <a:r>
              <a:rPr lang="fr-FR" sz="2400" dirty="0" smtClean="0">
                <a:latin typeface="+mj-lt"/>
                <a:ea typeface="Arial Unicode MS"/>
                <a:cs typeface="Arial Unicode MS"/>
              </a:rPr>
              <a:t>Arrêt du </a:t>
            </a:r>
            <a:r>
              <a:rPr lang="fr-FR" sz="2400" b="1" dirty="0" smtClean="0">
                <a:latin typeface="+mj-lt"/>
                <a:ea typeface="Arial Unicode MS"/>
                <a:cs typeface="Arial Unicode MS"/>
              </a:rPr>
              <a:t>tabac </a:t>
            </a:r>
            <a:r>
              <a:rPr lang="fr-FR" sz="2400" dirty="0" smtClean="0">
                <a:latin typeface="+mj-lt"/>
                <a:ea typeface="Arial Unicode MS"/>
                <a:cs typeface="Arial Unicode MS"/>
              </a:rPr>
              <a:t>(+)</a:t>
            </a:r>
            <a:endParaRPr lang="fr-FR" sz="2400" dirty="0" smtClean="0">
              <a:latin typeface="+mj-lt"/>
            </a:endParaRPr>
          </a:p>
        </p:txBody>
      </p:sp>
      <p:sp>
        <p:nvSpPr>
          <p:cNvPr id="6" name="Text Box 3"/>
          <p:cNvSpPr txBox="1">
            <a:spLocks noChangeArrowheads="1"/>
          </p:cNvSpPr>
          <p:nvPr/>
        </p:nvSpPr>
        <p:spPr bwMode="auto">
          <a:xfrm>
            <a:off x="1116013" y="549275"/>
            <a:ext cx="7200900" cy="830997"/>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mj-lt"/>
              </a:rPr>
              <a:t>Quelles mesures hygiéno-diététiques?</a:t>
            </a:r>
            <a:br>
              <a:rPr lang="fr-FR" sz="2400" dirty="0" smtClean="0">
                <a:solidFill>
                  <a:schemeClr val="bg1"/>
                </a:solidFill>
                <a:latin typeface="+mj-lt"/>
              </a:rPr>
            </a:br>
            <a:r>
              <a:rPr lang="fr-FR" sz="2400" dirty="0" smtClean="0">
                <a:solidFill>
                  <a:schemeClr val="bg1"/>
                </a:solidFill>
                <a:latin typeface="+mj-lt"/>
              </a:rPr>
              <a:t>Elévation du taux de HDL-C</a:t>
            </a:r>
            <a:endParaRPr lang="fr-FR" sz="2400" dirty="0">
              <a:solidFill>
                <a:schemeClr val="bg1"/>
              </a:solidFill>
              <a:latin typeface="+mj-lt"/>
            </a:endParaRPr>
          </a:p>
        </p:txBody>
      </p:sp>
    </p:spTree>
    <p:extLst>
      <p:ext uri="{BB962C8B-B14F-4D97-AF65-F5344CB8AC3E}">
        <p14:creationId xmlns:p14="http://schemas.microsoft.com/office/powerpoint/2010/main" val="23148534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kumimoji="0" lang="fr-FR" sz="1600" b="0" i="1" u="none" strike="noStrike" kern="1200" cap="none" spc="0" normalizeH="0" baseline="0" noProof="0" dirty="0" smtClean="0">
                <a:ln>
                  <a:noFill/>
                </a:ln>
                <a:solidFill>
                  <a:schemeClr val="tx1"/>
                </a:solidFill>
                <a:effectLst/>
                <a:uLnTx/>
                <a:uFillTx/>
                <a:latin typeface="+mj-lt"/>
                <a:ea typeface="+mn-ea"/>
                <a:cs typeface="+mn-cs"/>
              </a:rPr>
              <a:t>PHARMACOmédicale.org</a:t>
            </a:r>
          </a:p>
        </p:txBody>
      </p:sp>
      <p:sp>
        <p:nvSpPr>
          <p:cNvPr id="5" name="Titre 2"/>
          <p:cNvSpPr>
            <a:spLocks noGrp="1"/>
          </p:cNvSpPr>
          <p:nvPr>
            <p:ph type="title"/>
          </p:nvPr>
        </p:nvSpPr>
        <p:spPr>
          <a:xfrm>
            <a:off x="-173255" y="574503"/>
            <a:ext cx="9317255" cy="867367"/>
          </a:xfrm>
        </p:spPr>
        <p:txBody>
          <a:bodyPr/>
          <a:lstStyle/>
          <a:p>
            <a:pPr algn="ctr"/>
            <a:r>
              <a:rPr lang="fr-FR" dirty="0" smtClean="0"/>
              <a:t>Traitements hypo-</a:t>
            </a:r>
            <a:r>
              <a:rPr lang="fr-FR" dirty="0" err="1" smtClean="0"/>
              <a:t>lipémiants</a:t>
            </a:r>
            <a:endParaRPr lang="fr-FR" dirty="0"/>
          </a:p>
        </p:txBody>
      </p:sp>
      <p:pic>
        <p:nvPicPr>
          <p:cNvPr id="27650" name="Picture 2" descr="Résultat de recherche d'images pour &quot;cibles traitement hypolipémiant&quot;"/>
          <p:cNvPicPr>
            <a:picLocks noChangeAspect="1" noChangeArrowheads="1"/>
          </p:cNvPicPr>
          <p:nvPr/>
        </p:nvPicPr>
        <p:blipFill rotWithShape="1">
          <a:blip r:embed="rId3">
            <a:extLst>
              <a:ext uri="{28A0092B-C50C-407E-A947-70E740481C1C}">
                <a14:useLocalDpi xmlns:a14="http://schemas.microsoft.com/office/drawing/2010/main" val="0"/>
              </a:ext>
            </a:extLst>
          </a:blip>
          <a:srcRect l="1082" t="16824" r="601" b="11546"/>
          <a:stretch/>
        </p:blipFill>
        <p:spPr bwMode="auto">
          <a:xfrm>
            <a:off x="863839" y="1599932"/>
            <a:ext cx="7728545" cy="43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573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prstClr val="white"/>
                </a:solidFill>
                <a:latin typeface="Comic Sans MS" pitchFamily="66" charset="0"/>
              </a:rPr>
              <a:t>Surveillance du traitement</a:t>
            </a:r>
            <a:endParaRPr lang="fr-FR" sz="2400" dirty="0">
              <a:solidFill>
                <a:prstClr val="white"/>
              </a:solidFill>
              <a:latin typeface="Comic Sans MS" pitchFamily="66" charset="0"/>
            </a:endParaRPr>
          </a:p>
        </p:txBody>
      </p:sp>
      <p:sp>
        <p:nvSpPr>
          <p:cNvPr id="4" name="Rectangle 3"/>
          <p:cNvSpPr txBox="1">
            <a:spLocks noChangeArrowheads="1"/>
          </p:cNvSpPr>
          <p:nvPr/>
        </p:nvSpPr>
        <p:spPr>
          <a:xfrm>
            <a:off x="4644008" y="6237312"/>
            <a:ext cx="4211960" cy="360040"/>
          </a:xfrm>
          <a:prstGeom prst="rect">
            <a:avLst/>
          </a:prstGeom>
          <a:noFill/>
        </p:spPr>
        <p:txBody>
          <a:bodyPr vert="horz" lIns="91440" tIns="45720" rIns="91440" bIns="45720" rtlCol="0">
            <a:normAutofit/>
          </a:bodyPr>
          <a:lstStyle/>
          <a:p>
            <a:pPr marL="342900" indent="-342900" algn="ctr">
              <a:lnSpc>
                <a:spcPct val="80000"/>
              </a:lnSpc>
              <a:spcBef>
                <a:spcPct val="20000"/>
              </a:spcBef>
              <a:defRPr/>
            </a:pPr>
            <a:r>
              <a:rPr lang="fr-FR" sz="1600" i="1" dirty="0" smtClean="0">
                <a:solidFill>
                  <a:prstClr val="black"/>
                </a:solidFill>
                <a:latin typeface="Comic Sans MS" pitchFamily="66" charset="0"/>
              </a:rPr>
              <a:t>Recommandations ESC 2011</a:t>
            </a:r>
          </a:p>
        </p:txBody>
      </p:sp>
      <p:sp>
        <p:nvSpPr>
          <p:cNvPr id="5" name="Text Box 6"/>
          <p:cNvSpPr txBox="1">
            <a:spLocks noChangeArrowheads="1"/>
          </p:cNvSpPr>
          <p:nvPr/>
        </p:nvSpPr>
        <p:spPr bwMode="auto">
          <a:xfrm>
            <a:off x="213360" y="1595120"/>
            <a:ext cx="8559246" cy="4249916"/>
          </a:xfrm>
          <a:prstGeom prst="rect">
            <a:avLst/>
          </a:prstGeom>
          <a:noFill/>
          <a:ln w="9525">
            <a:noFill/>
            <a:miter lim="800000"/>
            <a:headEnd/>
            <a:tailEnd/>
          </a:ln>
        </p:spPr>
        <p:txBody>
          <a:bodyPr wrap="square">
            <a:spAutoFit/>
          </a:bodyPr>
          <a:lstStyle/>
          <a:p>
            <a:pPr marL="914400" lvl="1" indent="-457200">
              <a:buFont typeface="Arial" pitchFamily="34" charset="0"/>
              <a:buChar char="•"/>
            </a:pPr>
            <a:r>
              <a:rPr lang="fr-FR" sz="2000" b="1" u="sng" dirty="0" smtClean="0">
                <a:solidFill>
                  <a:prstClr val="black"/>
                </a:solidFill>
                <a:latin typeface="Comic Sans MS" pitchFamily="66" charset="0"/>
              </a:rPr>
              <a:t>Bilan lipidique:</a:t>
            </a:r>
          </a:p>
          <a:p>
            <a:pPr marL="1371600" lvl="2" indent="-457200">
              <a:buFontTx/>
              <a:buChar char="-"/>
            </a:pPr>
            <a:r>
              <a:rPr lang="fr-FR" sz="2000" dirty="0" smtClean="0">
                <a:solidFill>
                  <a:prstClr val="black"/>
                </a:solidFill>
                <a:latin typeface="Comic Sans MS" pitchFamily="66" charset="0"/>
              </a:rPr>
              <a:t>2 dosages &gt;1 semaine d’intervalle avant traitement</a:t>
            </a:r>
          </a:p>
          <a:p>
            <a:pPr marL="1371600" lvl="2" indent="-457200">
              <a:buFontTx/>
              <a:buChar char="-"/>
            </a:pPr>
            <a:r>
              <a:rPr lang="fr-FR" sz="2000" dirty="0" smtClean="0">
                <a:solidFill>
                  <a:prstClr val="black"/>
                </a:solidFill>
                <a:latin typeface="Comic Sans MS" pitchFamily="66" charset="0"/>
              </a:rPr>
              <a:t>Contrôle à 1 à 3 mois après modification thérapeutique</a:t>
            </a:r>
          </a:p>
          <a:p>
            <a:pPr marL="1371600" lvl="2" indent="-457200">
              <a:buFontTx/>
              <a:buChar char="-"/>
            </a:pPr>
            <a:r>
              <a:rPr lang="fr-FR" sz="2000" dirty="0" smtClean="0">
                <a:solidFill>
                  <a:prstClr val="black"/>
                </a:solidFill>
                <a:latin typeface="Comic Sans MS" pitchFamily="66" charset="0"/>
              </a:rPr>
              <a:t>1 fois par an après contrôle du taux de CT</a:t>
            </a:r>
          </a:p>
          <a:p>
            <a:pPr marL="914400" lvl="1" indent="-457200">
              <a:buFont typeface="Arial" pitchFamily="34" charset="0"/>
              <a:buChar char="•"/>
            </a:pPr>
            <a:r>
              <a:rPr lang="fr-FR" sz="2000" b="1" u="sng" dirty="0" smtClean="0">
                <a:solidFill>
                  <a:prstClr val="black"/>
                </a:solidFill>
                <a:latin typeface="Comic Sans MS" pitchFamily="66" charset="0"/>
              </a:rPr>
              <a:t>Enzymes hépatiques (ASAT-ALAT) :</a:t>
            </a:r>
          </a:p>
          <a:p>
            <a:pPr marL="1371600" lvl="2" indent="-457200">
              <a:buFontTx/>
              <a:buChar char="-"/>
            </a:pPr>
            <a:r>
              <a:rPr lang="fr-FR" sz="2000" dirty="0" smtClean="0">
                <a:solidFill>
                  <a:prstClr val="black"/>
                </a:solidFill>
                <a:latin typeface="Comic Sans MS" pitchFamily="66" charset="0"/>
              </a:rPr>
              <a:t>Avant traitement</a:t>
            </a:r>
          </a:p>
          <a:p>
            <a:pPr marL="1371600" lvl="2" indent="-457200">
              <a:buFontTx/>
              <a:buChar char="-"/>
            </a:pPr>
            <a:r>
              <a:rPr lang="fr-FR" sz="2000" dirty="0" smtClean="0">
                <a:solidFill>
                  <a:prstClr val="black"/>
                </a:solidFill>
                <a:latin typeface="Comic Sans MS" pitchFamily="66" charset="0"/>
              </a:rPr>
              <a:t>Contrôle à 2 mois après modification thérapeutique</a:t>
            </a:r>
          </a:p>
          <a:p>
            <a:pPr marL="1371600" lvl="2" indent="-457200">
              <a:buFontTx/>
              <a:buChar char="-"/>
            </a:pPr>
            <a:r>
              <a:rPr lang="fr-FR" sz="2000" dirty="0" smtClean="0">
                <a:solidFill>
                  <a:prstClr val="black"/>
                </a:solidFill>
                <a:latin typeface="Comic Sans MS" pitchFamily="66" charset="0"/>
              </a:rPr>
              <a:t>1 fois par an si &lt;3*LSN</a:t>
            </a:r>
          </a:p>
          <a:p>
            <a:pPr marL="914400" lvl="1" indent="-457200">
              <a:buFont typeface="Arial" pitchFamily="34" charset="0"/>
              <a:buChar char="•"/>
            </a:pPr>
            <a:r>
              <a:rPr lang="fr-FR" sz="2000" b="1" u="sng" dirty="0" smtClean="0">
                <a:solidFill>
                  <a:prstClr val="black"/>
                </a:solidFill>
                <a:latin typeface="Comic Sans MS" pitchFamily="66" charset="0"/>
              </a:rPr>
              <a:t>Enzymes musculaires (CPK)</a:t>
            </a:r>
          </a:p>
          <a:p>
            <a:pPr marL="1371600" lvl="2" indent="-457200">
              <a:buFontTx/>
              <a:buChar char="-"/>
            </a:pPr>
            <a:r>
              <a:rPr lang="fr-FR" sz="2000" dirty="0" smtClean="0">
                <a:solidFill>
                  <a:prstClr val="black"/>
                </a:solidFill>
                <a:latin typeface="Comic Sans MS" pitchFamily="66" charset="0"/>
              </a:rPr>
              <a:t>Avant traitement (ne pas initier si &gt;5*LSN)</a:t>
            </a:r>
          </a:p>
          <a:p>
            <a:pPr marL="1371600" lvl="2" indent="-457200">
              <a:buFontTx/>
              <a:buChar char="-"/>
            </a:pPr>
            <a:r>
              <a:rPr lang="fr-FR" sz="2000" dirty="0" smtClean="0">
                <a:solidFill>
                  <a:prstClr val="black"/>
                </a:solidFill>
                <a:latin typeface="Comic Sans MS" pitchFamily="66" charset="0"/>
              </a:rPr>
              <a:t>Contrôle si myalgies</a:t>
            </a:r>
          </a:p>
          <a:p>
            <a:pPr marL="1371600" lvl="2" indent="-457200">
              <a:buFontTx/>
              <a:buChar char="-"/>
            </a:pPr>
            <a:r>
              <a:rPr lang="fr-FR" sz="2000" dirty="0" smtClean="0">
                <a:solidFill>
                  <a:prstClr val="black"/>
                </a:solidFill>
                <a:latin typeface="Comic Sans MS" pitchFamily="66" charset="0"/>
              </a:rPr>
              <a:t>Attention si sujet à risque de myopathie (sujet âgé, insuffisant rénal ou hépatique, traitements)</a:t>
            </a:r>
            <a:endParaRPr lang="fr-FR" sz="2400" dirty="0" smtClean="0">
              <a:solidFill>
                <a:prstClr val="black"/>
              </a:solidFill>
              <a:latin typeface="Comic Sans MS" pitchFamily="66" charset="0"/>
            </a:endParaRPr>
          </a:p>
        </p:txBody>
      </p:sp>
    </p:spTree>
    <p:extLst>
      <p:ext uri="{BB962C8B-B14F-4D97-AF65-F5344CB8AC3E}">
        <p14:creationId xmlns:p14="http://schemas.microsoft.com/office/powerpoint/2010/main" val="14241367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Cancers</a:t>
            </a:r>
            <a:endParaRPr lang="fr-FR" sz="4000" dirty="0"/>
          </a:p>
        </p:txBody>
      </p:sp>
    </p:spTree>
    <p:extLst>
      <p:ext uri="{BB962C8B-B14F-4D97-AF65-F5344CB8AC3E}">
        <p14:creationId xmlns:p14="http://schemas.microsoft.com/office/powerpoint/2010/main" val="7453522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Définition</a:t>
            </a:r>
            <a:endParaRPr lang="fr-FR" dirty="0"/>
          </a:p>
        </p:txBody>
      </p:sp>
      <p:sp>
        <p:nvSpPr>
          <p:cNvPr id="9" name="ZoneTexte 8"/>
          <p:cNvSpPr txBox="1"/>
          <p:nvPr/>
        </p:nvSpPr>
        <p:spPr>
          <a:xfrm>
            <a:off x="914399" y="1787965"/>
            <a:ext cx="7883092" cy="3693319"/>
          </a:xfrm>
          <a:prstGeom prst="rect">
            <a:avLst/>
          </a:prstGeom>
          <a:noFill/>
        </p:spPr>
        <p:txBody>
          <a:bodyPr wrap="square" rtlCol="0">
            <a:spAutoFit/>
          </a:bodyPr>
          <a:lstStyle/>
          <a:p>
            <a:pPr defTabSz="914377"/>
            <a:r>
              <a:rPr lang="fr-FR" sz="2600" dirty="0" smtClean="0">
                <a:solidFill>
                  <a:srgbClr val="000000"/>
                </a:solidFill>
              </a:rPr>
              <a:t>Notre corps est composé de multitudes de cellules contenues dans les tissus formant nos différents organes:</a:t>
            </a:r>
          </a:p>
          <a:p>
            <a:pPr defTabSz="914377"/>
            <a:endParaRPr lang="fr-FR" sz="2600" dirty="0" smtClean="0">
              <a:solidFill>
                <a:srgbClr val="000000"/>
              </a:solidFill>
            </a:endParaRPr>
          </a:p>
          <a:p>
            <a:pPr marL="285750" indent="-285750" defTabSz="914377">
              <a:buFontTx/>
              <a:buChar char="-"/>
            </a:pPr>
            <a:r>
              <a:rPr lang="fr-FR" sz="2600" dirty="0" smtClean="0">
                <a:solidFill>
                  <a:srgbClr val="000000"/>
                </a:solidFill>
              </a:rPr>
              <a:t>Tissu épithélial (épiderme, muqueuses, glandes)</a:t>
            </a:r>
          </a:p>
          <a:p>
            <a:pPr marL="285750" indent="-285750" defTabSz="914377">
              <a:buFontTx/>
              <a:buChar char="-"/>
            </a:pPr>
            <a:r>
              <a:rPr lang="fr-FR" sz="2600" dirty="0" smtClean="0">
                <a:solidFill>
                  <a:srgbClr val="000000"/>
                </a:solidFill>
              </a:rPr>
              <a:t>Tissu conjonctif (tissu adipeux, hypoderme, muscle, os, cartilage)</a:t>
            </a:r>
          </a:p>
          <a:p>
            <a:pPr marL="285750" indent="-285750" defTabSz="914377">
              <a:buFontTx/>
              <a:buChar char="-"/>
            </a:pPr>
            <a:r>
              <a:rPr lang="fr-FR" sz="2600" dirty="0" smtClean="0">
                <a:solidFill>
                  <a:srgbClr val="000000"/>
                </a:solidFill>
              </a:rPr>
              <a:t>Tissu nerveux</a:t>
            </a:r>
          </a:p>
          <a:p>
            <a:pPr marL="285750" indent="-285750" defTabSz="914377">
              <a:buFontTx/>
              <a:buChar char="-"/>
            </a:pPr>
            <a:r>
              <a:rPr lang="fr-FR" sz="2600" dirty="0" smtClean="0">
                <a:solidFill>
                  <a:srgbClr val="000000"/>
                </a:solidFill>
              </a:rPr>
              <a:t>Système mélanique</a:t>
            </a:r>
            <a:endParaRPr lang="fr-FR" sz="2600" dirty="0">
              <a:solidFill>
                <a:srgbClr val="000000"/>
              </a:solidFill>
            </a:endParaRPr>
          </a:p>
        </p:txBody>
      </p:sp>
    </p:spTree>
    <p:extLst>
      <p:ext uri="{BB962C8B-B14F-4D97-AF65-F5344CB8AC3E}">
        <p14:creationId xmlns:p14="http://schemas.microsoft.com/office/powerpoint/2010/main" val="10424236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Cancérogenèse</a:t>
            </a:r>
            <a:endParaRPr lang="fr-FR" dirty="0"/>
          </a:p>
        </p:txBody>
      </p:sp>
      <p:sp>
        <p:nvSpPr>
          <p:cNvPr id="2" name="AutoShape 2" descr="Résultat de recherche d'images pour &quot;schéma cancérogenès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222" name="Picture 6" descr="Résultat de recherche d'images pour &quot;schéma cancérogenès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55" y="2331988"/>
            <a:ext cx="7654503" cy="203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560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Définitions</a:t>
            </a:r>
            <a:endParaRPr lang="fr-FR" dirty="0"/>
          </a:p>
        </p:txBody>
      </p:sp>
      <p:sp>
        <p:nvSpPr>
          <p:cNvPr id="9" name="ZoneTexte 8"/>
          <p:cNvSpPr txBox="1"/>
          <p:nvPr/>
        </p:nvSpPr>
        <p:spPr>
          <a:xfrm>
            <a:off x="622357" y="1479094"/>
            <a:ext cx="8168641" cy="4893647"/>
          </a:xfrm>
          <a:prstGeom prst="rect">
            <a:avLst/>
          </a:prstGeom>
          <a:noFill/>
        </p:spPr>
        <p:txBody>
          <a:bodyPr wrap="square" rtlCol="0">
            <a:spAutoFit/>
          </a:bodyPr>
          <a:lstStyle/>
          <a:p>
            <a:pPr defTabSz="914377"/>
            <a:r>
              <a:rPr lang="fr-FR" sz="2600" dirty="0" smtClean="0">
                <a:solidFill>
                  <a:srgbClr val="000000"/>
                </a:solidFill>
                <a:latin typeface="+mj-lt"/>
              </a:rPr>
              <a:t>Perte de contrôle accidentelle de la régulation des cellules</a:t>
            </a:r>
            <a:r>
              <a:rPr lang="fr-FR" sz="2600" dirty="0" smtClean="0">
                <a:solidFill>
                  <a:srgbClr val="000000"/>
                </a:solidFill>
                <a:latin typeface="+mj-lt"/>
              </a:rPr>
              <a:t>=&gt;prolifération </a:t>
            </a:r>
            <a:r>
              <a:rPr lang="fr-FR" sz="2600" dirty="0" smtClean="0">
                <a:solidFill>
                  <a:srgbClr val="000000"/>
                </a:solidFill>
                <a:latin typeface="+mj-lt"/>
              </a:rPr>
              <a:t>anarchique</a:t>
            </a:r>
          </a:p>
          <a:p>
            <a:pPr defTabSz="914377"/>
            <a:endParaRPr lang="fr-FR" sz="2600" dirty="0">
              <a:solidFill>
                <a:srgbClr val="000000"/>
              </a:solidFill>
              <a:latin typeface="+mj-lt"/>
              <a:cs typeface="Calibri" panose="020F0502020204030204" pitchFamily="34" charset="0"/>
            </a:endParaRPr>
          </a:p>
          <a:p>
            <a:pPr defTabSz="914377"/>
            <a:r>
              <a:rPr lang="fr-FR" sz="2600" b="1" dirty="0" smtClean="0">
                <a:solidFill>
                  <a:srgbClr val="000000"/>
                </a:solidFill>
                <a:latin typeface="+mj-lt"/>
                <a:cs typeface="Calibri" panose="020F0502020204030204" pitchFamily="34" charset="0"/>
              </a:rPr>
              <a:t>Tumeur</a:t>
            </a:r>
            <a:r>
              <a:rPr lang="fr-FR" sz="2600" dirty="0" smtClean="0">
                <a:solidFill>
                  <a:srgbClr val="000000"/>
                </a:solidFill>
                <a:latin typeface="+mj-lt"/>
                <a:cs typeface="Calibri" panose="020F0502020204030204" pitchFamily="34" charset="0"/>
              </a:rPr>
              <a:t>=prolifération cellulaire excessive non contrôlée par l’organisme; bénigne ou maligne</a:t>
            </a:r>
          </a:p>
          <a:p>
            <a:pPr defTabSz="914377"/>
            <a:endParaRPr lang="fr-FR" sz="2600" dirty="0">
              <a:solidFill>
                <a:srgbClr val="000000"/>
              </a:solidFill>
              <a:latin typeface="+mj-lt"/>
              <a:cs typeface="Calibri" panose="020F0502020204030204" pitchFamily="34" charset="0"/>
            </a:endParaRPr>
          </a:p>
          <a:p>
            <a:pPr defTabSz="914377"/>
            <a:r>
              <a:rPr lang="fr-FR" sz="2600" b="1" dirty="0" smtClean="0">
                <a:solidFill>
                  <a:srgbClr val="000000"/>
                </a:solidFill>
                <a:latin typeface="+mj-lt"/>
                <a:cs typeface="Calibri" panose="020F0502020204030204" pitchFamily="34" charset="0"/>
              </a:rPr>
              <a:t>Cancer</a:t>
            </a:r>
            <a:r>
              <a:rPr lang="fr-FR" sz="2600" dirty="0" smtClean="0">
                <a:solidFill>
                  <a:srgbClr val="000000"/>
                </a:solidFill>
                <a:latin typeface="+mj-lt"/>
                <a:cs typeface="Calibri" panose="020F0502020204030204" pitchFamily="34" charset="0"/>
              </a:rPr>
              <a:t>=tumeur maligne par prolifération anarchique d’un clone cellulaire détruisant le tissu d’origine, essaimant à distance (métastases) et conduisant au décès en l’absence de traitement</a:t>
            </a:r>
          </a:p>
          <a:p>
            <a:pPr defTabSz="914377"/>
            <a:endParaRPr lang="fr-FR" sz="2600" dirty="0">
              <a:solidFill>
                <a:srgbClr val="000000"/>
              </a:solidFill>
              <a:latin typeface="+mj-lt"/>
              <a:cs typeface="Calibri" panose="020F0502020204030204" pitchFamily="34" charset="0"/>
            </a:endParaRPr>
          </a:p>
          <a:p>
            <a:pPr defTabSz="914377"/>
            <a:endParaRPr lang="fr-FR" sz="2600" dirty="0">
              <a:solidFill>
                <a:srgbClr val="000000"/>
              </a:solidFill>
            </a:endParaRPr>
          </a:p>
        </p:txBody>
      </p:sp>
    </p:spTree>
    <p:extLst>
      <p:ext uri="{BB962C8B-B14F-4D97-AF65-F5344CB8AC3E}">
        <p14:creationId xmlns:p14="http://schemas.microsoft.com/office/powerpoint/2010/main" val="21495040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Définition</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3688869540"/>
              </p:ext>
            </p:extLst>
          </p:nvPr>
        </p:nvGraphicFramePr>
        <p:xfrm>
          <a:off x="1016000" y="1986280"/>
          <a:ext cx="7101840" cy="3114040"/>
        </p:xfrm>
        <a:graphic>
          <a:graphicData uri="http://schemas.openxmlformats.org/drawingml/2006/table">
            <a:tbl>
              <a:tblPr firstRow="1" bandRow="1">
                <a:tableStyleId>{5C22544A-7EE6-4342-B048-85BDC9FD1C3A}</a:tableStyleId>
              </a:tblPr>
              <a:tblGrid>
                <a:gridCol w="3550920"/>
                <a:gridCol w="3550920"/>
              </a:tblGrid>
              <a:tr h="370840">
                <a:tc>
                  <a:txBody>
                    <a:bodyPr/>
                    <a:lstStyle/>
                    <a:p>
                      <a:r>
                        <a:rPr lang="fr-FR" dirty="0" smtClean="0"/>
                        <a:t>Tumeur bénigne</a:t>
                      </a:r>
                      <a:endParaRPr lang="fr-FR" dirty="0"/>
                    </a:p>
                  </a:txBody>
                  <a:tcPr/>
                </a:tc>
                <a:tc>
                  <a:txBody>
                    <a:bodyPr/>
                    <a:lstStyle/>
                    <a:p>
                      <a:r>
                        <a:rPr lang="fr-FR" dirty="0" smtClean="0"/>
                        <a:t>Tumeur maligne</a:t>
                      </a:r>
                      <a:endParaRPr lang="fr-FR" dirty="0"/>
                    </a:p>
                  </a:txBody>
                  <a:tcPr/>
                </a:tc>
              </a:tr>
              <a:tr h="370840">
                <a:tc>
                  <a:txBody>
                    <a:bodyPr/>
                    <a:lstStyle/>
                    <a:p>
                      <a:r>
                        <a:rPr lang="fr-FR" dirty="0" smtClean="0"/>
                        <a:t>Bien</a:t>
                      </a:r>
                      <a:r>
                        <a:rPr lang="fr-FR" baseline="0" dirty="0" smtClean="0"/>
                        <a:t> limitée</a:t>
                      </a:r>
                    </a:p>
                    <a:p>
                      <a:r>
                        <a:rPr lang="fr-FR" baseline="0" dirty="0" smtClean="0"/>
                        <a:t>Encapsulée</a:t>
                      </a:r>
                    </a:p>
                  </a:txBody>
                  <a:tcPr/>
                </a:tc>
                <a:tc>
                  <a:txBody>
                    <a:bodyPr/>
                    <a:lstStyle/>
                    <a:p>
                      <a:r>
                        <a:rPr lang="fr-FR" dirty="0" smtClean="0"/>
                        <a:t>Mal limitée</a:t>
                      </a:r>
                    </a:p>
                    <a:p>
                      <a:r>
                        <a:rPr lang="fr-FR" dirty="0" smtClean="0"/>
                        <a:t>Non encapsulée</a:t>
                      </a:r>
                      <a:endParaRPr lang="fr-FR" dirty="0"/>
                    </a:p>
                  </a:txBody>
                  <a:tcPr/>
                </a:tc>
              </a:tr>
              <a:tr h="370840">
                <a:tc>
                  <a:txBody>
                    <a:bodyPr/>
                    <a:lstStyle/>
                    <a:p>
                      <a:r>
                        <a:rPr lang="fr-FR" dirty="0" smtClean="0"/>
                        <a:t>Semblable</a:t>
                      </a:r>
                      <a:r>
                        <a:rPr lang="fr-FR" baseline="0" dirty="0" smtClean="0"/>
                        <a:t> au tissu d’origine</a:t>
                      </a:r>
                    </a:p>
                    <a:p>
                      <a:r>
                        <a:rPr lang="fr-FR" baseline="0" dirty="0" smtClean="0"/>
                        <a:t>Pas de destruction des tissus voisins</a:t>
                      </a:r>
                    </a:p>
                    <a:p>
                      <a:r>
                        <a:rPr lang="fr-FR" baseline="0" dirty="0" smtClean="0"/>
                        <a:t>Cellules régulières</a:t>
                      </a:r>
                      <a:endParaRPr lang="fr-FR" dirty="0"/>
                    </a:p>
                  </a:txBody>
                  <a:tcPr/>
                </a:tc>
                <a:tc>
                  <a:txBody>
                    <a:bodyPr/>
                    <a:lstStyle/>
                    <a:p>
                      <a:r>
                        <a:rPr lang="fr-FR" dirty="0" smtClean="0"/>
                        <a:t>+/-semblable au tissu</a:t>
                      </a:r>
                      <a:r>
                        <a:rPr lang="fr-FR" baseline="0" dirty="0" smtClean="0"/>
                        <a:t> d’origine</a:t>
                      </a:r>
                    </a:p>
                    <a:p>
                      <a:r>
                        <a:rPr lang="fr-FR" baseline="0" dirty="0" smtClean="0"/>
                        <a:t>Envahissement des tissus voisins</a:t>
                      </a:r>
                    </a:p>
                    <a:p>
                      <a:r>
                        <a:rPr lang="fr-FR" baseline="0" dirty="0" smtClean="0"/>
                        <a:t>Cellules atypiques</a:t>
                      </a:r>
                      <a:endParaRPr lang="fr-FR" dirty="0"/>
                    </a:p>
                  </a:txBody>
                  <a:tcPr/>
                </a:tc>
              </a:tr>
              <a:tr h="370840">
                <a:tc>
                  <a:txBody>
                    <a:bodyPr/>
                    <a:lstStyle/>
                    <a:p>
                      <a:r>
                        <a:rPr lang="fr-FR" dirty="0" smtClean="0"/>
                        <a:t>Croissance lente</a:t>
                      </a:r>
                    </a:p>
                    <a:p>
                      <a:r>
                        <a:rPr lang="fr-FR" dirty="0" smtClean="0"/>
                        <a:t>Pas de récidive locale</a:t>
                      </a:r>
                    </a:p>
                    <a:p>
                      <a:r>
                        <a:rPr lang="fr-FR" dirty="0" smtClean="0"/>
                        <a:t>Pas de métastases</a:t>
                      </a:r>
                      <a:endParaRPr lang="fr-FR" dirty="0"/>
                    </a:p>
                  </a:txBody>
                  <a:tcPr/>
                </a:tc>
                <a:tc>
                  <a:txBody>
                    <a:bodyPr/>
                    <a:lstStyle/>
                    <a:p>
                      <a:r>
                        <a:rPr lang="fr-FR" dirty="0" smtClean="0"/>
                        <a:t>Croissance</a:t>
                      </a:r>
                      <a:r>
                        <a:rPr lang="fr-FR" baseline="0" dirty="0" smtClean="0"/>
                        <a:t> rapide</a:t>
                      </a:r>
                    </a:p>
                    <a:p>
                      <a:r>
                        <a:rPr lang="fr-FR" baseline="0" dirty="0" smtClean="0"/>
                        <a:t>Récidive possible</a:t>
                      </a:r>
                    </a:p>
                    <a:p>
                      <a:r>
                        <a:rPr lang="fr-FR" baseline="0" dirty="0" smtClean="0"/>
                        <a:t>Métastases possibles</a:t>
                      </a:r>
                      <a:endParaRPr lang="fr-FR" dirty="0"/>
                    </a:p>
                  </a:txBody>
                  <a:tcPr/>
                </a:tc>
              </a:tr>
            </a:tbl>
          </a:graphicData>
        </a:graphic>
      </p:graphicFrame>
    </p:spTree>
    <p:extLst>
      <p:ext uri="{BB962C8B-B14F-4D97-AF65-F5344CB8AC3E}">
        <p14:creationId xmlns:p14="http://schemas.microsoft.com/office/powerpoint/2010/main" val="595708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Définition</a:t>
            </a:r>
            <a:endParaRPr lang="fr-FR" dirty="0"/>
          </a:p>
        </p:txBody>
      </p:sp>
      <p:sp>
        <p:nvSpPr>
          <p:cNvPr id="9" name="ZoneTexte 8"/>
          <p:cNvSpPr txBox="1"/>
          <p:nvPr/>
        </p:nvSpPr>
        <p:spPr>
          <a:xfrm>
            <a:off x="622357" y="1479094"/>
            <a:ext cx="8168641" cy="5293757"/>
          </a:xfrm>
          <a:prstGeom prst="rect">
            <a:avLst/>
          </a:prstGeom>
          <a:noFill/>
        </p:spPr>
        <p:txBody>
          <a:bodyPr wrap="square" rtlCol="0">
            <a:spAutoFit/>
          </a:bodyPr>
          <a:lstStyle/>
          <a:p>
            <a:pPr defTabSz="914377"/>
            <a:r>
              <a:rPr lang="fr-FR" sz="2600" b="1" dirty="0" smtClean="0">
                <a:solidFill>
                  <a:srgbClr val="000000"/>
                </a:solidFill>
                <a:latin typeface="+mj-lt"/>
              </a:rPr>
              <a:t>Métastase: </a:t>
            </a:r>
            <a:r>
              <a:rPr lang="fr-FR" sz="2600" dirty="0" smtClean="0">
                <a:solidFill>
                  <a:srgbClr val="000000"/>
                </a:solidFill>
                <a:latin typeface="+mj-lt"/>
              </a:rPr>
              <a:t>foyer néoplasique situé à distance de la tumeur initiale, de même nature qu’elle et sans relation de contiguïté avec elle</a:t>
            </a:r>
          </a:p>
          <a:p>
            <a:pPr defTabSz="914377"/>
            <a:endParaRPr lang="fr-FR" sz="2600" dirty="0">
              <a:solidFill>
                <a:srgbClr val="000000"/>
              </a:solidFill>
              <a:latin typeface="+mj-lt"/>
              <a:cs typeface="Calibri" panose="020F0502020204030204" pitchFamily="34" charset="0"/>
            </a:endParaRPr>
          </a:p>
          <a:p>
            <a:pPr defTabSz="914377"/>
            <a:r>
              <a:rPr lang="fr-FR" sz="2600" dirty="0" smtClean="0">
                <a:solidFill>
                  <a:srgbClr val="000000"/>
                </a:solidFill>
                <a:latin typeface="+mj-lt"/>
                <a:cs typeface="Calibri" panose="020F0502020204030204" pitchFamily="34" charset="0"/>
              </a:rPr>
              <a:t>Essaimage:</a:t>
            </a:r>
          </a:p>
          <a:p>
            <a:pPr marL="457200" indent="-457200" defTabSz="914377">
              <a:buFontTx/>
              <a:buChar char="-"/>
            </a:pPr>
            <a:r>
              <a:rPr lang="fr-FR" sz="2600" dirty="0" smtClean="0">
                <a:solidFill>
                  <a:srgbClr val="000000"/>
                </a:solidFill>
                <a:latin typeface="+mj-lt"/>
                <a:cs typeface="Calibri" panose="020F0502020204030204" pitchFamily="34" charset="0"/>
              </a:rPr>
              <a:t>Direct par les cavités naturelles</a:t>
            </a:r>
          </a:p>
          <a:p>
            <a:pPr marL="457200" indent="-457200" defTabSz="914377">
              <a:buFontTx/>
              <a:buChar char="-"/>
            </a:pPr>
            <a:r>
              <a:rPr lang="fr-FR" sz="2600" dirty="0" smtClean="0">
                <a:solidFill>
                  <a:srgbClr val="000000"/>
                </a:solidFill>
                <a:latin typeface="+mj-lt"/>
                <a:cs typeface="Calibri" panose="020F0502020204030204" pitchFamily="34" charset="0"/>
              </a:rPr>
              <a:t>Par la gaine nerveuse</a:t>
            </a:r>
          </a:p>
          <a:p>
            <a:pPr marL="457200" indent="-457200" defTabSz="914377">
              <a:buFontTx/>
              <a:buChar char="-"/>
            </a:pPr>
            <a:r>
              <a:rPr lang="fr-FR" sz="2600" dirty="0" smtClean="0">
                <a:solidFill>
                  <a:srgbClr val="000000"/>
                </a:solidFill>
                <a:latin typeface="+mj-lt"/>
                <a:cs typeface="Calibri" panose="020F0502020204030204" pitchFamily="34" charset="0"/>
              </a:rPr>
              <a:t>Lymphatique</a:t>
            </a:r>
          </a:p>
          <a:p>
            <a:pPr marL="457200" indent="-457200" defTabSz="914377">
              <a:buFontTx/>
              <a:buChar char="-"/>
            </a:pPr>
            <a:r>
              <a:rPr lang="fr-FR" sz="2600" dirty="0" smtClean="0">
                <a:solidFill>
                  <a:srgbClr val="000000"/>
                </a:solidFill>
                <a:latin typeface="+mj-lt"/>
                <a:cs typeface="Calibri" panose="020F0502020204030204" pitchFamily="34" charset="0"/>
              </a:rPr>
              <a:t>Hématogène</a:t>
            </a:r>
          </a:p>
          <a:p>
            <a:pPr marL="457200" indent="-457200" defTabSz="914377">
              <a:buFontTx/>
              <a:buChar char="-"/>
            </a:pPr>
            <a:r>
              <a:rPr lang="fr-FR" sz="2600" dirty="0" smtClean="0">
                <a:solidFill>
                  <a:srgbClr val="000000"/>
                </a:solidFill>
                <a:latin typeface="+mj-lt"/>
                <a:cs typeface="Calibri" panose="020F0502020204030204" pitchFamily="34" charset="0"/>
              </a:rPr>
              <a:t>Iatrogène (trajet de biopsie)</a:t>
            </a:r>
          </a:p>
          <a:p>
            <a:pPr defTabSz="914377"/>
            <a:endParaRPr lang="fr-FR" sz="2600" dirty="0" smtClean="0">
              <a:solidFill>
                <a:srgbClr val="000000"/>
              </a:solidFill>
              <a:latin typeface="+mj-lt"/>
              <a:cs typeface="Calibri" panose="020F0502020204030204" pitchFamily="34" charset="0"/>
            </a:endParaRPr>
          </a:p>
          <a:p>
            <a:pPr defTabSz="914377"/>
            <a:r>
              <a:rPr lang="fr-FR" sz="2600" dirty="0" smtClean="0">
                <a:solidFill>
                  <a:srgbClr val="000000"/>
                </a:solidFill>
                <a:latin typeface="+mj-lt"/>
                <a:cs typeface="Calibri" panose="020F0502020204030204" pitchFamily="34" charset="0"/>
              </a:rPr>
              <a:t>=&gt; Traitement </a:t>
            </a:r>
            <a:r>
              <a:rPr lang="fr-FR" sz="2600" dirty="0" smtClean="0">
                <a:solidFill>
                  <a:srgbClr val="000000"/>
                </a:solidFill>
                <a:latin typeface="+mj-lt"/>
                <a:cs typeface="Calibri" panose="020F0502020204030204" pitchFamily="34" charset="0"/>
              </a:rPr>
              <a:t>systémique</a:t>
            </a:r>
            <a:endParaRPr lang="fr-FR" sz="2600" dirty="0">
              <a:solidFill>
                <a:srgbClr val="000000"/>
              </a:solidFill>
              <a:latin typeface="+mj-lt"/>
              <a:cs typeface="Calibri" panose="020F0502020204030204" pitchFamily="34" charset="0"/>
            </a:endParaRPr>
          </a:p>
          <a:p>
            <a:pPr defTabSz="914377"/>
            <a:endParaRPr lang="fr-FR" sz="2600" dirty="0">
              <a:solidFill>
                <a:srgbClr val="000000"/>
              </a:solidFill>
            </a:endParaRPr>
          </a:p>
        </p:txBody>
      </p:sp>
    </p:spTree>
    <p:extLst>
      <p:ext uri="{BB962C8B-B14F-4D97-AF65-F5344CB8AC3E}">
        <p14:creationId xmlns:p14="http://schemas.microsoft.com/office/powerpoint/2010/main" val="30820547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02757" y="581704"/>
            <a:ext cx="7584559" cy="867367"/>
          </a:xfrm>
        </p:spPr>
        <p:txBody>
          <a:bodyPr/>
          <a:lstStyle/>
          <a:p>
            <a:pPr algn="ctr"/>
            <a:r>
              <a:rPr lang="fr-FR" dirty="0" smtClean="0"/>
              <a:t>Classification OMS: </a:t>
            </a:r>
            <a:br>
              <a:rPr lang="fr-FR" dirty="0" smtClean="0"/>
            </a:br>
            <a:r>
              <a:rPr lang="fr-FR" dirty="0" smtClean="0"/>
              <a:t>types histologiques</a:t>
            </a:r>
            <a:br>
              <a:rPr lang="fr-FR" dirty="0" smtClean="0"/>
            </a:br>
            <a:endParaRPr lang="fr-FR" dirty="0"/>
          </a:p>
        </p:txBody>
      </p:sp>
      <p:sp>
        <p:nvSpPr>
          <p:cNvPr id="2" name="Rectangle 1"/>
          <p:cNvSpPr/>
          <p:nvPr/>
        </p:nvSpPr>
        <p:spPr>
          <a:xfrm>
            <a:off x="467833" y="1940211"/>
            <a:ext cx="8254409" cy="4154984"/>
          </a:xfrm>
          <a:prstGeom prst="rect">
            <a:avLst/>
          </a:prstGeom>
        </p:spPr>
        <p:txBody>
          <a:bodyPr wrap="square">
            <a:spAutoFit/>
          </a:bodyPr>
          <a:lstStyle/>
          <a:p>
            <a:pPr defTabSz="914377"/>
            <a:r>
              <a:rPr lang="fr-FR" sz="2400" b="1" dirty="0">
                <a:solidFill>
                  <a:srgbClr val="000000"/>
                </a:solidFill>
                <a:cs typeface="Calibri" panose="020F0502020204030204" pitchFamily="34" charset="0"/>
              </a:rPr>
              <a:t>Préfixe/qualificatif=différentiation tumorale</a:t>
            </a:r>
          </a:p>
          <a:p>
            <a:pPr defTabSz="914377"/>
            <a:r>
              <a:rPr lang="fr-FR" sz="2400" dirty="0" err="1">
                <a:solidFill>
                  <a:srgbClr val="000000"/>
                </a:solidFill>
                <a:cs typeface="Calibri" panose="020F0502020204030204" pitchFamily="34" charset="0"/>
              </a:rPr>
              <a:t>Adén</a:t>
            </a:r>
            <a:r>
              <a:rPr lang="fr-FR" sz="2400" dirty="0">
                <a:solidFill>
                  <a:srgbClr val="000000"/>
                </a:solidFill>
                <a:cs typeface="Calibri" panose="020F0502020204030204" pitchFamily="34" charset="0"/>
              </a:rPr>
              <a:t>-: glandulaire</a:t>
            </a:r>
          </a:p>
          <a:p>
            <a:pPr defTabSz="914377"/>
            <a:r>
              <a:rPr lang="fr-FR" sz="2400" dirty="0" err="1">
                <a:solidFill>
                  <a:srgbClr val="000000"/>
                </a:solidFill>
                <a:cs typeface="Calibri" panose="020F0502020204030204" pitchFamily="34" charset="0"/>
              </a:rPr>
              <a:t>Angio</a:t>
            </a:r>
            <a:r>
              <a:rPr lang="fr-FR" sz="2400" dirty="0">
                <a:solidFill>
                  <a:srgbClr val="000000"/>
                </a:solidFill>
                <a:cs typeface="Calibri" panose="020F0502020204030204" pitchFamily="34" charset="0"/>
              </a:rPr>
              <a:t>-: vasculaire</a:t>
            </a:r>
          </a:p>
          <a:p>
            <a:pPr defTabSz="914377"/>
            <a:r>
              <a:rPr lang="fr-FR" sz="2400" dirty="0" err="1">
                <a:solidFill>
                  <a:srgbClr val="000000"/>
                </a:solidFill>
                <a:cs typeface="Calibri" panose="020F0502020204030204" pitchFamily="34" charset="0"/>
              </a:rPr>
              <a:t>Lipo</a:t>
            </a:r>
            <a:r>
              <a:rPr lang="fr-FR" sz="2400" dirty="0">
                <a:solidFill>
                  <a:srgbClr val="000000"/>
                </a:solidFill>
                <a:cs typeface="Calibri" panose="020F0502020204030204" pitchFamily="34" charset="0"/>
              </a:rPr>
              <a:t>-: </a:t>
            </a:r>
            <a:r>
              <a:rPr lang="fr-FR" sz="2400" dirty="0" err="1">
                <a:solidFill>
                  <a:srgbClr val="000000"/>
                </a:solidFill>
                <a:cs typeface="Calibri" panose="020F0502020204030204" pitchFamily="34" charset="0"/>
              </a:rPr>
              <a:t>adipocytaire</a:t>
            </a:r>
            <a:endParaRPr lang="fr-FR" sz="2400" dirty="0">
              <a:solidFill>
                <a:srgbClr val="000000"/>
              </a:solidFill>
              <a:cs typeface="Calibri" panose="020F0502020204030204" pitchFamily="34" charset="0"/>
            </a:endParaRPr>
          </a:p>
          <a:p>
            <a:pPr defTabSz="914377"/>
            <a:r>
              <a:rPr lang="fr-FR" sz="2400" dirty="0">
                <a:solidFill>
                  <a:srgbClr val="000000"/>
                </a:solidFill>
                <a:cs typeface="Calibri" panose="020F0502020204030204" pitchFamily="34" charset="0"/>
              </a:rPr>
              <a:t>Epidermoïde: malpighienne</a:t>
            </a:r>
          </a:p>
          <a:p>
            <a:pPr defTabSz="914377"/>
            <a:endParaRPr lang="fr-FR" sz="2400" dirty="0">
              <a:solidFill>
                <a:srgbClr val="000000"/>
              </a:solidFill>
              <a:cs typeface="Calibri" panose="020F0502020204030204" pitchFamily="34" charset="0"/>
            </a:endParaRPr>
          </a:p>
          <a:p>
            <a:pPr defTabSz="914377"/>
            <a:r>
              <a:rPr lang="fr-FR" sz="2400" b="1" dirty="0">
                <a:solidFill>
                  <a:srgbClr val="000000"/>
                </a:solidFill>
                <a:cs typeface="Calibri" panose="020F0502020204030204" pitchFamily="34" charset="0"/>
              </a:rPr>
              <a:t>Suffixe/terme isolé=type tumoral</a:t>
            </a:r>
          </a:p>
          <a:p>
            <a:pPr defTabSz="914377"/>
            <a:r>
              <a:rPr lang="fr-FR" sz="2400" dirty="0">
                <a:solidFill>
                  <a:srgbClr val="000000"/>
                </a:solidFill>
                <a:cs typeface="Calibri" panose="020F0502020204030204" pitchFamily="34" charset="0"/>
              </a:rPr>
              <a:t>-</a:t>
            </a:r>
            <a:r>
              <a:rPr lang="fr-FR" sz="2400" dirty="0" err="1">
                <a:solidFill>
                  <a:srgbClr val="000000"/>
                </a:solidFill>
                <a:cs typeface="Calibri" panose="020F0502020204030204" pitchFamily="34" charset="0"/>
              </a:rPr>
              <a:t>ome</a:t>
            </a:r>
            <a:r>
              <a:rPr lang="fr-FR" sz="2400" dirty="0">
                <a:solidFill>
                  <a:srgbClr val="000000"/>
                </a:solidFill>
                <a:cs typeface="Calibri" panose="020F0502020204030204" pitchFamily="34" charset="0"/>
              </a:rPr>
              <a:t>: tumeur bénigne (adénome, angiome…) sauf lymphome et mélanome; tératome</a:t>
            </a:r>
          </a:p>
          <a:p>
            <a:pPr defTabSz="914377"/>
            <a:r>
              <a:rPr lang="fr-FR" sz="2400" dirty="0">
                <a:solidFill>
                  <a:srgbClr val="000000"/>
                </a:solidFill>
                <a:cs typeface="Calibri" panose="020F0502020204030204" pitchFamily="34" charset="0"/>
              </a:rPr>
              <a:t>Carcinome: tumeur maligne épithéliale</a:t>
            </a:r>
          </a:p>
          <a:p>
            <a:pPr defTabSz="914377"/>
            <a:r>
              <a:rPr lang="fr-FR" sz="2400" dirty="0">
                <a:solidFill>
                  <a:srgbClr val="000000"/>
                </a:solidFill>
                <a:cs typeface="Calibri" panose="020F0502020204030204" pitchFamily="34" charset="0"/>
              </a:rPr>
              <a:t>Sarcome: tumeur maligne conjonctive</a:t>
            </a:r>
          </a:p>
        </p:txBody>
      </p:sp>
    </p:spTree>
    <p:extLst>
      <p:ext uri="{BB962C8B-B14F-4D97-AF65-F5344CB8AC3E}">
        <p14:creationId xmlns:p14="http://schemas.microsoft.com/office/powerpoint/2010/main" val="4083289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Les maladies cardio-vasculaires et rénales</a:t>
            </a:r>
            <a:endParaRPr lang="fr-FR" sz="2400" dirty="0">
              <a:solidFill>
                <a:schemeClr val="bg1"/>
              </a:solidFill>
              <a:latin typeface="Comic Sans MS" pitchFamily="66" charset="0"/>
            </a:endParaRPr>
          </a:p>
        </p:txBody>
      </p:sp>
      <p:sp>
        <p:nvSpPr>
          <p:cNvPr id="6" name="Rectangle 5"/>
          <p:cNvSpPr/>
          <p:nvPr/>
        </p:nvSpPr>
        <p:spPr>
          <a:xfrm>
            <a:off x="2771800" y="6021288"/>
            <a:ext cx="56166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0" descr="http://www.bmsfrance.fr/IMG/gif/aomiathero.gif"/>
          <p:cNvPicPr>
            <a:picLocks noChangeAspect="1" noChangeArrowheads="1"/>
          </p:cNvPicPr>
          <p:nvPr/>
        </p:nvPicPr>
        <p:blipFill>
          <a:blip r:embed="rId3" cstate="print"/>
          <a:srcRect/>
          <a:stretch>
            <a:fillRect/>
          </a:stretch>
        </p:blipFill>
        <p:spPr bwMode="auto">
          <a:xfrm>
            <a:off x="3347864" y="3284984"/>
            <a:ext cx="2613788" cy="2049289"/>
          </a:xfrm>
          <a:prstGeom prst="rect">
            <a:avLst/>
          </a:prstGeom>
          <a:noFill/>
          <a:ln w="9525">
            <a:solidFill>
              <a:schemeClr val="tx1"/>
            </a:solidFill>
            <a:miter lim="800000"/>
            <a:headEnd/>
            <a:tailEnd/>
          </a:ln>
        </p:spPr>
      </p:pic>
      <p:pic>
        <p:nvPicPr>
          <p:cNvPr id="18" name="Picture 9" descr="http://t1.gstatic.com/images?q=tbn:ANd9GcSL4mXGv8vtPWfRCX8eQCzKJfAJ4uDYHF9leKwOPBwbowxBngxg">
            <a:hlinkClick r:id="rId4"/>
          </p:cNvPr>
          <p:cNvPicPr>
            <a:picLocks noChangeAspect="1" noChangeArrowheads="1"/>
          </p:cNvPicPr>
          <p:nvPr/>
        </p:nvPicPr>
        <p:blipFill>
          <a:blip r:embed="rId5" cstate="print"/>
          <a:srcRect/>
          <a:stretch>
            <a:fillRect/>
          </a:stretch>
        </p:blipFill>
        <p:spPr bwMode="auto">
          <a:xfrm>
            <a:off x="3877101" y="1124744"/>
            <a:ext cx="1703011" cy="1656184"/>
          </a:xfrm>
          <a:prstGeom prst="rect">
            <a:avLst/>
          </a:prstGeom>
          <a:noFill/>
          <a:ln w="9525">
            <a:noFill/>
            <a:miter lim="800000"/>
            <a:headEnd/>
            <a:tailEnd/>
          </a:ln>
        </p:spPr>
      </p:pic>
      <p:pic>
        <p:nvPicPr>
          <p:cNvPr id="19" name="Picture 4" descr="http://www.larousse.fr/encyclopedie/data/images/1001422-Muscle_cardiaque.jpg"/>
          <p:cNvPicPr>
            <a:picLocks noChangeAspect="1" noChangeArrowheads="1"/>
          </p:cNvPicPr>
          <p:nvPr/>
        </p:nvPicPr>
        <p:blipFill>
          <a:blip r:embed="rId6" cstate="print"/>
          <a:srcRect/>
          <a:stretch>
            <a:fillRect/>
          </a:stretch>
        </p:blipFill>
        <p:spPr bwMode="auto">
          <a:xfrm>
            <a:off x="251520" y="2420888"/>
            <a:ext cx="2288699" cy="1440904"/>
          </a:xfrm>
          <a:prstGeom prst="rect">
            <a:avLst/>
          </a:prstGeom>
          <a:noFill/>
          <a:ln w="9525">
            <a:noFill/>
            <a:miter lim="800000"/>
            <a:headEnd/>
            <a:tailEnd/>
          </a:ln>
        </p:spPr>
      </p:pic>
      <p:pic>
        <p:nvPicPr>
          <p:cNvPr id="20" name="Picture 2" descr="http://www.dr-paraskevas.com/img/1-1.png"/>
          <p:cNvPicPr>
            <a:picLocks noChangeAspect="1" noChangeArrowheads="1"/>
          </p:cNvPicPr>
          <p:nvPr/>
        </p:nvPicPr>
        <p:blipFill>
          <a:blip r:embed="rId7" cstate="print"/>
          <a:srcRect/>
          <a:stretch>
            <a:fillRect/>
          </a:stretch>
        </p:blipFill>
        <p:spPr bwMode="auto">
          <a:xfrm>
            <a:off x="611560" y="4869160"/>
            <a:ext cx="2231576" cy="1701949"/>
          </a:xfrm>
          <a:prstGeom prst="rect">
            <a:avLst/>
          </a:prstGeom>
          <a:noFill/>
          <a:ln w="9525">
            <a:noFill/>
            <a:miter lim="800000"/>
            <a:headEnd/>
            <a:tailEnd/>
          </a:ln>
        </p:spPr>
      </p:pic>
      <p:pic>
        <p:nvPicPr>
          <p:cNvPr id="21" name="Picture 11" descr="http://www.bioweb.lu/anatomie/rein/rein.jpg"/>
          <p:cNvPicPr>
            <a:picLocks noChangeAspect="1" noChangeArrowheads="1"/>
          </p:cNvPicPr>
          <p:nvPr/>
        </p:nvPicPr>
        <p:blipFill>
          <a:blip r:embed="rId8" cstate="print"/>
          <a:srcRect/>
          <a:stretch>
            <a:fillRect/>
          </a:stretch>
        </p:blipFill>
        <p:spPr bwMode="auto">
          <a:xfrm>
            <a:off x="6799875" y="4409992"/>
            <a:ext cx="1272370" cy="2276872"/>
          </a:xfrm>
          <a:prstGeom prst="rect">
            <a:avLst/>
          </a:prstGeom>
          <a:noFill/>
          <a:ln w="9525">
            <a:noFill/>
            <a:miter lim="800000"/>
            <a:headEnd/>
            <a:tailEnd/>
          </a:ln>
        </p:spPr>
      </p:pic>
      <p:pic>
        <p:nvPicPr>
          <p:cNvPr id="22" name="Picture 2" descr="http://www.bmsfrance.fr/IMG/jpg/idmjambe.jpg"/>
          <p:cNvPicPr>
            <a:picLocks noChangeAspect="1" noChangeArrowheads="1"/>
          </p:cNvPicPr>
          <p:nvPr/>
        </p:nvPicPr>
        <p:blipFill>
          <a:blip r:embed="rId9" cstate="print"/>
          <a:srcRect/>
          <a:stretch>
            <a:fillRect/>
          </a:stretch>
        </p:blipFill>
        <p:spPr bwMode="auto">
          <a:xfrm>
            <a:off x="6769297" y="1758764"/>
            <a:ext cx="1684115" cy="2044328"/>
          </a:xfrm>
          <a:prstGeom prst="rect">
            <a:avLst/>
          </a:prstGeom>
          <a:noFill/>
          <a:ln w="9525">
            <a:noFill/>
            <a:miter lim="800000"/>
            <a:headEnd/>
            <a:tailEnd/>
          </a:ln>
        </p:spPr>
      </p:pic>
    </p:spTree>
    <p:extLst>
      <p:ext uri="{BB962C8B-B14F-4D97-AF65-F5344CB8AC3E}">
        <p14:creationId xmlns:p14="http://schemas.microsoft.com/office/powerpoint/2010/main" val="352941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Causes des cancers</a:t>
            </a:r>
            <a:endParaRPr lang="fr-FR" dirty="0"/>
          </a:p>
        </p:txBody>
      </p:sp>
      <p:sp>
        <p:nvSpPr>
          <p:cNvPr id="9" name="ZoneTexte 8"/>
          <p:cNvSpPr txBox="1"/>
          <p:nvPr/>
        </p:nvSpPr>
        <p:spPr>
          <a:xfrm>
            <a:off x="776176" y="2097205"/>
            <a:ext cx="7430704" cy="3693319"/>
          </a:xfrm>
          <a:prstGeom prst="rect">
            <a:avLst/>
          </a:prstGeom>
          <a:noFill/>
        </p:spPr>
        <p:txBody>
          <a:bodyPr wrap="square" rtlCol="0">
            <a:spAutoFit/>
          </a:bodyPr>
          <a:lstStyle/>
          <a:p>
            <a:pPr defTabSz="914377"/>
            <a:r>
              <a:rPr lang="fr-FR" sz="2600" dirty="0" smtClean="0">
                <a:solidFill>
                  <a:srgbClr val="000000"/>
                </a:solidFill>
              </a:rPr>
              <a:t>Origine </a:t>
            </a:r>
            <a:r>
              <a:rPr lang="fr-FR" sz="2600" dirty="0" smtClean="0">
                <a:solidFill>
                  <a:srgbClr val="000000"/>
                </a:solidFill>
              </a:rPr>
              <a:t>multifactorielle: FDR génétiques et environnementaux</a:t>
            </a:r>
            <a:endParaRPr lang="fr-FR" sz="2600" dirty="0" smtClean="0">
              <a:solidFill>
                <a:srgbClr val="000000"/>
              </a:solidFill>
            </a:endParaRPr>
          </a:p>
          <a:p>
            <a:pPr defTabSz="914377"/>
            <a:endParaRPr lang="fr-FR" sz="2600" dirty="0" smtClean="0">
              <a:solidFill>
                <a:srgbClr val="000000"/>
              </a:solidFill>
            </a:endParaRPr>
          </a:p>
          <a:p>
            <a:pPr defTabSz="914377"/>
            <a:r>
              <a:rPr lang="fr-FR" sz="2600" dirty="0" smtClean="0">
                <a:solidFill>
                  <a:srgbClr val="000000"/>
                </a:solidFill>
              </a:rPr>
              <a:t>Le risque augmente avec 2 notions:</a:t>
            </a:r>
          </a:p>
          <a:p>
            <a:pPr marL="457200" indent="-457200" defTabSz="914377">
              <a:buFontTx/>
              <a:buChar char="-"/>
            </a:pPr>
            <a:r>
              <a:rPr lang="fr-FR" sz="2600" dirty="0" smtClean="0">
                <a:solidFill>
                  <a:srgbClr val="000000"/>
                </a:solidFill>
              </a:rPr>
              <a:t>Association de plusieurs facteurs cancérigènes</a:t>
            </a:r>
          </a:p>
          <a:p>
            <a:pPr marL="457200" indent="-457200" defTabSz="914377">
              <a:buFontTx/>
              <a:buChar char="-"/>
            </a:pPr>
            <a:r>
              <a:rPr lang="fr-FR" sz="2600" dirty="0" smtClean="0">
                <a:solidFill>
                  <a:srgbClr val="000000"/>
                </a:solidFill>
              </a:rPr>
              <a:t>Importance de l’exposition au risque:</a:t>
            </a:r>
          </a:p>
          <a:p>
            <a:pPr marL="914400" lvl="1" indent="-457200" defTabSz="914377">
              <a:buFontTx/>
              <a:buChar char="-"/>
            </a:pPr>
            <a:r>
              <a:rPr lang="fr-FR" sz="2600" dirty="0" smtClean="0">
                <a:solidFill>
                  <a:srgbClr val="000000"/>
                </a:solidFill>
              </a:rPr>
              <a:t>Quantité (effet/dose)</a:t>
            </a:r>
          </a:p>
          <a:p>
            <a:pPr marL="914400" lvl="1" indent="-457200" defTabSz="914377">
              <a:buFontTx/>
              <a:buChar char="-"/>
            </a:pPr>
            <a:r>
              <a:rPr lang="fr-FR" sz="2600" dirty="0" smtClean="0">
                <a:solidFill>
                  <a:srgbClr val="000000"/>
                </a:solidFill>
              </a:rPr>
              <a:t>Temps (précocité/durée d’exposition)</a:t>
            </a:r>
            <a:endParaRPr lang="fr-FR" sz="2600" dirty="0">
              <a:solidFill>
                <a:srgbClr val="000000"/>
              </a:solidFill>
            </a:endParaRPr>
          </a:p>
        </p:txBody>
      </p:sp>
    </p:spTree>
    <p:extLst>
      <p:ext uri="{BB962C8B-B14F-4D97-AF65-F5344CB8AC3E}">
        <p14:creationId xmlns:p14="http://schemas.microsoft.com/office/powerpoint/2010/main" val="23839865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Causes des cancers</a:t>
            </a:r>
            <a:endParaRPr lang="fr-FR" dirty="0"/>
          </a:p>
        </p:txBody>
      </p:sp>
      <p:sp>
        <p:nvSpPr>
          <p:cNvPr id="9" name="ZoneTexte 8"/>
          <p:cNvSpPr txBox="1"/>
          <p:nvPr/>
        </p:nvSpPr>
        <p:spPr>
          <a:xfrm>
            <a:off x="538864" y="1268318"/>
            <a:ext cx="7960094" cy="5293757"/>
          </a:xfrm>
          <a:prstGeom prst="rect">
            <a:avLst/>
          </a:prstGeom>
          <a:noFill/>
        </p:spPr>
        <p:txBody>
          <a:bodyPr wrap="square" rtlCol="0">
            <a:spAutoFit/>
          </a:bodyPr>
          <a:lstStyle/>
          <a:p>
            <a:pPr defTabSz="914377"/>
            <a:r>
              <a:rPr lang="fr-FR" sz="2600" b="1" dirty="0" smtClean="0">
                <a:solidFill>
                  <a:srgbClr val="000000"/>
                </a:solidFill>
              </a:rPr>
              <a:t>FDR génétiques (hérédité): 10-15% des cancers</a:t>
            </a:r>
            <a:endParaRPr lang="fr-FR" sz="2600" dirty="0" smtClean="0">
              <a:solidFill>
                <a:srgbClr val="000000"/>
              </a:solidFill>
            </a:endParaRPr>
          </a:p>
          <a:p>
            <a:pPr defTabSz="914377"/>
            <a:r>
              <a:rPr lang="fr-FR" sz="2600" dirty="0">
                <a:solidFill>
                  <a:srgbClr val="000000"/>
                </a:solidFill>
              </a:rPr>
              <a:t>Certaines maladies génétiques, certains cancers familiaux</a:t>
            </a:r>
          </a:p>
          <a:p>
            <a:pPr defTabSz="914377"/>
            <a:endParaRPr lang="fr-FR" sz="2600" dirty="0" smtClean="0">
              <a:solidFill>
                <a:srgbClr val="000000"/>
              </a:solidFill>
            </a:endParaRPr>
          </a:p>
          <a:p>
            <a:pPr defTabSz="914377"/>
            <a:r>
              <a:rPr lang="fr-FR" sz="2600" b="1" dirty="0" smtClean="0">
                <a:solidFill>
                  <a:srgbClr val="000000"/>
                </a:solidFill>
              </a:rPr>
              <a:t>FDR environnementaux: 50-75% des cancers</a:t>
            </a:r>
          </a:p>
          <a:p>
            <a:pPr defTabSz="914377"/>
            <a:endParaRPr lang="fr-FR" sz="2600" dirty="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FDR professionnels:</a:t>
            </a:r>
          </a:p>
          <a:p>
            <a:pPr defTabSz="914377"/>
            <a:r>
              <a:rPr lang="fr-FR" sz="2600" dirty="0" smtClean="0">
                <a:solidFill>
                  <a:srgbClr val="000000"/>
                </a:solidFill>
              </a:rPr>
              <a:t>-Expositions à certaines substances (amiante, benzène, chlorure de vinyle, goudron…)</a:t>
            </a:r>
          </a:p>
          <a:p>
            <a:pPr defTabSz="914377"/>
            <a:r>
              <a:rPr lang="fr-FR" sz="2600" dirty="0" smtClean="0">
                <a:solidFill>
                  <a:srgbClr val="000000"/>
                </a:solidFill>
              </a:rPr>
              <a:t>-Exposition aux radiations ionisantes (radiologues, centrales…)</a:t>
            </a:r>
          </a:p>
          <a:p>
            <a:pPr defTabSz="914377"/>
            <a:r>
              <a:rPr lang="fr-FR" sz="2600" dirty="0" smtClean="0">
                <a:solidFill>
                  <a:srgbClr val="000000"/>
                </a:solidFill>
              </a:rPr>
              <a:t>-Utilisation d’</a:t>
            </a:r>
            <a:r>
              <a:rPr lang="fr-FR" sz="2600" dirty="0" err="1" smtClean="0">
                <a:solidFill>
                  <a:srgbClr val="000000"/>
                </a:solidFill>
              </a:rPr>
              <a:t>anti-mitotiques</a:t>
            </a:r>
            <a:endParaRPr lang="fr-FR" sz="2600" dirty="0" smtClean="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429811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914399" y="1380032"/>
            <a:ext cx="7430704" cy="4893647"/>
          </a:xfrm>
          <a:prstGeom prst="rect">
            <a:avLst/>
          </a:prstGeom>
          <a:noFill/>
        </p:spPr>
        <p:txBody>
          <a:bodyPr wrap="square" rtlCol="0">
            <a:spAutoFit/>
          </a:bodyPr>
          <a:lstStyle/>
          <a:p>
            <a:pPr marL="457200" indent="-457200" defTabSz="914377">
              <a:buFont typeface="Wingdings" panose="05000000000000000000" pitchFamily="2" charset="2"/>
              <a:buChar char="v"/>
            </a:pPr>
            <a:r>
              <a:rPr lang="fr-FR" sz="2600" dirty="0">
                <a:solidFill>
                  <a:srgbClr val="000000"/>
                </a:solidFill>
              </a:rPr>
              <a:t>FDR sociaux:</a:t>
            </a:r>
          </a:p>
          <a:p>
            <a:pPr defTabSz="914377"/>
            <a:r>
              <a:rPr lang="fr-FR" sz="2600" dirty="0">
                <a:solidFill>
                  <a:srgbClr val="000000"/>
                </a:solidFill>
              </a:rPr>
              <a:t>-Tabac, alcool, alimentation</a:t>
            </a:r>
          </a:p>
          <a:p>
            <a:pPr defTabSz="914377"/>
            <a:r>
              <a:rPr lang="fr-FR" sz="2600" dirty="0">
                <a:solidFill>
                  <a:srgbClr val="000000"/>
                </a:solidFill>
              </a:rPr>
              <a:t>-Exposition solaire</a:t>
            </a:r>
          </a:p>
          <a:p>
            <a:pPr defTabSz="914377"/>
            <a:r>
              <a:rPr lang="fr-FR" sz="2600" dirty="0">
                <a:solidFill>
                  <a:srgbClr val="000000"/>
                </a:solidFill>
              </a:rPr>
              <a:t>-Sexualité à risque</a:t>
            </a:r>
          </a:p>
          <a:p>
            <a:pPr defTabSz="914377"/>
            <a:r>
              <a:rPr lang="fr-FR" sz="2600" dirty="0">
                <a:solidFill>
                  <a:srgbClr val="000000"/>
                </a:solidFill>
              </a:rPr>
              <a:t>-Stress</a:t>
            </a:r>
          </a:p>
          <a:p>
            <a:pPr defTabSz="914377"/>
            <a:endParaRPr lang="fr-FR" sz="2600" dirty="0" smtClean="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FDR viraux:</a:t>
            </a:r>
          </a:p>
          <a:p>
            <a:pPr defTabSz="914377"/>
            <a:r>
              <a:rPr lang="fr-FR" sz="2600" dirty="0" smtClean="0">
                <a:solidFill>
                  <a:srgbClr val="000000"/>
                </a:solidFill>
              </a:rPr>
              <a:t>Hépatites virales, HPV, HIV…</a:t>
            </a:r>
          </a:p>
          <a:p>
            <a:pPr defTabSz="914377"/>
            <a:endParaRPr lang="fr-FR" sz="2600" dirty="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Autres facteurs:</a:t>
            </a:r>
          </a:p>
          <a:p>
            <a:pPr defTabSz="914377"/>
            <a:r>
              <a:rPr lang="fr-FR" sz="2600" dirty="0" smtClean="0">
                <a:solidFill>
                  <a:srgbClr val="000000"/>
                </a:solidFill>
              </a:rPr>
              <a:t>Certains médicaments (</a:t>
            </a:r>
            <a:r>
              <a:rPr lang="fr-FR" sz="2600" dirty="0" err="1" smtClean="0">
                <a:solidFill>
                  <a:srgbClr val="000000"/>
                </a:solidFill>
              </a:rPr>
              <a:t>distilbène</a:t>
            </a:r>
            <a:r>
              <a:rPr lang="fr-FR" sz="2600" dirty="0" smtClean="0">
                <a:solidFill>
                  <a:srgbClr val="000000"/>
                </a:solidFill>
              </a:rPr>
              <a:t>…)</a:t>
            </a:r>
          </a:p>
          <a:p>
            <a:pPr defTabSz="914377"/>
            <a:r>
              <a:rPr lang="fr-FR" sz="2600" dirty="0" smtClean="0">
                <a:solidFill>
                  <a:srgbClr val="000000"/>
                </a:solidFill>
              </a:rPr>
              <a:t>Pollution atmosphérique</a:t>
            </a:r>
            <a:endParaRPr lang="fr-FR" sz="2600" dirty="0">
              <a:solidFill>
                <a:srgbClr val="000000"/>
              </a:solidFill>
            </a:endParaRPr>
          </a:p>
        </p:txBody>
      </p:sp>
      <p:sp>
        <p:nvSpPr>
          <p:cNvPr id="5" name="Titre 2"/>
          <p:cNvSpPr>
            <a:spLocks noGrp="1"/>
          </p:cNvSpPr>
          <p:nvPr>
            <p:ph type="title"/>
          </p:nvPr>
        </p:nvSpPr>
        <p:spPr>
          <a:xfrm>
            <a:off x="914399" y="400951"/>
            <a:ext cx="7584559" cy="867367"/>
          </a:xfrm>
        </p:spPr>
        <p:txBody>
          <a:bodyPr/>
          <a:lstStyle/>
          <a:p>
            <a:pPr algn="ctr"/>
            <a:r>
              <a:rPr lang="fr-FR" dirty="0" smtClean="0"/>
              <a:t>Causes des cancers</a:t>
            </a:r>
            <a:endParaRPr lang="fr-FR" dirty="0"/>
          </a:p>
        </p:txBody>
      </p:sp>
    </p:spTree>
    <p:extLst>
      <p:ext uri="{BB962C8B-B14F-4D97-AF65-F5344CB8AC3E}">
        <p14:creationId xmlns:p14="http://schemas.microsoft.com/office/powerpoint/2010/main" val="5384922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5256755" y="6517484"/>
            <a:ext cx="3636912" cy="270030"/>
          </a:xfrm>
          <a:prstGeom prst="rect">
            <a:avLst/>
          </a:prstGeom>
          <a:noFill/>
        </p:spPr>
        <p:txBody>
          <a:bodyPr vert="horz" lIns="91440" tIns="45720" rIns="91440" bIns="45720" rtlCol="0">
            <a:normAutofit fontScale="77500" lnSpcReduction="20000"/>
          </a:bodyPr>
          <a:lstStyle/>
          <a:p>
            <a:pPr marL="342900" indent="-342900" algn="ctr">
              <a:lnSpc>
                <a:spcPct val="80000"/>
              </a:lnSpc>
              <a:spcBef>
                <a:spcPct val="20000"/>
              </a:spcBef>
              <a:defRPr/>
            </a:pPr>
            <a:r>
              <a:rPr lang="fr-FR" i="1" dirty="0">
                <a:latin typeface="Arial" pitchFamily="34" charset="0"/>
                <a:cs typeface="Arial" pitchFamily="34" charset="0"/>
              </a:rPr>
              <a:t>Journée mondiale de la santé 2013, OMS</a:t>
            </a:r>
            <a:endParaRPr lang="fr-FR" sz="2000" i="1"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19688" y="1181143"/>
            <a:ext cx="8373979" cy="4354469"/>
          </a:xfrm>
          <a:prstGeom prst="rect">
            <a:avLst/>
          </a:prstGeom>
          <a:noFill/>
          <a:ln w="9525">
            <a:noFill/>
            <a:miter lim="800000"/>
            <a:headEnd/>
            <a:tailEnd/>
          </a:ln>
        </p:spPr>
      </p:pic>
      <p:sp>
        <p:nvSpPr>
          <p:cNvPr id="2" name="Rectangle 1"/>
          <p:cNvSpPr/>
          <p:nvPr/>
        </p:nvSpPr>
        <p:spPr>
          <a:xfrm>
            <a:off x="264694" y="5739802"/>
            <a:ext cx="4785771" cy="923330"/>
          </a:xfrm>
          <a:prstGeom prst="rect">
            <a:avLst/>
          </a:prstGeom>
          <a:solidFill>
            <a:schemeClr val="bg1">
              <a:lumMod val="85000"/>
            </a:schemeClr>
          </a:solidFill>
        </p:spPr>
        <p:txBody>
          <a:bodyPr wrap="square">
            <a:spAutoFit/>
          </a:bodyPr>
          <a:lstStyle/>
          <a:p>
            <a:pPr defTabSz="914377"/>
            <a:r>
              <a:rPr lang="fr-FR" dirty="0">
                <a:solidFill>
                  <a:srgbClr val="000000"/>
                </a:solidFill>
              </a:rPr>
              <a:t>Décès imputable au cancer en France: 26%</a:t>
            </a:r>
          </a:p>
          <a:p>
            <a:pPr defTabSz="914377"/>
            <a:r>
              <a:rPr lang="fr-FR" dirty="0">
                <a:solidFill>
                  <a:srgbClr val="000000"/>
                </a:solidFill>
              </a:rPr>
              <a:t>Homme: 31%</a:t>
            </a:r>
          </a:p>
          <a:p>
            <a:pPr defTabSz="914377"/>
            <a:r>
              <a:rPr lang="fr-FR" dirty="0">
                <a:solidFill>
                  <a:srgbClr val="000000"/>
                </a:solidFill>
              </a:rPr>
              <a:t>Femme: 21%</a:t>
            </a:r>
          </a:p>
        </p:txBody>
      </p:sp>
      <p:sp>
        <p:nvSpPr>
          <p:cNvPr id="5" name="Titre 2"/>
          <p:cNvSpPr>
            <a:spLocks noGrp="1"/>
          </p:cNvSpPr>
          <p:nvPr>
            <p:ph type="title"/>
          </p:nvPr>
        </p:nvSpPr>
        <p:spPr>
          <a:xfrm>
            <a:off x="914399" y="400951"/>
            <a:ext cx="7584559" cy="867367"/>
          </a:xfrm>
        </p:spPr>
        <p:txBody>
          <a:bodyPr/>
          <a:lstStyle/>
          <a:p>
            <a:pPr algn="ctr"/>
            <a:r>
              <a:rPr lang="fr-FR" dirty="0" smtClean="0"/>
              <a:t>Fréquences des cancers</a:t>
            </a:r>
            <a:endParaRPr lang="fr-FR" dirty="0"/>
          </a:p>
        </p:txBody>
      </p:sp>
    </p:spTree>
    <p:extLst>
      <p:ext uri="{BB962C8B-B14F-4D97-AF65-F5344CB8AC3E}">
        <p14:creationId xmlns:p14="http://schemas.microsoft.com/office/powerpoint/2010/main" val="1635621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Fréquences des cancers</a:t>
            </a:r>
            <a:endParaRPr lang="fr-FR" dirty="0"/>
          </a:p>
        </p:txBody>
      </p:sp>
      <p:pic>
        <p:nvPicPr>
          <p:cNvPr id="2" name="Image 1"/>
          <p:cNvPicPr>
            <a:picLocks noChangeAspect="1"/>
          </p:cNvPicPr>
          <p:nvPr/>
        </p:nvPicPr>
        <p:blipFill>
          <a:blip r:embed="rId3"/>
          <a:stretch>
            <a:fillRect/>
          </a:stretch>
        </p:blipFill>
        <p:spPr>
          <a:xfrm>
            <a:off x="1576621" y="1373774"/>
            <a:ext cx="6260114" cy="5016800"/>
          </a:xfrm>
          <a:prstGeom prst="rect">
            <a:avLst/>
          </a:prstGeom>
        </p:spPr>
      </p:pic>
    </p:spTree>
    <p:extLst>
      <p:ext uri="{BB962C8B-B14F-4D97-AF65-F5344CB8AC3E}">
        <p14:creationId xmlns:p14="http://schemas.microsoft.com/office/powerpoint/2010/main" val="21794772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Fréquences des cancers</a:t>
            </a:r>
            <a:endParaRPr lang="fr-FR" dirty="0"/>
          </a:p>
        </p:txBody>
      </p:sp>
      <p:pic>
        <p:nvPicPr>
          <p:cNvPr id="3" name="Image 2"/>
          <p:cNvPicPr>
            <a:picLocks noChangeAspect="1"/>
          </p:cNvPicPr>
          <p:nvPr/>
        </p:nvPicPr>
        <p:blipFill>
          <a:blip r:embed="rId3"/>
          <a:stretch>
            <a:fillRect/>
          </a:stretch>
        </p:blipFill>
        <p:spPr>
          <a:xfrm>
            <a:off x="1809410" y="1423798"/>
            <a:ext cx="5794535" cy="4711646"/>
          </a:xfrm>
          <a:prstGeom prst="rect">
            <a:avLst/>
          </a:prstGeom>
        </p:spPr>
      </p:pic>
    </p:spTree>
    <p:extLst>
      <p:ext uri="{BB962C8B-B14F-4D97-AF65-F5344CB8AC3E}">
        <p14:creationId xmlns:p14="http://schemas.microsoft.com/office/powerpoint/2010/main" val="264449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Fréquences des cancers</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2816236179"/>
              </p:ext>
            </p:extLst>
          </p:nvPr>
        </p:nvGraphicFramePr>
        <p:xfrm>
          <a:off x="683393" y="2041893"/>
          <a:ext cx="7892716" cy="3483006"/>
        </p:xfrm>
        <a:graphic>
          <a:graphicData uri="http://schemas.openxmlformats.org/drawingml/2006/table">
            <a:tbl>
              <a:tblPr firstRow="1" bandRow="1">
                <a:tableStyleId>{5C22544A-7EE6-4342-B048-85BDC9FD1C3A}</a:tableStyleId>
              </a:tblPr>
              <a:tblGrid>
                <a:gridCol w="1973179"/>
                <a:gridCol w="1973179"/>
                <a:gridCol w="1973179"/>
                <a:gridCol w="1973179"/>
              </a:tblGrid>
              <a:tr h="425895">
                <a:tc gridSpan="2">
                  <a:txBody>
                    <a:bodyPr/>
                    <a:lstStyle/>
                    <a:p>
                      <a:r>
                        <a:rPr lang="fr-FR" dirty="0" smtClean="0"/>
                        <a:t>Hommes</a:t>
                      </a:r>
                      <a:endParaRPr lang="fr-FR" dirty="0"/>
                    </a:p>
                  </a:txBody>
                  <a:tcPr/>
                </a:tc>
                <a:tc hMerge="1">
                  <a:txBody>
                    <a:bodyPr/>
                    <a:lstStyle/>
                    <a:p>
                      <a:endParaRPr lang="fr-FR" dirty="0"/>
                    </a:p>
                  </a:txBody>
                  <a:tcPr/>
                </a:tc>
                <a:tc gridSpan="2">
                  <a:txBody>
                    <a:bodyPr/>
                    <a:lstStyle/>
                    <a:p>
                      <a:r>
                        <a:rPr lang="fr-FR" dirty="0" smtClean="0"/>
                        <a:t>Femmes</a:t>
                      </a:r>
                      <a:endParaRPr lang="fr-FR" dirty="0"/>
                    </a:p>
                  </a:txBody>
                  <a:tcPr/>
                </a:tc>
                <a:tc hMerge="1">
                  <a:txBody>
                    <a:bodyPr/>
                    <a:lstStyle/>
                    <a:p>
                      <a:endParaRPr lang="fr-FR" dirty="0"/>
                    </a:p>
                  </a:txBody>
                  <a:tcPr/>
                </a:tc>
              </a:tr>
              <a:tr h="425895">
                <a:tc>
                  <a:txBody>
                    <a:bodyPr/>
                    <a:lstStyle/>
                    <a:p>
                      <a:r>
                        <a:rPr lang="fr-FR" dirty="0" smtClean="0"/>
                        <a:t>Fréquence</a:t>
                      </a:r>
                      <a:endParaRPr lang="fr-FR" dirty="0"/>
                    </a:p>
                  </a:txBody>
                  <a:tcPr>
                    <a:solidFill>
                      <a:schemeClr val="tx2">
                        <a:lumMod val="60000"/>
                        <a:lumOff val="40000"/>
                      </a:schemeClr>
                    </a:solidFill>
                  </a:tcPr>
                </a:tc>
                <a:tc>
                  <a:txBody>
                    <a:bodyPr/>
                    <a:lstStyle/>
                    <a:p>
                      <a:r>
                        <a:rPr lang="fr-FR" dirty="0" smtClean="0"/>
                        <a:t>Mortalité</a:t>
                      </a:r>
                      <a:endParaRPr lang="fr-FR" dirty="0"/>
                    </a:p>
                  </a:txBody>
                  <a:tcPr>
                    <a:solidFill>
                      <a:schemeClr val="tx2">
                        <a:lumMod val="60000"/>
                        <a:lumOff val="40000"/>
                      </a:schemeClr>
                    </a:solidFill>
                  </a:tcPr>
                </a:tc>
                <a:tc>
                  <a:txBody>
                    <a:bodyPr/>
                    <a:lstStyle/>
                    <a:p>
                      <a:r>
                        <a:rPr lang="fr-FR" dirty="0" smtClean="0"/>
                        <a:t>Fréquence</a:t>
                      </a:r>
                      <a:endParaRPr lang="fr-FR" dirty="0"/>
                    </a:p>
                  </a:txBody>
                  <a:tcPr>
                    <a:solidFill>
                      <a:schemeClr val="tx2">
                        <a:lumMod val="60000"/>
                        <a:lumOff val="40000"/>
                      </a:schemeClr>
                    </a:solidFill>
                  </a:tcPr>
                </a:tc>
                <a:tc>
                  <a:txBody>
                    <a:bodyPr/>
                    <a:lstStyle/>
                    <a:p>
                      <a:r>
                        <a:rPr lang="fr-FR" dirty="0" smtClean="0"/>
                        <a:t>Mortalité</a:t>
                      </a:r>
                      <a:endParaRPr lang="fr-FR" dirty="0"/>
                    </a:p>
                  </a:txBody>
                  <a:tcPr>
                    <a:solidFill>
                      <a:schemeClr val="tx2">
                        <a:lumMod val="60000"/>
                        <a:lumOff val="40000"/>
                      </a:schemeClr>
                    </a:solidFill>
                  </a:tcPr>
                </a:tc>
              </a:tr>
              <a:tr h="425895">
                <a:tc>
                  <a:txBody>
                    <a:bodyPr/>
                    <a:lstStyle/>
                    <a:p>
                      <a:r>
                        <a:rPr lang="fr-FR" dirty="0" smtClean="0"/>
                        <a:t>Prostate</a:t>
                      </a:r>
                      <a:endParaRPr lang="fr-FR" dirty="0"/>
                    </a:p>
                  </a:txBody>
                  <a:tcPr/>
                </a:tc>
                <a:tc>
                  <a:txBody>
                    <a:bodyPr/>
                    <a:lstStyle/>
                    <a:p>
                      <a:r>
                        <a:rPr lang="fr-FR" dirty="0" smtClean="0"/>
                        <a:t>Poumon</a:t>
                      </a:r>
                      <a:endParaRPr lang="fr-FR" dirty="0"/>
                    </a:p>
                  </a:txBody>
                  <a:tcPr/>
                </a:tc>
                <a:tc>
                  <a:txBody>
                    <a:bodyPr/>
                    <a:lstStyle/>
                    <a:p>
                      <a:r>
                        <a:rPr lang="fr-FR" dirty="0" smtClean="0"/>
                        <a:t>Sein (1/10)</a:t>
                      </a:r>
                      <a:endParaRPr lang="fr-FR" dirty="0"/>
                    </a:p>
                  </a:txBody>
                  <a:tcPr/>
                </a:tc>
                <a:tc>
                  <a:txBody>
                    <a:bodyPr/>
                    <a:lstStyle/>
                    <a:p>
                      <a:r>
                        <a:rPr lang="fr-FR" dirty="0" smtClean="0"/>
                        <a:t>Sein</a:t>
                      </a:r>
                      <a:endParaRPr lang="fr-FR" dirty="0"/>
                    </a:p>
                  </a:txBody>
                  <a:tcPr/>
                </a:tc>
              </a:tr>
              <a:tr h="735107">
                <a:tc>
                  <a:txBody>
                    <a:bodyPr/>
                    <a:lstStyle/>
                    <a:p>
                      <a:r>
                        <a:rPr lang="fr-FR" dirty="0" smtClean="0"/>
                        <a:t>Poumon</a:t>
                      </a:r>
                    </a:p>
                  </a:txBody>
                  <a:tcPr/>
                </a:tc>
                <a:tc>
                  <a:txBody>
                    <a:bodyPr/>
                    <a:lstStyle/>
                    <a:p>
                      <a:r>
                        <a:rPr lang="fr-FR" dirty="0" smtClean="0"/>
                        <a:t>Prostate</a:t>
                      </a:r>
                      <a:endParaRPr lang="fr-FR" dirty="0"/>
                    </a:p>
                  </a:txBody>
                  <a:tcPr/>
                </a:tc>
                <a:tc>
                  <a:txBody>
                    <a:bodyPr/>
                    <a:lstStyle/>
                    <a:p>
                      <a:r>
                        <a:rPr lang="fr-FR" dirty="0" smtClean="0"/>
                        <a:t>Colon-rectum</a:t>
                      </a:r>
                      <a:endParaRPr lang="fr-FR" dirty="0"/>
                    </a:p>
                  </a:txBody>
                  <a:tcPr/>
                </a:tc>
                <a:tc>
                  <a:txBody>
                    <a:bodyPr/>
                    <a:lstStyle/>
                    <a:p>
                      <a:r>
                        <a:rPr lang="fr-FR" dirty="0" smtClean="0"/>
                        <a:t>Poumon</a:t>
                      </a:r>
                      <a:endParaRPr lang="fr-FR" dirty="0"/>
                    </a:p>
                  </a:txBody>
                  <a:tcPr/>
                </a:tc>
              </a:tr>
              <a:tr h="735107">
                <a:tc>
                  <a:txBody>
                    <a:bodyPr/>
                    <a:lstStyle/>
                    <a:p>
                      <a:r>
                        <a:rPr lang="fr-FR" dirty="0" smtClean="0"/>
                        <a:t>Colon-rectum</a:t>
                      </a:r>
                      <a:endParaRPr lang="fr-FR" dirty="0"/>
                    </a:p>
                  </a:txBody>
                  <a:tcPr/>
                </a:tc>
                <a:tc>
                  <a:txBody>
                    <a:bodyPr/>
                    <a:lstStyle/>
                    <a:p>
                      <a:r>
                        <a:rPr lang="fr-FR" dirty="0" smtClean="0"/>
                        <a:t>Foie</a:t>
                      </a:r>
                      <a:endParaRPr lang="fr-FR" dirty="0"/>
                    </a:p>
                  </a:txBody>
                  <a:tcPr/>
                </a:tc>
                <a:tc>
                  <a:txBody>
                    <a:bodyPr/>
                    <a:lstStyle/>
                    <a:p>
                      <a:r>
                        <a:rPr lang="fr-FR" dirty="0" smtClean="0"/>
                        <a:t>Gynécologique</a:t>
                      </a:r>
                      <a:endParaRPr lang="fr-FR" dirty="0"/>
                    </a:p>
                  </a:txBody>
                  <a:tcPr/>
                </a:tc>
                <a:tc>
                  <a:txBody>
                    <a:bodyPr/>
                    <a:lstStyle/>
                    <a:p>
                      <a:r>
                        <a:rPr lang="fr-FR" dirty="0" smtClean="0"/>
                        <a:t>Estomac</a:t>
                      </a:r>
                      <a:endParaRPr lang="fr-FR" dirty="0"/>
                    </a:p>
                  </a:txBody>
                  <a:tcPr/>
                </a:tc>
              </a:tr>
              <a:tr h="735107">
                <a:tc>
                  <a:txBody>
                    <a:bodyPr/>
                    <a:lstStyle/>
                    <a:p>
                      <a:r>
                        <a:rPr lang="fr-FR" dirty="0" smtClean="0"/>
                        <a:t>ORL</a:t>
                      </a:r>
                      <a:endParaRPr lang="fr-FR" dirty="0"/>
                    </a:p>
                  </a:txBody>
                  <a:tcPr/>
                </a:tc>
                <a:tc>
                  <a:txBody>
                    <a:bodyPr/>
                    <a:lstStyle/>
                    <a:p>
                      <a:r>
                        <a:rPr lang="fr-FR" dirty="0" err="1" smtClean="0"/>
                        <a:t>ORL+oesophage</a:t>
                      </a:r>
                      <a:endParaRPr lang="fr-FR" dirty="0"/>
                    </a:p>
                  </a:txBody>
                  <a:tcPr/>
                </a:tc>
                <a:tc>
                  <a:txBody>
                    <a:bodyPr/>
                    <a:lstStyle/>
                    <a:p>
                      <a:r>
                        <a:rPr lang="fr-FR" dirty="0" smtClean="0"/>
                        <a:t>Poumon</a:t>
                      </a:r>
                      <a:endParaRPr lang="fr-FR" dirty="0"/>
                    </a:p>
                  </a:txBody>
                  <a:tcPr/>
                </a:tc>
                <a:tc>
                  <a:txBody>
                    <a:bodyPr/>
                    <a:lstStyle/>
                    <a:p>
                      <a:r>
                        <a:rPr lang="fr-FR" dirty="0" smtClean="0"/>
                        <a:t>Gynécologique</a:t>
                      </a:r>
                      <a:endParaRPr lang="fr-FR" dirty="0"/>
                    </a:p>
                  </a:txBody>
                  <a:tcPr/>
                </a:tc>
              </a:tr>
            </a:tbl>
          </a:graphicData>
        </a:graphic>
      </p:graphicFrame>
    </p:spTree>
    <p:extLst>
      <p:ext uri="{BB962C8B-B14F-4D97-AF65-F5344CB8AC3E}">
        <p14:creationId xmlns:p14="http://schemas.microsoft.com/office/powerpoint/2010/main" val="22111669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t="457" r="1810"/>
          <a:stretch/>
        </p:blipFill>
        <p:spPr>
          <a:xfrm>
            <a:off x="102272" y="336884"/>
            <a:ext cx="8878099" cy="6284520"/>
          </a:xfrm>
          <a:prstGeom prst="rect">
            <a:avLst/>
          </a:prstGeom>
        </p:spPr>
      </p:pic>
    </p:spTree>
    <p:extLst>
      <p:ext uri="{BB962C8B-B14F-4D97-AF65-F5344CB8AC3E}">
        <p14:creationId xmlns:p14="http://schemas.microsoft.com/office/powerpoint/2010/main" val="21445862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Prévention primaire</a:t>
            </a:r>
            <a:endParaRPr lang="fr-FR" dirty="0"/>
          </a:p>
        </p:txBody>
      </p:sp>
      <p:sp>
        <p:nvSpPr>
          <p:cNvPr id="4" name="ZoneTexte 3"/>
          <p:cNvSpPr txBox="1"/>
          <p:nvPr/>
        </p:nvSpPr>
        <p:spPr>
          <a:xfrm>
            <a:off x="914399" y="1964353"/>
            <a:ext cx="7430704" cy="4493538"/>
          </a:xfrm>
          <a:prstGeom prst="rect">
            <a:avLst/>
          </a:prstGeom>
          <a:noFill/>
        </p:spPr>
        <p:txBody>
          <a:bodyPr wrap="square" rtlCol="0">
            <a:spAutoFit/>
          </a:bodyPr>
          <a:lstStyle/>
          <a:p>
            <a:pPr defTabSz="914377"/>
            <a:r>
              <a:rPr lang="fr-FR" sz="2600" dirty="0" smtClean="0">
                <a:solidFill>
                  <a:srgbClr val="000000"/>
                </a:solidFill>
              </a:rPr>
              <a:t>Individuelle: comportement pour soi et les autres</a:t>
            </a:r>
          </a:p>
          <a:p>
            <a:pPr defTabSz="914377"/>
            <a:endParaRPr lang="fr-FR" sz="2600" dirty="0">
              <a:solidFill>
                <a:srgbClr val="000000"/>
              </a:solidFill>
            </a:endParaRPr>
          </a:p>
          <a:p>
            <a:pPr defTabSz="914377"/>
            <a:r>
              <a:rPr lang="fr-FR" sz="2600" dirty="0" smtClean="0">
                <a:solidFill>
                  <a:srgbClr val="000000"/>
                </a:solidFill>
              </a:rPr>
              <a:t>Collective: campagnes publicitaires de sensibilisation du public sur les dangers de certains produits ou comportements à risque</a:t>
            </a:r>
          </a:p>
          <a:p>
            <a:pPr defTabSz="914377"/>
            <a:endParaRPr lang="fr-FR" sz="2600" dirty="0">
              <a:solidFill>
                <a:srgbClr val="000000"/>
              </a:solidFill>
            </a:endParaRPr>
          </a:p>
          <a:p>
            <a:pPr defTabSz="914377"/>
            <a:r>
              <a:rPr lang="fr-FR" sz="2600" dirty="0" smtClean="0">
                <a:solidFill>
                  <a:srgbClr val="000000"/>
                </a:solidFill>
              </a:rPr>
              <a:t>Eviction des FDR (tabac, alcool, protection solaire…), vaccination (hépatite B, HPV…)</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37224840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Dépistage (Prévention primaire et secondaire)</a:t>
            </a:r>
            <a:endParaRPr lang="fr-FR" dirty="0"/>
          </a:p>
        </p:txBody>
      </p:sp>
      <p:sp>
        <p:nvSpPr>
          <p:cNvPr id="4" name="ZoneTexte 3"/>
          <p:cNvSpPr txBox="1"/>
          <p:nvPr/>
        </p:nvSpPr>
        <p:spPr>
          <a:xfrm>
            <a:off x="914399" y="1576209"/>
            <a:ext cx="7430704" cy="6093976"/>
          </a:xfrm>
          <a:prstGeom prst="rect">
            <a:avLst/>
          </a:prstGeom>
          <a:noFill/>
        </p:spPr>
        <p:txBody>
          <a:bodyPr wrap="square" rtlCol="0">
            <a:spAutoFit/>
          </a:bodyPr>
          <a:lstStyle/>
          <a:p>
            <a:pPr defTabSz="914377"/>
            <a:r>
              <a:rPr lang="fr-FR" sz="2600" dirty="0" smtClean="0">
                <a:solidFill>
                  <a:srgbClr val="000000"/>
                </a:solidFill>
              </a:rPr>
              <a:t>Chances de survie augmentées si dépistage précoce du cancer</a:t>
            </a:r>
          </a:p>
          <a:p>
            <a:pPr defTabSz="914377"/>
            <a:endParaRPr lang="fr-FR" sz="2600" dirty="0" smtClean="0">
              <a:solidFill>
                <a:srgbClr val="000000"/>
              </a:solidFill>
            </a:endParaRPr>
          </a:p>
          <a:p>
            <a:pPr defTabSz="914377"/>
            <a:r>
              <a:rPr lang="fr-FR" sz="2600" dirty="0" smtClean="0">
                <a:solidFill>
                  <a:srgbClr val="000000"/>
                </a:solidFill>
              </a:rPr>
              <a:t>Dépistages systématiques:</a:t>
            </a:r>
          </a:p>
          <a:p>
            <a:pPr defTabSz="914377"/>
            <a:r>
              <a:rPr lang="fr-FR" sz="2600" dirty="0" smtClean="0">
                <a:solidFill>
                  <a:srgbClr val="000000"/>
                </a:solidFill>
              </a:rPr>
              <a:t>-Clinique: palpation mammaire et toucher rectal</a:t>
            </a:r>
          </a:p>
          <a:p>
            <a:pPr defTabSz="914377"/>
            <a:r>
              <a:rPr lang="fr-FR" sz="2600" dirty="0" smtClean="0">
                <a:solidFill>
                  <a:srgbClr val="000000"/>
                </a:solidFill>
              </a:rPr>
              <a:t>-Paracliniques:</a:t>
            </a:r>
          </a:p>
          <a:p>
            <a:pPr marL="457200" indent="-457200" defTabSz="914377">
              <a:buFont typeface="Arial" panose="020B0604020202020204" pitchFamily="34" charset="0"/>
              <a:buChar char="•"/>
            </a:pPr>
            <a:r>
              <a:rPr lang="fr-FR" sz="2600" dirty="0" smtClean="0">
                <a:solidFill>
                  <a:srgbClr val="000000"/>
                </a:solidFill>
              </a:rPr>
              <a:t>FCV: 30-60 ans, tous les 3 ans</a:t>
            </a:r>
          </a:p>
          <a:p>
            <a:pPr marL="457200" indent="-457200" defTabSz="914377">
              <a:buFont typeface="Arial" panose="020B0604020202020204" pitchFamily="34" charset="0"/>
              <a:buChar char="•"/>
            </a:pPr>
            <a:r>
              <a:rPr lang="fr-FR" sz="2600" dirty="0" smtClean="0">
                <a:solidFill>
                  <a:srgbClr val="000000"/>
                </a:solidFill>
              </a:rPr>
              <a:t>Mammographie: 50-70 ans, tous les 2 ans</a:t>
            </a:r>
          </a:p>
          <a:p>
            <a:pPr marL="457200" indent="-457200" defTabSz="914377">
              <a:buFont typeface="Arial" panose="020B0604020202020204" pitchFamily="34" charset="0"/>
              <a:buChar char="•"/>
            </a:pPr>
            <a:r>
              <a:rPr lang="fr-FR" sz="2600" dirty="0" err="1" smtClean="0">
                <a:solidFill>
                  <a:srgbClr val="000000"/>
                </a:solidFill>
              </a:rPr>
              <a:t>Hémocult</a:t>
            </a:r>
            <a:r>
              <a:rPr lang="fr-FR" sz="2600" dirty="0" smtClean="0">
                <a:solidFill>
                  <a:srgbClr val="000000"/>
                </a:solidFill>
              </a:rPr>
              <a:t> II: 50-74 ans, tous les 2 ans</a:t>
            </a:r>
          </a:p>
          <a:p>
            <a:pPr defTabSz="914377"/>
            <a:endParaRPr lang="fr-FR" sz="2600" dirty="0" smtClean="0">
              <a:solidFill>
                <a:srgbClr val="000000"/>
              </a:solidFill>
            </a:endParaRPr>
          </a:p>
          <a:p>
            <a:pPr defTabSz="914377"/>
            <a:r>
              <a:rPr lang="fr-FR" sz="2600" dirty="0" smtClean="0">
                <a:solidFill>
                  <a:srgbClr val="000000"/>
                </a:solidFill>
              </a:rPr>
              <a:t>Rôle d’information et de conseils des personnels de santé</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2193087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6013" y="549275"/>
            <a:ext cx="7200900" cy="461665"/>
          </a:xfrm>
          <a:prstGeom prst="rect">
            <a:avLst/>
          </a:prstGeom>
          <a:gradFill rotWithShape="1">
            <a:gsLst>
              <a:gs pos="0">
                <a:srgbClr val="00185E"/>
              </a:gs>
              <a:gs pos="50000">
                <a:srgbClr val="0033CC"/>
              </a:gs>
              <a:gs pos="100000">
                <a:srgbClr val="00185E"/>
              </a:gs>
            </a:gsLst>
            <a:lin ang="5400000" scaled="1"/>
          </a:gradFill>
          <a:ln w="9525">
            <a:noFill/>
            <a:miter lim="800000"/>
            <a:headEnd/>
            <a:tailEnd/>
          </a:ln>
        </p:spPr>
        <p:txBody>
          <a:bodyPr>
            <a:spAutoFit/>
          </a:bodyPr>
          <a:lstStyle/>
          <a:p>
            <a:pPr algn="ctr">
              <a:spcBef>
                <a:spcPct val="50000"/>
              </a:spcBef>
            </a:pPr>
            <a:r>
              <a:rPr lang="fr-FR" sz="2400" dirty="0" smtClean="0">
                <a:solidFill>
                  <a:schemeClr val="bg1"/>
                </a:solidFill>
                <a:latin typeface="Comic Sans MS" pitchFamily="66" charset="0"/>
              </a:rPr>
              <a:t>Les maladies cardio-vasculaires et rénales</a:t>
            </a:r>
            <a:endParaRPr lang="fr-FR" sz="2400" dirty="0">
              <a:solidFill>
                <a:schemeClr val="bg1"/>
              </a:solidFill>
              <a:latin typeface="Comic Sans MS" pitchFamily="66" charset="0"/>
            </a:endParaRPr>
          </a:p>
        </p:txBody>
      </p:sp>
      <p:sp>
        <p:nvSpPr>
          <p:cNvPr id="6" name="Rectangle 5"/>
          <p:cNvSpPr/>
          <p:nvPr/>
        </p:nvSpPr>
        <p:spPr>
          <a:xfrm>
            <a:off x="2771800" y="6021288"/>
            <a:ext cx="56166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0" descr="http://www.bmsfrance.fr/IMG/gif/aomiathero.gif"/>
          <p:cNvPicPr>
            <a:picLocks noChangeAspect="1" noChangeArrowheads="1"/>
          </p:cNvPicPr>
          <p:nvPr/>
        </p:nvPicPr>
        <p:blipFill>
          <a:blip r:embed="rId3" cstate="print"/>
          <a:srcRect/>
          <a:stretch>
            <a:fillRect/>
          </a:stretch>
        </p:blipFill>
        <p:spPr bwMode="auto">
          <a:xfrm>
            <a:off x="3347864" y="3284984"/>
            <a:ext cx="2613788" cy="2049289"/>
          </a:xfrm>
          <a:prstGeom prst="rect">
            <a:avLst/>
          </a:prstGeom>
          <a:noFill/>
          <a:ln w="9525">
            <a:solidFill>
              <a:schemeClr val="tx1"/>
            </a:solidFill>
            <a:miter lim="800000"/>
            <a:headEnd/>
            <a:tailEnd/>
          </a:ln>
        </p:spPr>
      </p:pic>
      <p:sp>
        <p:nvSpPr>
          <p:cNvPr id="10" name="ZoneTexte 9"/>
          <p:cNvSpPr txBox="1"/>
          <p:nvPr/>
        </p:nvSpPr>
        <p:spPr>
          <a:xfrm>
            <a:off x="969264" y="2420888"/>
            <a:ext cx="1658520" cy="923330"/>
          </a:xfrm>
          <a:prstGeom prst="rect">
            <a:avLst/>
          </a:prstGeom>
          <a:noFill/>
          <a:ln>
            <a:solidFill>
              <a:schemeClr val="tx1"/>
            </a:solidFill>
          </a:ln>
        </p:spPr>
        <p:txBody>
          <a:bodyPr wrap="square" rtlCol="0">
            <a:spAutoFit/>
          </a:bodyPr>
          <a:lstStyle/>
          <a:p>
            <a:r>
              <a:rPr lang="fr-FR" dirty="0" smtClean="0">
                <a:latin typeface="Comic Sans MS" pitchFamily="66" charset="0"/>
              </a:rPr>
              <a:t>Angor, IDM, insuffisance cardiaque</a:t>
            </a:r>
            <a:endParaRPr lang="fr-FR" dirty="0">
              <a:latin typeface="Comic Sans MS" pitchFamily="66" charset="0"/>
            </a:endParaRPr>
          </a:p>
        </p:txBody>
      </p:sp>
      <p:sp>
        <p:nvSpPr>
          <p:cNvPr id="11" name="ZoneTexte 10"/>
          <p:cNvSpPr txBox="1"/>
          <p:nvPr/>
        </p:nvSpPr>
        <p:spPr>
          <a:xfrm>
            <a:off x="3491880" y="1556792"/>
            <a:ext cx="2304256" cy="646331"/>
          </a:xfrm>
          <a:prstGeom prst="rect">
            <a:avLst/>
          </a:prstGeom>
          <a:noFill/>
          <a:ln>
            <a:solidFill>
              <a:schemeClr val="tx1"/>
            </a:solidFill>
          </a:ln>
        </p:spPr>
        <p:txBody>
          <a:bodyPr wrap="square" rtlCol="0">
            <a:spAutoFit/>
          </a:bodyPr>
          <a:lstStyle/>
          <a:p>
            <a:r>
              <a:rPr lang="fr-FR" dirty="0" smtClean="0">
                <a:latin typeface="Comic Sans MS" pitchFamily="66" charset="0"/>
              </a:rPr>
              <a:t>AVC </a:t>
            </a:r>
            <a:r>
              <a:rPr lang="fr-FR" dirty="0" smtClean="0">
                <a:latin typeface="Comic Sans MS" pitchFamily="66" charset="0"/>
              </a:rPr>
              <a:t>ischémique, </a:t>
            </a:r>
            <a:r>
              <a:rPr lang="fr-FR" dirty="0" smtClean="0">
                <a:latin typeface="Comic Sans MS" pitchFamily="66" charset="0"/>
              </a:rPr>
              <a:t>démence vasculaire</a:t>
            </a:r>
            <a:endParaRPr lang="fr-FR" dirty="0">
              <a:latin typeface="Comic Sans MS" pitchFamily="66" charset="0"/>
            </a:endParaRPr>
          </a:p>
        </p:txBody>
      </p:sp>
      <p:sp>
        <p:nvSpPr>
          <p:cNvPr id="12" name="ZoneTexte 11"/>
          <p:cNvSpPr txBox="1"/>
          <p:nvPr/>
        </p:nvSpPr>
        <p:spPr>
          <a:xfrm>
            <a:off x="6660232" y="2060848"/>
            <a:ext cx="2232248" cy="1200329"/>
          </a:xfrm>
          <a:prstGeom prst="rect">
            <a:avLst/>
          </a:prstGeom>
          <a:noFill/>
          <a:ln>
            <a:solidFill>
              <a:schemeClr val="tx1"/>
            </a:solidFill>
          </a:ln>
        </p:spPr>
        <p:txBody>
          <a:bodyPr wrap="square" rtlCol="0">
            <a:spAutoFit/>
          </a:bodyPr>
          <a:lstStyle/>
          <a:p>
            <a:r>
              <a:rPr lang="fr-FR" dirty="0" smtClean="0">
                <a:latin typeface="Comic Sans MS" pitchFamily="66" charset="0"/>
              </a:rPr>
              <a:t>Néphropathie vasculaire, insuffisance rénale chronique</a:t>
            </a:r>
            <a:endParaRPr lang="fr-FR" dirty="0">
              <a:latin typeface="Comic Sans MS" pitchFamily="66" charset="0"/>
            </a:endParaRPr>
          </a:p>
        </p:txBody>
      </p:sp>
      <p:sp>
        <p:nvSpPr>
          <p:cNvPr id="13" name="ZoneTexte 12"/>
          <p:cNvSpPr txBox="1"/>
          <p:nvPr/>
        </p:nvSpPr>
        <p:spPr>
          <a:xfrm>
            <a:off x="755576" y="4797152"/>
            <a:ext cx="1800200" cy="1477328"/>
          </a:xfrm>
          <a:prstGeom prst="rect">
            <a:avLst/>
          </a:prstGeom>
          <a:noFill/>
          <a:ln>
            <a:solidFill>
              <a:schemeClr val="tx1"/>
            </a:solidFill>
          </a:ln>
        </p:spPr>
        <p:txBody>
          <a:bodyPr wrap="square" rtlCol="0">
            <a:spAutoFit/>
          </a:bodyPr>
          <a:lstStyle/>
          <a:p>
            <a:r>
              <a:rPr lang="fr-FR" dirty="0" smtClean="0">
                <a:latin typeface="Comic Sans MS" pitchFamily="66" charset="0"/>
              </a:rPr>
              <a:t>Anévrysme de l’aorte abdominale, dissection aortique</a:t>
            </a:r>
            <a:endParaRPr lang="fr-FR" dirty="0">
              <a:latin typeface="Comic Sans MS" pitchFamily="66" charset="0"/>
            </a:endParaRPr>
          </a:p>
        </p:txBody>
      </p:sp>
      <p:sp>
        <p:nvSpPr>
          <p:cNvPr id="14" name="ZoneTexte 13"/>
          <p:cNvSpPr txBox="1"/>
          <p:nvPr/>
        </p:nvSpPr>
        <p:spPr>
          <a:xfrm>
            <a:off x="6681732" y="5334273"/>
            <a:ext cx="1800200" cy="923330"/>
          </a:xfrm>
          <a:prstGeom prst="rect">
            <a:avLst/>
          </a:prstGeom>
          <a:noFill/>
          <a:ln>
            <a:solidFill>
              <a:schemeClr val="tx1"/>
            </a:solidFill>
          </a:ln>
        </p:spPr>
        <p:txBody>
          <a:bodyPr wrap="square" rtlCol="0">
            <a:spAutoFit/>
          </a:bodyPr>
          <a:lstStyle/>
          <a:p>
            <a:r>
              <a:rPr lang="fr-FR" dirty="0" smtClean="0">
                <a:latin typeface="Comic Sans MS" pitchFamily="66" charset="0"/>
              </a:rPr>
              <a:t>Artériopathie des membres inférieurs</a:t>
            </a:r>
            <a:endParaRPr lang="fr-FR" dirty="0">
              <a:latin typeface="Comic Sans MS" pitchFamily="66" charset="0"/>
            </a:endParaRPr>
          </a:p>
        </p:txBody>
      </p:sp>
      <p:cxnSp>
        <p:nvCxnSpPr>
          <p:cNvPr id="3" name="Connecteur droit avec flèche 2"/>
          <p:cNvCxnSpPr>
            <a:stCxn id="17" idx="1"/>
            <a:endCxn id="10" idx="3"/>
          </p:cNvCxnSpPr>
          <p:nvPr/>
        </p:nvCxnSpPr>
        <p:spPr bwMode="auto">
          <a:xfrm flipH="1" flipV="1">
            <a:off x="2627784" y="2882553"/>
            <a:ext cx="720080" cy="142707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 name="Connecteur droit avec flèche 4"/>
          <p:cNvCxnSpPr>
            <a:stCxn id="17" idx="0"/>
            <a:endCxn id="11" idx="2"/>
          </p:cNvCxnSpPr>
          <p:nvPr/>
        </p:nvCxnSpPr>
        <p:spPr bwMode="auto">
          <a:xfrm flipH="1" flipV="1">
            <a:off x="4644008" y="2203123"/>
            <a:ext cx="10750" cy="10818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Connecteur droit avec flèche 7"/>
          <p:cNvCxnSpPr>
            <a:stCxn id="17" idx="3"/>
            <a:endCxn id="12" idx="1"/>
          </p:cNvCxnSpPr>
          <p:nvPr/>
        </p:nvCxnSpPr>
        <p:spPr bwMode="auto">
          <a:xfrm flipV="1">
            <a:off x="5961652" y="2661013"/>
            <a:ext cx="698580" cy="1648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cteur droit avec flèche 14"/>
          <p:cNvCxnSpPr>
            <a:stCxn id="17" idx="2"/>
            <a:endCxn id="14" idx="1"/>
          </p:cNvCxnSpPr>
          <p:nvPr/>
        </p:nvCxnSpPr>
        <p:spPr bwMode="auto">
          <a:xfrm>
            <a:off x="4654758" y="5334273"/>
            <a:ext cx="2026974" cy="461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Connecteur droit avec flèche 17"/>
          <p:cNvCxnSpPr>
            <a:stCxn id="17" idx="2"/>
            <a:endCxn id="13" idx="3"/>
          </p:cNvCxnSpPr>
          <p:nvPr/>
        </p:nvCxnSpPr>
        <p:spPr bwMode="auto">
          <a:xfrm flipH="1">
            <a:off x="2555776" y="5334273"/>
            <a:ext cx="2098982" cy="2015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03198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Diagnostic</a:t>
            </a:r>
            <a:endParaRPr lang="fr-FR" dirty="0"/>
          </a:p>
        </p:txBody>
      </p:sp>
      <p:sp>
        <p:nvSpPr>
          <p:cNvPr id="2" name="ZoneTexte 1"/>
          <p:cNvSpPr txBox="1"/>
          <p:nvPr/>
        </p:nvSpPr>
        <p:spPr>
          <a:xfrm>
            <a:off x="1126156" y="2073482"/>
            <a:ext cx="2425566" cy="584775"/>
          </a:xfrm>
          <a:prstGeom prst="rect">
            <a:avLst/>
          </a:prstGeom>
          <a:solidFill>
            <a:srgbClr val="66FF66"/>
          </a:solidFill>
        </p:spPr>
        <p:txBody>
          <a:bodyPr wrap="square" rtlCol="0">
            <a:spAutoFit/>
          </a:bodyPr>
          <a:lstStyle/>
          <a:p>
            <a:pPr algn="ctr"/>
            <a:r>
              <a:rPr lang="fr-FR" sz="3200" b="1" dirty="0" smtClean="0"/>
              <a:t>Clinique</a:t>
            </a:r>
            <a:endParaRPr lang="fr-FR" sz="3200" b="1" dirty="0"/>
          </a:p>
        </p:txBody>
      </p:sp>
      <p:sp>
        <p:nvSpPr>
          <p:cNvPr id="5" name="ZoneTexte 4"/>
          <p:cNvSpPr txBox="1"/>
          <p:nvPr/>
        </p:nvSpPr>
        <p:spPr>
          <a:xfrm>
            <a:off x="5300313" y="4817444"/>
            <a:ext cx="2553902" cy="584775"/>
          </a:xfrm>
          <a:prstGeom prst="rect">
            <a:avLst/>
          </a:prstGeom>
          <a:solidFill>
            <a:srgbClr val="66FF66"/>
          </a:solidFill>
        </p:spPr>
        <p:txBody>
          <a:bodyPr wrap="square" rtlCol="0">
            <a:spAutoFit/>
          </a:bodyPr>
          <a:lstStyle/>
          <a:p>
            <a:pPr algn="ctr"/>
            <a:r>
              <a:rPr lang="fr-FR" sz="3200" b="1" dirty="0" smtClean="0"/>
              <a:t>Imagerie</a:t>
            </a:r>
            <a:endParaRPr lang="fr-FR" sz="3200" b="1" dirty="0"/>
          </a:p>
        </p:txBody>
      </p:sp>
      <p:sp>
        <p:nvSpPr>
          <p:cNvPr id="7" name="ZoneTexte 6"/>
          <p:cNvSpPr txBox="1"/>
          <p:nvPr/>
        </p:nvSpPr>
        <p:spPr>
          <a:xfrm>
            <a:off x="5470433" y="1827260"/>
            <a:ext cx="2553903" cy="1077218"/>
          </a:xfrm>
          <a:prstGeom prst="rect">
            <a:avLst/>
          </a:prstGeom>
          <a:solidFill>
            <a:srgbClr val="66FF66"/>
          </a:solidFill>
        </p:spPr>
        <p:txBody>
          <a:bodyPr wrap="square" rtlCol="0">
            <a:spAutoFit/>
          </a:bodyPr>
          <a:lstStyle/>
          <a:p>
            <a:pPr algn="ctr"/>
            <a:r>
              <a:rPr lang="fr-FR" sz="3200" b="1" dirty="0" smtClean="0"/>
              <a:t>Marqueurs biologiques</a:t>
            </a:r>
            <a:endParaRPr lang="fr-FR" sz="3200" b="1" dirty="0"/>
          </a:p>
        </p:txBody>
      </p:sp>
      <p:sp>
        <p:nvSpPr>
          <p:cNvPr id="8" name="ZoneTexte 7"/>
          <p:cNvSpPr txBox="1"/>
          <p:nvPr/>
        </p:nvSpPr>
        <p:spPr>
          <a:xfrm>
            <a:off x="1236846" y="4817444"/>
            <a:ext cx="2314876" cy="584775"/>
          </a:xfrm>
          <a:prstGeom prst="rect">
            <a:avLst/>
          </a:prstGeom>
          <a:solidFill>
            <a:srgbClr val="66FF66"/>
          </a:solidFill>
        </p:spPr>
        <p:txBody>
          <a:bodyPr wrap="square" rtlCol="0">
            <a:spAutoFit/>
          </a:bodyPr>
          <a:lstStyle/>
          <a:p>
            <a:pPr algn="ctr"/>
            <a:r>
              <a:rPr lang="fr-FR" sz="3200" b="1" dirty="0" smtClean="0"/>
              <a:t>Histologie</a:t>
            </a:r>
            <a:endParaRPr lang="fr-FR" sz="3200" b="1" dirty="0"/>
          </a:p>
        </p:txBody>
      </p:sp>
      <p:sp>
        <p:nvSpPr>
          <p:cNvPr id="3" name="Étoile à 5 branches 2"/>
          <p:cNvSpPr/>
          <p:nvPr/>
        </p:nvSpPr>
        <p:spPr bwMode="auto">
          <a:xfrm>
            <a:off x="3474720" y="2781701"/>
            <a:ext cx="2184935" cy="1876926"/>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9" name="ZoneTexte 8"/>
          <p:cNvSpPr txBox="1"/>
          <p:nvPr/>
        </p:nvSpPr>
        <p:spPr>
          <a:xfrm>
            <a:off x="856405" y="5956566"/>
            <a:ext cx="7700546" cy="430887"/>
          </a:xfrm>
          <a:prstGeom prst="rect">
            <a:avLst/>
          </a:prstGeom>
          <a:noFill/>
          <a:ln w="38100">
            <a:solidFill>
              <a:srgbClr val="FF0000"/>
            </a:solidFill>
          </a:ln>
        </p:spPr>
        <p:txBody>
          <a:bodyPr wrap="square" rtlCol="0">
            <a:spAutoFit/>
          </a:bodyPr>
          <a:lstStyle/>
          <a:p>
            <a:r>
              <a:rPr lang="fr-FR" sz="2200" b="1" dirty="0" smtClean="0"/>
              <a:t>Le diagnostic doit rester HISTOLOGIQUE: BIOPSIE++</a:t>
            </a:r>
            <a:endParaRPr lang="fr-FR" sz="2200" b="1" dirty="0"/>
          </a:p>
        </p:txBody>
      </p:sp>
    </p:spTree>
    <p:extLst>
      <p:ext uri="{BB962C8B-B14F-4D97-AF65-F5344CB8AC3E}">
        <p14:creationId xmlns:p14="http://schemas.microsoft.com/office/powerpoint/2010/main" val="5560337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Bilan d’extension</a:t>
            </a:r>
            <a:br>
              <a:rPr lang="fr-FR" dirty="0" smtClean="0"/>
            </a:br>
            <a:r>
              <a:rPr lang="fr-FR" dirty="0" smtClean="0"/>
              <a:t>Classification TNM</a:t>
            </a:r>
            <a:endParaRPr lang="fr-FR" dirty="0"/>
          </a:p>
        </p:txBody>
      </p:sp>
      <p:sp>
        <p:nvSpPr>
          <p:cNvPr id="4" name="ZoneTexte 3"/>
          <p:cNvSpPr txBox="1"/>
          <p:nvPr/>
        </p:nvSpPr>
        <p:spPr>
          <a:xfrm>
            <a:off x="914399" y="2214162"/>
            <a:ext cx="7430704" cy="4093428"/>
          </a:xfrm>
          <a:prstGeom prst="rect">
            <a:avLst/>
          </a:prstGeom>
          <a:noFill/>
        </p:spPr>
        <p:txBody>
          <a:bodyPr wrap="square" rtlCol="0">
            <a:spAutoFit/>
          </a:bodyPr>
          <a:lstStyle/>
          <a:p>
            <a:pPr defTabSz="914377"/>
            <a:r>
              <a:rPr lang="fr-FR" sz="2600" dirty="0" smtClean="0">
                <a:solidFill>
                  <a:srgbClr val="000000"/>
                </a:solidFill>
              </a:rPr>
              <a:t>T= Tumeur (extension locale)</a:t>
            </a:r>
          </a:p>
          <a:p>
            <a:pPr defTabSz="914377"/>
            <a:endParaRPr lang="fr-FR" sz="2600" dirty="0">
              <a:solidFill>
                <a:srgbClr val="000000"/>
              </a:solidFill>
            </a:endParaRPr>
          </a:p>
          <a:p>
            <a:pPr defTabSz="914377"/>
            <a:endParaRPr lang="fr-FR" sz="2600" dirty="0" smtClean="0">
              <a:solidFill>
                <a:srgbClr val="000000"/>
              </a:solidFill>
            </a:endParaRPr>
          </a:p>
          <a:p>
            <a:pPr defTabSz="914377"/>
            <a:r>
              <a:rPr lang="fr-FR" sz="2600" dirty="0" smtClean="0">
                <a:solidFill>
                  <a:srgbClr val="000000"/>
                </a:solidFill>
              </a:rPr>
              <a:t>N= Ganglion (extension </a:t>
            </a:r>
            <a:r>
              <a:rPr lang="fr-FR" sz="2600" dirty="0" err="1" smtClean="0">
                <a:solidFill>
                  <a:srgbClr val="000000"/>
                </a:solidFill>
              </a:rPr>
              <a:t>loco-régionale</a:t>
            </a:r>
            <a:r>
              <a:rPr lang="fr-FR" sz="2600" dirty="0" smtClean="0">
                <a:solidFill>
                  <a:srgbClr val="000000"/>
                </a:solidFill>
              </a:rPr>
              <a:t>)</a:t>
            </a:r>
          </a:p>
          <a:p>
            <a:pPr defTabSz="914377"/>
            <a:endParaRPr lang="fr-FR" sz="2600" dirty="0" smtClean="0">
              <a:solidFill>
                <a:srgbClr val="000000"/>
              </a:solidFill>
            </a:endParaRPr>
          </a:p>
          <a:p>
            <a:pPr defTabSz="914377"/>
            <a:endParaRPr lang="fr-FR" sz="2600" dirty="0">
              <a:solidFill>
                <a:srgbClr val="000000"/>
              </a:solidFill>
            </a:endParaRPr>
          </a:p>
          <a:p>
            <a:pPr defTabSz="914377"/>
            <a:r>
              <a:rPr lang="fr-FR" sz="2600" dirty="0" smtClean="0">
                <a:solidFill>
                  <a:srgbClr val="000000"/>
                </a:solidFill>
              </a:rPr>
              <a:t>M= Métastase (extension à distance)</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23735577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Principes de prise en charge</a:t>
            </a:r>
            <a:endParaRPr lang="fr-FR" dirty="0"/>
          </a:p>
        </p:txBody>
      </p:sp>
      <p:sp>
        <p:nvSpPr>
          <p:cNvPr id="4" name="ZoneTexte 3"/>
          <p:cNvSpPr txBox="1"/>
          <p:nvPr/>
        </p:nvSpPr>
        <p:spPr>
          <a:xfrm>
            <a:off x="914399" y="1964353"/>
            <a:ext cx="7430704" cy="4893647"/>
          </a:xfrm>
          <a:prstGeom prst="rect">
            <a:avLst/>
          </a:prstGeom>
          <a:noFill/>
        </p:spPr>
        <p:txBody>
          <a:bodyPr wrap="square" rtlCol="0">
            <a:spAutoFit/>
          </a:bodyPr>
          <a:lstStyle/>
          <a:p>
            <a:pPr marL="457200" indent="-457200" defTabSz="914377">
              <a:buFont typeface="Wingdings" panose="05000000000000000000" pitchFamily="2" charset="2"/>
              <a:buChar char="v"/>
            </a:pPr>
            <a:r>
              <a:rPr lang="fr-FR" sz="2600" dirty="0" err="1" smtClean="0">
                <a:solidFill>
                  <a:srgbClr val="000000"/>
                </a:solidFill>
              </a:rPr>
              <a:t>Pluri-disciplinaire</a:t>
            </a:r>
            <a:r>
              <a:rPr lang="fr-FR" sz="2600" dirty="0" smtClean="0">
                <a:solidFill>
                  <a:srgbClr val="000000"/>
                </a:solidFill>
              </a:rPr>
              <a:t> (RCP)</a:t>
            </a:r>
          </a:p>
          <a:p>
            <a:pPr defTabSz="914377"/>
            <a:endParaRPr lang="fr-FR" sz="2600" dirty="0" smtClean="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Projet thérapeutique personnalisé</a:t>
            </a:r>
          </a:p>
          <a:p>
            <a:pPr marL="457200" indent="-457200" defTabSz="914377">
              <a:buFont typeface="Wingdings" panose="05000000000000000000" pitchFamily="2" charset="2"/>
              <a:buChar char="v"/>
            </a:pPr>
            <a:endParaRPr lang="fr-FR" sz="2600" dirty="0" smtClean="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3 armes thérapeutiques principales le plus souvent associées: chirurgie, radiothérapie, chimiothérapie; protocoles thérapeutiques</a:t>
            </a:r>
          </a:p>
          <a:p>
            <a:pPr marL="457200" indent="-457200" defTabSz="914377">
              <a:buFont typeface="Wingdings" panose="05000000000000000000" pitchFamily="2" charset="2"/>
              <a:buChar char="v"/>
            </a:pPr>
            <a:endParaRPr lang="fr-FR" sz="2600" dirty="0" smtClean="0">
              <a:solidFill>
                <a:srgbClr val="000000"/>
              </a:solidFill>
            </a:endParaRPr>
          </a:p>
          <a:p>
            <a:pPr marL="457200" indent="-457200" defTabSz="914377">
              <a:buFont typeface="Wingdings" panose="05000000000000000000" pitchFamily="2" charset="2"/>
              <a:buChar char="v"/>
            </a:pPr>
            <a:r>
              <a:rPr lang="fr-FR" sz="2600" dirty="0" smtClean="0">
                <a:solidFill>
                  <a:srgbClr val="000000"/>
                </a:solidFill>
              </a:rPr>
              <a:t>Soins de support</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42806249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Traitements</a:t>
            </a:r>
            <a:endParaRPr lang="fr-FR" dirty="0"/>
          </a:p>
        </p:txBody>
      </p:sp>
      <p:sp>
        <p:nvSpPr>
          <p:cNvPr id="4" name="ZoneTexte 3"/>
          <p:cNvSpPr txBox="1"/>
          <p:nvPr/>
        </p:nvSpPr>
        <p:spPr>
          <a:xfrm>
            <a:off x="914399" y="1937716"/>
            <a:ext cx="7430704" cy="4893647"/>
          </a:xfrm>
          <a:prstGeom prst="rect">
            <a:avLst/>
          </a:prstGeom>
          <a:noFill/>
        </p:spPr>
        <p:txBody>
          <a:bodyPr wrap="square" rtlCol="0">
            <a:spAutoFit/>
          </a:bodyPr>
          <a:lstStyle/>
          <a:p>
            <a:pPr marL="514350" indent="-514350" defTabSz="914377">
              <a:buFont typeface="+mj-lt"/>
              <a:buAutoNum type="arabicPeriod"/>
            </a:pPr>
            <a:r>
              <a:rPr lang="fr-FR" sz="2600" b="1" dirty="0" smtClean="0">
                <a:solidFill>
                  <a:srgbClr val="000000"/>
                </a:solidFill>
              </a:rPr>
              <a:t>Chirurgie</a:t>
            </a:r>
          </a:p>
          <a:p>
            <a:pPr defTabSz="914377"/>
            <a:endParaRPr lang="fr-FR" sz="2600" dirty="0" smtClean="0">
              <a:solidFill>
                <a:srgbClr val="000000"/>
              </a:solidFill>
            </a:endParaRPr>
          </a:p>
          <a:p>
            <a:pPr defTabSz="914377"/>
            <a:r>
              <a:rPr lang="fr-FR" sz="2600" dirty="0" smtClean="0">
                <a:solidFill>
                  <a:srgbClr val="000000"/>
                </a:solidFill>
              </a:rPr>
              <a:t>Enlève le foyer principal des tumeurs solides</a:t>
            </a:r>
          </a:p>
          <a:p>
            <a:pPr defTabSz="914377"/>
            <a:endParaRPr lang="fr-FR" sz="2600" dirty="0" smtClean="0">
              <a:solidFill>
                <a:srgbClr val="000000"/>
              </a:solidFill>
            </a:endParaRPr>
          </a:p>
          <a:p>
            <a:pPr defTabSz="914377"/>
            <a:r>
              <a:rPr lang="fr-FR" sz="2600" dirty="0" smtClean="0">
                <a:solidFill>
                  <a:srgbClr val="000000"/>
                </a:solidFill>
              </a:rPr>
              <a:t>Possibilité de maladie résiduelle: association à la chimio-et/ou </a:t>
            </a:r>
            <a:r>
              <a:rPr lang="fr-FR" sz="2600" dirty="0" err="1" smtClean="0">
                <a:solidFill>
                  <a:srgbClr val="000000"/>
                </a:solidFill>
              </a:rPr>
              <a:t>radio-thérapie</a:t>
            </a:r>
            <a:r>
              <a:rPr lang="fr-FR" sz="2600" dirty="0" smtClean="0">
                <a:solidFill>
                  <a:srgbClr val="000000"/>
                </a:solidFill>
              </a:rPr>
              <a:t> (adjuvante ou néo-adjuvante)</a:t>
            </a:r>
          </a:p>
          <a:p>
            <a:pPr defTabSz="914377"/>
            <a:endParaRPr lang="fr-FR" sz="2600" dirty="0">
              <a:solidFill>
                <a:srgbClr val="000000"/>
              </a:solidFill>
            </a:endParaRPr>
          </a:p>
          <a:p>
            <a:pPr defTabSz="914377"/>
            <a:r>
              <a:rPr lang="fr-FR" sz="2600" dirty="0" smtClean="0">
                <a:solidFill>
                  <a:srgbClr val="000000"/>
                </a:solidFill>
              </a:rPr>
              <a:t>Préparation psychologique du patient</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36979657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Traitements</a:t>
            </a:r>
            <a:endParaRPr lang="fr-FR" dirty="0"/>
          </a:p>
        </p:txBody>
      </p:sp>
      <p:sp>
        <p:nvSpPr>
          <p:cNvPr id="4" name="ZoneTexte 3"/>
          <p:cNvSpPr txBox="1"/>
          <p:nvPr/>
        </p:nvSpPr>
        <p:spPr>
          <a:xfrm>
            <a:off x="914399" y="1576209"/>
            <a:ext cx="7430704" cy="5693866"/>
          </a:xfrm>
          <a:prstGeom prst="rect">
            <a:avLst/>
          </a:prstGeom>
          <a:noFill/>
        </p:spPr>
        <p:txBody>
          <a:bodyPr wrap="square" rtlCol="0">
            <a:spAutoFit/>
          </a:bodyPr>
          <a:lstStyle/>
          <a:p>
            <a:pPr marL="514350" indent="-514350" defTabSz="914377">
              <a:buFont typeface="+mj-lt"/>
              <a:buAutoNum type="arabicPeriod" startAt="2"/>
            </a:pPr>
            <a:r>
              <a:rPr lang="fr-FR" sz="2600" b="1" dirty="0" smtClean="0">
                <a:solidFill>
                  <a:srgbClr val="000000"/>
                </a:solidFill>
              </a:rPr>
              <a:t>Radiothérapie</a:t>
            </a:r>
          </a:p>
          <a:p>
            <a:pPr defTabSz="914377"/>
            <a:endParaRPr lang="fr-FR" sz="2600" dirty="0" smtClean="0">
              <a:solidFill>
                <a:srgbClr val="000000"/>
              </a:solidFill>
            </a:endParaRPr>
          </a:p>
          <a:p>
            <a:pPr defTabSz="914377"/>
            <a:r>
              <a:rPr lang="fr-FR" sz="2600" dirty="0" smtClean="0">
                <a:solidFill>
                  <a:srgbClr val="000000"/>
                </a:solidFill>
              </a:rPr>
              <a:t>Radiothérapie haute énergie avec accélérateurs de particules</a:t>
            </a:r>
          </a:p>
          <a:p>
            <a:pPr defTabSz="914377"/>
            <a:endParaRPr lang="fr-FR" sz="2600" dirty="0" smtClean="0">
              <a:solidFill>
                <a:srgbClr val="000000"/>
              </a:solidFill>
            </a:endParaRPr>
          </a:p>
          <a:p>
            <a:pPr defTabSz="914377"/>
            <a:r>
              <a:rPr lang="fr-FR" sz="2600" dirty="0" smtClean="0">
                <a:solidFill>
                  <a:srgbClr val="000000"/>
                </a:solidFill>
              </a:rPr>
              <a:t>Temps d’exposition et nombre de séances dépendent du type de tumeur</a:t>
            </a:r>
          </a:p>
          <a:p>
            <a:pPr defTabSz="914377"/>
            <a:endParaRPr lang="fr-FR" sz="2600" dirty="0">
              <a:solidFill>
                <a:srgbClr val="000000"/>
              </a:solidFill>
            </a:endParaRPr>
          </a:p>
          <a:p>
            <a:pPr defTabSz="914377"/>
            <a:r>
              <a:rPr lang="fr-FR" sz="2600" dirty="0" smtClean="0">
                <a:solidFill>
                  <a:srgbClr val="000000"/>
                </a:solidFill>
              </a:rPr>
              <a:t>Effets secondaires: fatigue, sclérose cutanée/musculaire/lymphatique, </a:t>
            </a:r>
            <a:r>
              <a:rPr lang="fr-FR" sz="2600" dirty="0" err="1" smtClean="0">
                <a:solidFill>
                  <a:srgbClr val="000000"/>
                </a:solidFill>
              </a:rPr>
              <a:t>mucites</a:t>
            </a:r>
            <a:r>
              <a:rPr lang="fr-FR" sz="2600" dirty="0" smtClean="0">
                <a:solidFill>
                  <a:srgbClr val="000000"/>
                </a:solidFill>
              </a:rPr>
              <a:t> (digestive++), baisse de l’immunité…</a:t>
            </a:r>
          </a:p>
          <a:p>
            <a:pPr defTabSz="914377"/>
            <a:endParaRPr lang="fr-FR" sz="2600" dirty="0" smtClean="0">
              <a:solidFill>
                <a:srgbClr val="000000"/>
              </a:solidFill>
            </a:endParaRPr>
          </a:p>
          <a:p>
            <a:pPr defTabSz="914377"/>
            <a:endParaRPr lang="fr-FR" sz="2600" dirty="0">
              <a:solidFill>
                <a:srgbClr val="000000"/>
              </a:solidFill>
            </a:endParaRPr>
          </a:p>
          <a:p>
            <a:pPr defTabSz="914377"/>
            <a:endParaRPr lang="fr-FR" sz="2600" dirty="0">
              <a:solidFill>
                <a:srgbClr val="000000"/>
              </a:solidFill>
            </a:endParaRPr>
          </a:p>
        </p:txBody>
      </p:sp>
    </p:spTree>
    <p:extLst>
      <p:ext uri="{BB962C8B-B14F-4D97-AF65-F5344CB8AC3E}">
        <p14:creationId xmlns:p14="http://schemas.microsoft.com/office/powerpoint/2010/main" val="19129084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Traitements</a:t>
            </a:r>
            <a:endParaRPr lang="fr-FR" dirty="0"/>
          </a:p>
        </p:txBody>
      </p:sp>
      <p:sp>
        <p:nvSpPr>
          <p:cNvPr id="4" name="ZoneTexte 3"/>
          <p:cNvSpPr txBox="1"/>
          <p:nvPr/>
        </p:nvSpPr>
        <p:spPr>
          <a:xfrm>
            <a:off x="669849" y="1268318"/>
            <a:ext cx="8073657" cy="5293757"/>
          </a:xfrm>
          <a:prstGeom prst="rect">
            <a:avLst/>
          </a:prstGeom>
          <a:noFill/>
        </p:spPr>
        <p:txBody>
          <a:bodyPr wrap="square" rtlCol="0">
            <a:spAutoFit/>
          </a:bodyPr>
          <a:lstStyle/>
          <a:p>
            <a:pPr marL="514350" indent="-514350" defTabSz="914377">
              <a:buFont typeface="+mj-lt"/>
              <a:buAutoNum type="arabicPeriod" startAt="3"/>
            </a:pPr>
            <a:r>
              <a:rPr lang="fr-FR" sz="2600" b="1" dirty="0" smtClean="0">
                <a:solidFill>
                  <a:srgbClr val="000000"/>
                </a:solidFill>
              </a:rPr>
              <a:t>Chimiothérapie</a:t>
            </a:r>
          </a:p>
          <a:p>
            <a:pPr defTabSz="914377"/>
            <a:endParaRPr lang="fr-FR" sz="2600" dirty="0" smtClean="0">
              <a:solidFill>
                <a:srgbClr val="000000"/>
              </a:solidFill>
            </a:endParaRPr>
          </a:p>
          <a:p>
            <a:pPr defTabSz="914377"/>
            <a:r>
              <a:rPr lang="fr-FR" sz="2600" dirty="0" smtClean="0">
                <a:solidFill>
                  <a:srgbClr val="000000"/>
                </a:solidFill>
              </a:rPr>
              <a:t>Seul moyen théorique de contrôler la dissémination cancéreuse</a:t>
            </a:r>
          </a:p>
          <a:p>
            <a:pPr defTabSz="914377"/>
            <a:endParaRPr lang="fr-FR" sz="2600" dirty="0">
              <a:solidFill>
                <a:srgbClr val="000000"/>
              </a:solidFill>
            </a:endParaRPr>
          </a:p>
          <a:p>
            <a:pPr defTabSz="914377"/>
            <a:r>
              <a:rPr lang="fr-FR" sz="2600" dirty="0" smtClean="0">
                <a:solidFill>
                  <a:srgbClr val="000000"/>
                </a:solidFill>
              </a:rPr>
              <a:t>Substances chimiques capables d’interférer dans le métabolisme cellulaire</a:t>
            </a:r>
          </a:p>
          <a:p>
            <a:pPr defTabSz="914377"/>
            <a:endParaRPr lang="fr-FR" sz="2600" dirty="0">
              <a:solidFill>
                <a:srgbClr val="000000"/>
              </a:solidFill>
            </a:endParaRPr>
          </a:p>
          <a:p>
            <a:pPr defTabSz="914377"/>
            <a:r>
              <a:rPr lang="fr-FR" sz="2600" dirty="0" smtClean="0">
                <a:solidFill>
                  <a:srgbClr val="000000"/>
                </a:solidFill>
              </a:rPr>
              <a:t>Effets secondaires: fatigue, toxicité pour les cellules saines: alopécie, nausées et vomissements, </a:t>
            </a:r>
            <a:r>
              <a:rPr lang="fr-FR" sz="2600" dirty="0" err="1" smtClean="0">
                <a:solidFill>
                  <a:srgbClr val="000000"/>
                </a:solidFill>
              </a:rPr>
              <a:t>mucites</a:t>
            </a:r>
            <a:r>
              <a:rPr lang="fr-FR" sz="2600" dirty="0" smtClean="0">
                <a:solidFill>
                  <a:srgbClr val="000000"/>
                </a:solidFill>
              </a:rPr>
              <a:t>, toxicité d’organes (cœur, foie, reins…), toxicité médullaire (aplasie avec risque infectieux et besoins transfusionnels)</a:t>
            </a:r>
            <a:endParaRPr lang="fr-FR" sz="2600" dirty="0">
              <a:solidFill>
                <a:srgbClr val="000000"/>
              </a:solidFill>
            </a:endParaRPr>
          </a:p>
        </p:txBody>
      </p:sp>
    </p:spTree>
    <p:extLst>
      <p:ext uri="{BB962C8B-B14F-4D97-AF65-F5344CB8AC3E}">
        <p14:creationId xmlns:p14="http://schemas.microsoft.com/office/powerpoint/2010/main" val="7830961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Traitements</a:t>
            </a:r>
            <a:endParaRPr lang="fr-FR" dirty="0"/>
          </a:p>
        </p:txBody>
      </p:sp>
      <p:sp>
        <p:nvSpPr>
          <p:cNvPr id="4" name="ZoneTexte 3"/>
          <p:cNvSpPr txBox="1"/>
          <p:nvPr/>
        </p:nvSpPr>
        <p:spPr>
          <a:xfrm>
            <a:off x="613142" y="1268318"/>
            <a:ext cx="7999229" cy="5293757"/>
          </a:xfrm>
          <a:prstGeom prst="rect">
            <a:avLst/>
          </a:prstGeom>
          <a:noFill/>
        </p:spPr>
        <p:txBody>
          <a:bodyPr wrap="square" rtlCol="0">
            <a:spAutoFit/>
          </a:bodyPr>
          <a:lstStyle/>
          <a:p>
            <a:pPr marL="514350" indent="-514350" defTabSz="914377">
              <a:buFont typeface="+mj-lt"/>
              <a:buAutoNum type="arabicPeriod" startAt="4"/>
            </a:pPr>
            <a:r>
              <a:rPr lang="fr-FR" sz="2600" b="1" dirty="0" smtClean="0">
                <a:solidFill>
                  <a:srgbClr val="000000"/>
                </a:solidFill>
              </a:rPr>
              <a:t>Autres traitements</a:t>
            </a:r>
          </a:p>
          <a:p>
            <a:pPr defTabSz="914377"/>
            <a:endParaRPr lang="fr-FR" sz="2600" dirty="0" smtClean="0">
              <a:solidFill>
                <a:srgbClr val="000000"/>
              </a:solidFill>
            </a:endParaRPr>
          </a:p>
          <a:p>
            <a:pPr defTabSz="914377"/>
            <a:r>
              <a:rPr lang="fr-FR" sz="2600" dirty="0" smtClean="0">
                <a:solidFill>
                  <a:srgbClr val="000000"/>
                </a:solidFill>
              </a:rPr>
              <a:t>Corticothérapie, hormonothérapie</a:t>
            </a:r>
          </a:p>
          <a:p>
            <a:pPr defTabSz="914377"/>
            <a:endParaRPr lang="fr-FR" sz="2600" dirty="0">
              <a:solidFill>
                <a:srgbClr val="000000"/>
              </a:solidFill>
            </a:endParaRPr>
          </a:p>
          <a:p>
            <a:pPr defTabSz="914377"/>
            <a:r>
              <a:rPr lang="fr-FR" sz="2600" dirty="0" smtClean="0">
                <a:solidFill>
                  <a:srgbClr val="000000"/>
                </a:solidFill>
              </a:rPr>
              <a:t>Thérapies ciblées:</a:t>
            </a:r>
          </a:p>
          <a:p>
            <a:pPr marL="457200" indent="-457200" defTabSz="914377">
              <a:buFontTx/>
              <a:buChar char="-"/>
            </a:pPr>
            <a:r>
              <a:rPr lang="fr-FR" sz="2600" dirty="0" smtClean="0">
                <a:solidFill>
                  <a:srgbClr val="000000"/>
                </a:solidFill>
              </a:rPr>
              <a:t>anti-</a:t>
            </a:r>
            <a:r>
              <a:rPr lang="fr-FR" sz="2600" dirty="0" err="1" smtClean="0">
                <a:solidFill>
                  <a:srgbClr val="000000"/>
                </a:solidFill>
              </a:rPr>
              <a:t>angiogéniques</a:t>
            </a:r>
            <a:endParaRPr lang="fr-FR" sz="2600" dirty="0" smtClean="0">
              <a:solidFill>
                <a:srgbClr val="000000"/>
              </a:solidFill>
            </a:endParaRPr>
          </a:p>
          <a:p>
            <a:pPr marL="457200" indent="-457200" defTabSz="914377">
              <a:buFontTx/>
              <a:buChar char="-"/>
            </a:pPr>
            <a:r>
              <a:rPr lang="fr-FR" sz="2600" dirty="0" smtClean="0">
                <a:solidFill>
                  <a:srgbClr val="000000"/>
                </a:solidFill>
              </a:rPr>
              <a:t>Anticorps monoclonaux</a:t>
            </a:r>
          </a:p>
          <a:p>
            <a:pPr defTabSz="914377"/>
            <a:endParaRPr lang="fr-FR" sz="2600" dirty="0">
              <a:solidFill>
                <a:srgbClr val="000000"/>
              </a:solidFill>
            </a:endParaRPr>
          </a:p>
          <a:p>
            <a:pPr defTabSz="914377"/>
            <a:r>
              <a:rPr lang="fr-FR" sz="2600" dirty="0" smtClean="0">
                <a:solidFill>
                  <a:srgbClr val="000000"/>
                </a:solidFill>
              </a:rPr>
              <a:t>Traitement antalgique personnalisé (métastases++)</a:t>
            </a:r>
          </a:p>
          <a:p>
            <a:pPr defTabSz="914377"/>
            <a:endParaRPr lang="fr-FR" sz="2600" dirty="0">
              <a:solidFill>
                <a:srgbClr val="000000"/>
              </a:solidFill>
            </a:endParaRPr>
          </a:p>
          <a:p>
            <a:pPr defTabSz="914377"/>
            <a:r>
              <a:rPr lang="fr-FR" sz="2600" dirty="0" smtClean="0">
                <a:solidFill>
                  <a:srgbClr val="000000"/>
                </a:solidFill>
              </a:rPr>
              <a:t>Alimentation</a:t>
            </a:r>
          </a:p>
          <a:p>
            <a:pPr defTabSz="914377"/>
            <a:endParaRPr lang="fr-FR" sz="2600" dirty="0">
              <a:solidFill>
                <a:srgbClr val="000000"/>
              </a:solidFill>
            </a:endParaRPr>
          </a:p>
          <a:p>
            <a:pPr defTabSz="914377"/>
            <a:r>
              <a:rPr lang="fr-FR" sz="2600" dirty="0" smtClean="0">
                <a:solidFill>
                  <a:srgbClr val="000000"/>
                </a:solidFill>
              </a:rPr>
              <a:t>Prise en charge psycho-sociale</a:t>
            </a:r>
            <a:endParaRPr lang="fr-FR" sz="2600" dirty="0">
              <a:solidFill>
                <a:srgbClr val="000000"/>
              </a:solidFill>
            </a:endParaRPr>
          </a:p>
        </p:txBody>
      </p:sp>
    </p:spTree>
    <p:extLst>
      <p:ext uri="{BB962C8B-B14F-4D97-AF65-F5344CB8AC3E}">
        <p14:creationId xmlns:p14="http://schemas.microsoft.com/office/powerpoint/2010/main" val="41666309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914399" y="400951"/>
            <a:ext cx="7584559" cy="867367"/>
          </a:xfrm>
        </p:spPr>
        <p:txBody>
          <a:bodyPr/>
          <a:lstStyle/>
          <a:p>
            <a:pPr algn="ctr"/>
            <a:r>
              <a:rPr lang="fr-FR" dirty="0" smtClean="0"/>
              <a:t>Traitements</a:t>
            </a:r>
            <a:endParaRPr lang="fr-FR" dirty="0"/>
          </a:p>
        </p:txBody>
      </p:sp>
      <p:pic>
        <p:nvPicPr>
          <p:cNvPr id="2" name="Image 1"/>
          <p:cNvPicPr>
            <a:picLocks noChangeAspect="1"/>
          </p:cNvPicPr>
          <p:nvPr/>
        </p:nvPicPr>
        <p:blipFill>
          <a:blip r:embed="rId3"/>
          <a:stretch>
            <a:fillRect/>
          </a:stretch>
        </p:blipFill>
        <p:spPr>
          <a:xfrm>
            <a:off x="228812" y="1935125"/>
            <a:ext cx="8806875" cy="3771882"/>
          </a:xfrm>
          <a:prstGeom prst="rect">
            <a:avLst/>
          </a:prstGeom>
        </p:spPr>
      </p:pic>
    </p:spTree>
    <p:extLst>
      <p:ext uri="{BB962C8B-B14F-4D97-AF65-F5344CB8AC3E}">
        <p14:creationId xmlns:p14="http://schemas.microsoft.com/office/powerpoint/2010/main" val="5745097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839971" y="2623156"/>
            <a:ext cx="7584559" cy="867367"/>
          </a:xfrm>
        </p:spPr>
        <p:txBody>
          <a:bodyPr/>
          <a:lstStyle/>
          <a:p>
            <a:pPr algn="ctr"/>
            <a:r>
              <a:rPr lang="fr-FR" sz="4000" dirty="0" smtClean="0"/>
              <a:t>Drépanocytose</a:t>
            </a:r>
            <a:endParaRPr lang="fr-FR" sz="4000" dirty="0"/>
          </a:p>
        </p:txBody>
      </p:sp>
    </p:spTree>
    <p:extLst>
      <p:ext uri="{BB962C8B-B14F-4D97-AF65-F5344CB8AC3E}">
        <p14:creationId xmlns:p14="http://schemas.microsoft.com/office/powerpoint/2010/main" val="25904618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1116013" y="549275"/>
            <a:ext cx="7200900" cy="584200"/>
          </a:xfrm>
          <a:prstGeom prst="rect">
            <a:avLst/>
          </a:prstGeom>
          <a:gradFill rotWithShape="1">
            <a:gsLst>
              <a:gs pos="0">
                <a:srgbClr val="00185E"/>
              </a:gs>
              <a:gs pos="50000">
                <a:srgbClr val="0033CC"/>
              </a:gs>
              <a:gs pos="100000">
                <a:srgbClr val="0018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fr-FR" altLang="fr-FR" dirty="0" smtClean="0">
                <a:solidFill>
                  <a:srgbClr val="FFFFFF"/>
                </a:solidFill>
                <a:latin typeface="Comic Sans MS" panose="030F0702030302020204" pitchFamily="66" charset="0"/>
              </a:rPr>
              <a:t>Drépanocytose</a:t>
            </a:r>
          </a:p>
        </p:txBody>
      </p:sp>
      <p:sp>
        <p:nvSpPr>
          <p:cNvPr id="45059" name="Text Box 6"/>
          <p:cNvSpPr txBox="1">
            <a:spLocks noChangeArrowheads="1"/>
          </p:cNvSpPr>
          <p:nvPr/>
        </p:nvSpPr>
        <p:spPr bwMode="auto">
          <a:xfrm>
            <a:off x="-252413" y="1406525"/>
            <a:ext cx="93964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fontAlgn="base">
              <a:spcBef>
                <a:spcPct val="0"/>
              </a:spcBef>
              <a:spcAft>
                <a:spcPct val="0"/>
              </a:spcAft>
              <a:buFontTx/>
              <a:buChar char="•"/>
            </a:pPr>
            <a:r>
              <a:rPr lang="fr-FR" altLang="fr-FR" sz="2400" dirty="0" smtClean="0">
                <a:solidFill>
                  <a:srgbClr val="0033CC"/>
                </a:solidFill>
                <a:latin typeface="Comic Sans MS" panose="030F0702030302020204" pitchFamily="66" charset="0"/>
              </a:rPr>
              <a:t> Affection héréditaire liée à une mutation du gène </a:t>
            </a:r>
            <a:br>
              <a:rPr lang="fr-FR" altLang="fr-FR" sz="2400" dirty="0" smtClean="0">
                <a:solidFill>
                  <a:srgbClr val="0033CC"/>
                </a:solidFill>
                <a:latin typeface="Comic Sans MS" panose="030F0702030302020204" pitchFamily="66" charset="0"/>
              </a:rPr>
            </a:br>
            <a:r>
              <a:rPr lang="fr-FR" altLang="fr-FR" sz="2400" dirty="0" smtClean="0">
                <a:solidFill>
                  <a:srgbClr val="0033CC"/>
                </a:solidFill>
                <a:latin typeface="Comic Sans MS" panose="030F0702030302020204" pitchFamily="66" charset="0"/>
              </a:rPr>
              <a:t>de la β-globine (</a:t>
            </a:r>
            <a:r>
              <a:rPr lang="el-GR" altLang="fr-FR" sz="2400" dirty="0" smtClean="0">
                <a:solidFill>
                  <a:srgbClr val="0033CC"/>
                </a:solidFill>
                <a:latin typeface="Comic Sans MS" panose="030F0702030302020204" pitchFamily="66" charset="0"/>
              </a:rPr>
              <a:t>β</a:t>
            </a:r>
            <a:r>
              <a:rPr lang="fr-FR" altLang="fr-FR" sz="2400" dirty="0" smtClean="0">
                <a:solidFill>
                  <a:srgbClr val="0033CC"/>
                </a:solidFill>
                <a:latin typeface="Comic Sans MS" panose="030F0702030302020204" pitchFamily="66" charset="0"/>
              </a:rPr>
              <a:t>6 Glu&lt;Val) avec formation d’</a:t>
            </a:r>
            <a:r>
              <a:rPr lang="fr-FR" altLang="fr-FR" sz="2400" dirty="0" err="1" smtClean="0">
                <a:solidFill>
                  <a:srgbClr val="0033CC"/>
                </a:solidFill>
                <a:latin typeface="Comic Sans MS" panose="030F0702030302020204" pitchFamily="66" charset="0"/>
              </a:rPr>
              <a:t>HémoglobineS</a:t>
            </a: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Char char="•"/>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None/>
            </a:pPr>
            <a:endParaRPr lang="fr-FR" altLang="fr-FR" sz="2400" dirty="0" smtClean="0">
              <a:solidFill>
                <a:srgbClr val="0033CC"/>
              </a:solidFill>
              <a:latin typeface="Comic Sans MS" panose="030F0702030302020204" pitchFamily="66" charset="0"/>
            </a:endParaRPr>
          </a:p>
          <a:p>
            <a:pPr lvl="1" fontAlgn="base">
              <a:spcBef>
                <a:spcPct val="0"/>
              </a:spcBef>
              <a:spcAft>
                <a:spcPct val="0"/>
              </a:spcAft>
              <a:buFontTx/>
              <a:buChar char="•"/>
            </a:pPr>
            <a:r>
              <a:rPr lang="fr-FR" altLang="fr-FR" sz="2400" dirty="0" smtClean="0">
                <a:solidFill>
                  <a:srgbClr val="0033CC"/>
                </a:solidFill>
                <a:latin typeface="Comic Sans MS" panose="030F0702030302020204" pitchFamily="66" charset="0"/>
              </a:rPr>
              <a:t> Transmission majoritairement autosomique récessive</a:t>
            </a:r>
          </a:p>
        </p:txBody>
      </p:sp>
      <p:pic>
        <p:nvPicPr>
          <p:cNvPr id="45060" name="Image 4" descr="281485_261514010542418_158004937559993_1127114_3018172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20938"/>
            <a:ext cx="5329237"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1" name="Groupe 9"/>
          <p:cNvGrpSpPr>
            <a:grpSpLocks/>
          </p:cNvGrpSpPr>
          <p:nvPr/>
        </p:nvGrpSpPr>
        <p:grpSpPr bwMode="auto">
          <a:xfrm>
            <a:off x="6156325" y="2997200"/>
            <a:ext cx="2609850" cy="2609850"/>
            <a:chOff x="6156176" y="2852936"/>
            <a:chExt cx="2609850" cy="2609850"/>
          </a:xfrm>
        </p:grpSpPr>
        <p:pic>
          <p:nvPicPr>
            <p:cNvPr id="45063" name="Image 6" descr="drepa_diag_htm_txt_hplc_het_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852936"/>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ZoneTexte 5"/>
            <p:cNvSpPr txBox="1">
              <a:spLocks noChangeArrowheads="1"/>
            </p:cNvSpPr>
            <p:nvPr/>
          </p:nvSpPr>
          <p:spPr bwMode="auto">
            <a:xfrm>
              <a:off x="6732240" y="3933056"/>
              <a:ext cx="72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l-GR" altLang="fr-FR" sz="1600" smtClean="0">
                  <a:solidFill>
                    <a:srgbClr val="0033CC"/>
                  </a:solidFill>
                </a:rPr>
                <a:t>α</a:t>
              </a:r>
              <a:r>
                <a:rPr lang="fr-FR" altLang="fr-FR" sz="1600" smtClean="0">
                  <a:solidFill>
                    <a:srgbClr val="0033CC"/>
                  </a:solidFill>
                </a:rPr>
                <a:t>2</a:t>
              </a:r>
              <a:r>
                <a:rPr lang="el-GR" altLang="fr-FR" sz="1600" smtClean="0">
                  <a:solidFill>
                    <a:srgbClr val="0033CC"/>
                  </a:solidFill>
                </a:rPr>
                <a:t>β</a:t>
              </a:r>
              <a:r>
                <a:rPr lang="fr-FR" altLang="fr-FR" sz="1600" smtClean="0">
                  <a:solidFill>
                    <a:srgbClr val="0033CC"/>
                  </a:solidFill>
                </a:rPr>
                <a:t>2</a:t>
              </a:r>
            </a:p>
          </p:txBody>
        </p:sp>
        <p:sp>
          <p:nvSpPr>
            <p:cNvPr id="45065" name="ZoneTexte 7"/>
            <p:cNvSpPr txBox="1">
              <a:spLocks noChangeArrowheads="1"/>
            </p:cNvSpPr>
            <p:nvPr/>
          </p:nvSpPr>
          <p:spPr bwMode="auto">
            <a:xfrm>
              <a:off x="7956376" y="3933056"/>
              <a:ext cx="72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l-GR" altLang="fr-FR" sz="1600" smtClean="0">
                  <a:solidFill>
                    <a:srgbClr val="0033CC"/>
                  </a:solidFill>
                </a:rPr>
                <a:t>α</a:t>
              </a:r>
              <a:r>
                <a:rPr lang="fr-FR" altLang="fr-FR" sz="1600" smtClean="0">
                  <a:solidFill>
                    <a:srgbClr val="0033CC"/>
                  </a:solidFill>
                </a:rPr>
                <a:t>2</a:t>
              </a:r>
              <a:r>
                <a:rPr lang="el-GR" altLang="fr-FR" sz="1600" smtClean="0">
                  <a:solidFill>
                    <a:srgbClr val="0033CC"/>
                  </a:solidFill>
                </a:rPr>
                <a:t>β</a:t>
              </a:r>
              <a:r>
                <a:rPr lang="fr-FR" altLang="fr-FR" sz="1600" baseline="30000" smtClean="0">
                  <a:solidFill>
                    <a:srgbClr val="0033CC"/>
                  </a:solidFill>
                </a:rPr>
                <a:t>s</a:t>
              </a:r>
              <a:r>
                <a:rPr lang="fr-FR" altLang="fr-FR" sz="1600" smtClean="0">
                  <a:solidFill>
                    <a:srgbClr val="0033CC"/>
                  </a:solidFill>
                </a:rPr>
                <a:t>2</a:t>
              </a:r>
            </a:p>
          </p:txBody>
        </p:sp>
      </p:grpSp>
      <p:sp>
        <p:nvSpPr>
          <p:cNvPr id="45062" name="ZoneTexte 8"/>
          <p:cNvSpPr txBox="1">
            <a:spLocks noChangeArrowheads="1"/>
          </p:cNvSpPr>
          <p:nvPr/>
        </p:nvSpPr>
        <p:spPr bwMode="auto">
          <a:xfrm>
            <a:off x="-36513" y="5600700"/>
            <a:ext cx="309562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fr-FR" altLang="fr-FR" sz="1200" i="1" smtClean="0">
                <a:solidFill>
                  <a:srgbClr val="0033CC"/>
                </a:solidFill>
                <a:latin typeface="Comic Sans MS" panose="030F0702030302020204" pitchFamily="66" charset="0"/>
              </a:rPr>
              <a:t>The Mc Graw Companies, Inc</a:t>
            </a:r>
          </a:p>
        </p:txBody>
      </p:sp>
    </p:spTree>
    <p:extLst>
      <p:ext uri="{BB962C8B-B14F-4D97-AF65-F5344CB8AC3E}">
        <p14:creationId xmlns:p14="http://schemas.microsoft.com/office/powerpoint/2010/main" val="1228084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0033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0033CC"/>
            </a:solidFill>
            <a:effectLst/>
            <a:latin typeface="Times New Roman" pitchFamily="18"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0033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0033CC"/>
            </a:solidFill>
            <a:effectLst/>
            <a:latin typeface="Times New Roman" pitchFamily="18"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Nouvelle présentation">
  <a:themeElements>
    <a:clrScheme name="Nouvelle présentation 16">
      <a:dk1>
        <a:srgbClr val="000000"/>
      </a:dk1>
      <a:lt1>
        <a:srgbClr val="FFFFFF"/>
      </a:lt1>
      <a:dk2>
        <a:srgbClr val="E64721"/>
      </a:dk2>
      <a:lt2>
        <a:srgbClr val="808080"/>
      </a:lt2>
      <a:accent1>
        <a:srgbClr val="90141A"/>
      </a:accent1>
      <a:accent2>
        <a:srgbClr val="FF9900"/>
      </a:accent2>
      <a:accent3>
        <a:srgbClr val="FFFFFF"/>
      </a:accent3>
      <a:accent4>
        <a:srgbClr val="000000"/>
      </a:accent4>
      <a:accent5>
        <a:srgbClr val="C6AAAB"/>
      </a:accent5>
      <a:accent6>
        <a:srgbClr val="E78A00"/>
      </a:accent6>
      <a:hlink>
        <a:srgbClr val="063666"/>
      </a:hlink>
      <a:folHlink>
        <a:srgbClr val="006600"/>
      </a:folHlink>
    </a:clrScheme>
    <a:fontScheme name="Nouvelle pré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90141A"/>
        </a:dk2>
        <a:lt2>
          <a:srgbClr val="808080"/>
        </a:lt2>
        <a:accent1>
          <a:srgbClr val="E64721"/>
        </a:accent1>
        <a:accent2>
          <a:srgbClr val="333399"/>
        </a:accent2>
        <a:accent3>
          <a:srgbClr val="FFFFFF"/>
        </a:accent3>
        <a:accent4>
          <a:srgbClr val="000000"/>
        </a:accent4>
        <a:accent5>
          <a:srgbClr val="F0B1A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000000"/>
        </a:dk1>
        <a:lt1>
          <a:srgbClr val="FFFFFF"/>
        </a:lt1>
        <a:dk2>
          <a:srgbClr val="E64721"/>
        </a:dk2>
        <a:lt2>
          <a:srgbClr val="808080"/>
        </a:lt2>
        <a:accent1>
          <a:srgbClr val="90141A"/>
        </a:accent1>
        <a:accent2>
          <a:srgbClr val="333399"/>
        </a:accent2>
        <a:accent3>
          <a:srgbClr val="FFFFFF"/>
        </a:accent3>
        <a:accent4>
          <a:srgbClr val="000000"/>
        </a:accent4>
        <a:accent5>
          <a:srgbClr val="C6AAA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5">
        <a:dk1>
          <a:srgbClr val="000000"/>
        </a:dk1>
        <a:lt1>
          <a:srgbClr val="FFFFFF"/>
        </a:lt1>
        <a:dk2>
          <a:srgbClr val="E64721"/>
        </a:dk2>
        <a:lt2>
          <a:srgbClr val="808080"/>
        </a:lt2>
        <a:accent1>
          <a:srgbClr val="90141A"/>
        </a:accent1>
        <a:accent2>
          <a:srgbClr val="333399"/>
        </a:accent2>
        <a:accent3>
          <a:srgbClr val="FFFFFF"/>
        </a:accent3>
        <a:accent4>
          <a:srgbClr val="000000"/>
        </a:accent4>
        <a:accent5>
          <a:srgbClr val="C6AAAB"/>
        </a:accent5>
        <a:accent6>
          <a:srgbClr val="2D2D8A"/>
        </a:accent6>
        <a:hlink>
          <a:srgbClr val="063666"/>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6">
        <a:dk1>
          <a:srgbClr val="000000"/>
        </a:dk1>
        <a:lt1>
          <a:srgbClr val="FFFFFF"/>
        </a:lt1>
        <a:dk2>
          <a:srgbClr val="E64721"/>
        </a:dk2>
        <a:lt2>
          <a:srgbClr val="808080"/>
        </a:lt2>
        <a:accent1>
          <a:srgbClr val="90141A"/>
        </a:accent1>
        <a:accent2>
          <a:srgbClr val="FF9900"/>
        </a:accent2>
        <a:accent3>
          <a:srgbClr val="FFFFFF"/>
        </a:accent3>
        <a:accent4>
          <a:srgbClr val="000000"/>
        </a:accent4>
        <a:accent5>
          <a:srgbClr val="C6AAAB"/>
        </a:accent5>
        <a:accent6>
          <a:srgbClr val="E78A00"/>
        </a:accent6>
        <a:hlink>
          <a:srgbClr val="063666"/>
        </a:hlink>
        <a:folHlink>
          <a:srgbClr val="00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712</TotalTime>
  <Words>5699</Words>
  <Application>Microsoft Office PowerPoint</Application>
  <PresentationFormat>Affichage à l'écran (4:3)</PresentationFormat>
  <Paragraphs>1107</Paragraphs>
  <Slides>134</Slides>
  <Notes>119</Notes>
  <HiddenSlides>1</HiddenSlides>
  <MMClips>0</MMClips>
  <ScaleCrop>false</ScaleCrop>
  <HeadingPairs>
    <vt:vector size="8" baseType="variant">
      <vt:variant>
        <vt:lpstr>Polices utilisées</vt:lpstr>
      </vt:variant>
      <vt:variant>
        <vt:i4>13</vt:i4>
      </vt:variant>
      <vt:variant>
        <vt:lpstr>Thème</vt:lpstr>
      </vt:variant>
      <vt:variant>
        <vt:i4>21</vt:i4>
      </vt:variant>
      <vt:variant>
        <vt:lpstr>Serveurs OLE incorporés</vt:lpstr>
      </vt:variant>
      <vt:variant>
        <vt:i4>2</vt:i4>
      </vt:variant>
      <vt:variant>
        <vt:lpstr>Titres des diapositives</vt:lpstr>
      </vt:variant>
      <vt:variant>
        <vt:i4>134</vt:i4>
      </vt:variant>
    </vt:vector>
  </HeadingPairs>
  <TitlesOfParts>
    <vt:vector size="170" baseType="lpstr">
      <vt:lpstr>Arial Unicode MS</vt:lpstr>
      <vt:lpstr>ＭＳ Ｐゴシック</vt:lpstr>
      <vt:lpstr>Aharoni</vt:lpstr>
      <vt:lpstr>Arial</vt:lpstr>
      <vt:lpstr>Calibri</vt:lpstr>
      <vt:lpstr>Calibri Light</vt:lpstr>
      <vt:lpstr>Comic Sans MS</vt:lpstr>
      <vt:lpstr>Maiandra GD</vt:lpstr>
      <vt:lpstr>MS Mincho</vt:lpstr>
      <vt:lpstr>Times New Roman</vt:lpstr>
      <vt:lpstr>Verdana</vt:lpstr>
      <vt:lpstr>Wingdings</vt:lpstr>
      <vt:lpstr>ヒラギノ角ゴ Pro W3</vt:lpstr>
      <vt:lpstr>Thème Office</vt:lpstr>
      <vt:lpstr>5_Nouvelle présentation</vt:lpstr>
      <vt:lpstr>1_Thème Office</vt:lpstr>
      <vt:lpstr>2_Thème Office</vt:lpstr>
      <vt:lpstr>3_Thème Office</vt:lpstr>
      <vt:lpstr>4_Thème Office</vt:lpstr>
      <vt:lpstr>Office Theme</vt:lpstr>
      <vt:lpstr>7_Thème Office</vt:lpstr>
      <vt:lpstr>8_Thème Office</vt:lpstr>
      <vt:lpstr>9_Thème Office</vt:lpstr>
      <vt:lpstr>10_Thème Office</vt:lpstr>
      <vt:lpstr>11_Thème Office</vt:lpstr>
      <vt:lpstr>12_Thème Office</vt:lpstr>
      <vt:lpstr>Modèle par défaut</vt:lpstr>
      <vt:lpstr>1_Modèle par défaut</vt:lpstr>
      <vt:lpstr>4_Modèle par défaut</vt:lpstr>
      <vt:lpstr>6_Thème Office</vt:lpstr>
      <vt:lpstr>2_Modèle par défaut</vt:lpstr>
      <vt:lpstr>5_Modèle par défaut</vt:lpstr>
      <vt:lpstr>6_Modèle par défaut</vt:lpstr>
      <vt:lpstr>3_Modèle par défaut</vt:lpstr>
      <vt:lpstr>Image bitmap</vt:lpstr>
      <vt:lpstr>Photo Editor Photo</vt:lpstr>
      <vt:lpstr>Principales pathologies  non-transmissibles chroniques  DU Médiation en santé</vt:lpstr>
      <vt:lpstr>Programme</vt:lpstr>
      <vt:lpstr>Facteurs de risque cardiovasculaires  et maladies cardiovasculaires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Hypertension artérielle (HTA)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Diabète</vt:lpstr>
      <vt:lpstr>Définition (OMS)</vt:lpstr>
      <vt:lpstr>Diabète de type 1 et diabète de type 2</vt:lpstr>
      <vt:lpstr>Physiopathologie du diabète</vt:lpstr>
      <vt:lpstr>Physiopathologie du diabète</vt:lpstr>
      <vt:lpstr>Syndrome métabolique</vt:lpstr>
      <vt:lpstr>Evolution</vt:lpstr>
      <vt:lpstr>Complications dégénératives</vt:lpstr>
      <vt:lpstr>Traitement du DT2:</vt:lpstr>
      <vt:lpstr>Présentation PowerPoint</vt:lpstr>
      <vt:lpstr>Traitement du DT2:</vt:lpstr>
      <vt:lpstr>Traitement du DT2:</vt:lpstr>
      <vt:lpstr>Traitement du DT2:</vt:lpstr>
      <vt:lpstr>Traitement du DT2:</vt:lpstr>
      <vt:lpstr>Traitement du DT2:</vt:lpstr>
      <vt:lpstr>Dyslipidémies</vt:lpstr>
      <vt:lpstr>Dyslipidémies athérogènes</vt:lpstr>
      <vt:lpstr>Quand demander un bilan lipidique?</vt:lpstr>
      <vt:lpstr>Quel bilan réaliser?</vt:lpstr>
      <vt:lpstr>Pathologies à l’origine de dyslipidémies (secondaires)</vt:lpstr>
      <vt:lpstr>Présentation PowerPoint</vt:lpstr>
      <vt:lpstr>Calcul du Risque Cardiovasculaire Global</vt:lpstr>
      <vt:lpstr>Prise en charge thérapeutique</vt:lpstr>
      <vt:lpstr>Présentation PowerPoint</vt:lpstr>
      <vt:lpstr>Présentation PowerPoint</vt:lpstr>
      <vt:lpstr>Présentation PowerPoint</vt:lpstr>
      <vt:lpstr>Traitements hypo-lipémiants</vt:lpstr>
      <vt:lpstr>Présentation PowerPoint</vt:lpstr>
      <vt:lpstr>Cancers</vt:lpstr>
      <vt:lpstr>Définition</vt:lpstr>
      <vt:lpstr>Cancérogenèse</vt:lpstr>
      <vt:lpstr>Définitions</vt:lpstr>
      <vt:lpstr>Définition</vt:lpstr>
      <vt:lpstr>Définition</vt:lpstr>
      <vt:lpstr>Classification OMS:  types histologiques </vt:lpstr>
      <vt:lpstr>Causes des cancers</vt:lpstr>
      <vt:lpstr>Causes des cancers</vt:lpstr>
      <vt:lpstr>Causes des cancers</vt:lpstr>
      <vt:lpstr>Fréquences des cancers</vt:lpstr>
      <vt:lpstr>Fréquences des cancers</vt:lpstr>
      <vt:lpstr>Fréquences des cancers</vt:lpstr>
      <vt:lpstr>Fréquences des cancers</vt:lpstr>
      <vt:lpstr>Présentation PowerPoint</vt:lpstr>
      <vt:lpstr>Prévention primaire</vt:lpstr>
      <vt:lpstr>Dépistage (Prévention primaire et secondaire)</vt:lpstr>
      <vt:lpstr>Diagnostic</vt:lpstr>
      <vt:lpstr>Bilan d’extension Classification TNM</vt:lpstr>
      <vt:lpstr>Principes de prise en charge</vt:lpstr>
      <vt:lpstr>Traitements</vt:lpstr>
      <vt:lpstr>Traitements</vt:lpstr>
      <vt:lpstr>Traitements</vt:lpstr>
      <vt:lpstr>Traitements</vt:lpstr>
      <vt:lpstr>Traitements</vt:lpstr>
      <vt:lpstr>Drépanocytose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Complications aiguës</vt:lpstr>
      <vt:lpstr>Les facteurs déclenchants des CVO</vt:lpstr>
      <vt:lpstr>Présentation PowerPoint</vt:lpstr>
      <vt:lpstr>CVO: traitement à domicile d’une CVO simple</vt:lpstr>
      <vt:lpstr>Traitement antalgique hospitalier</vt:lpstr>
      <vt:lpstr>Indications transfusionnelles/CVO</vt:lpstr>
      <vt:lpstr>Syndrome thoracique aigu</vt:lpstr>
      <vt:lpstr>Présentation PowerPoint</vt:lpstr>
      <vt:lpstr>Complications chroniques</vt:lpstr>
      <vt:lpstr>Suivi médical régulier</vt:lpstr>
      <vt:lpstr>Règles hygiénodiététiques</vt:lpstr>
      <vt:lpstr>Traitement</vt:lpstr>
      <vt:lpstr>Présentation PowerPoint</vt:lpstr>
      <vt:lpstr>Echanges érythrocytaires</vt:lpstr>
      <vt:lpstr>ECHANGE MANUEL</vt:lpstr>
      <vt:lpstr>Echanges transfusionnels</vt:lpstr>
      <vt:lpstr>Présentation PowerPoint</vt:lpstr>
      <vt:lpstr>Présentation PowerPoint</vt:lpstr>
      <vt:lpstr>Hydroxyurée (HYDREA®, SIKLOS®)</vt:lpstr>
      <vt:lpstr>Vaccination Adulte drépanocytaire</vt:lpstr>
      <vt:lpstr>Prise en charge sociale</vt:lpstr>
      <vt:lpstr>Prise en charge psychologique</vt:lpstr>
      <vt:lpstr>Présentation PowerPoint</vt:lpstr>
      <vt:lpstr>Voyages</vt:lpstr>
      <vt:lpstr>Remerciements (aide aux support):  - Club des Jeunes Hypertensiologues - Collège des enseignants d’endocrinologie, diabète et maladies métaboliques - Dr G Fradet - Dr N Morel - Dr C Faure-Conter - Dr D Bachir  </vt:lpstr>
      <vt:lpstr>  Merci de votre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Principales pathologies  non-transmissibles chroniques  DU Médiation en santé</dc:title>
  <dc:creator>Sylvain Le Jeune</dc:creator>
  <cp:lastModifiedBy>Sylvain Le Jeune</cp:lastModifiedBy>
  <cp:revision>71</cp:revision>
  <dcterms:created xsi:type="dcterms:W3CDTF">2018-01-13T15:30:56Z</dcterms:created>
  <dcterms:modified xsi:type="dcterms:W3CDTF">2019-01-14T22:21:29Z</dcterms:modified>
</cp:coreProperties>
</file>