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80" r:id="rId3"/>
    <p:sldId id="284" r:id="rId4"/>
    <p:sldId id="283" r:id="rId5"/>
    <p:sldId id="282" r:id="rId6"/>
    <p:sldId id="257" r:id="rId7"/>
    <p:sldId id="258" r:id="rId8"/>
    <p:sldId id="259" r:id="rId9"/>
    <p:sldId id="260" r:id="rId10"/>
    <p:sldId id="261" r:id="rId11"/>
    <p:sldId id="26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6" r:id="rId25"/>
    <p:sldId id="285" r:id="rId26"/>
    <p:sldId id="287" r:id="rId27"/>
  </p:sldIdLst>
  <p:sldSz cx="9144000" cy="6858000" type="screen4x3"/>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4"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A8E5C092-82A9-42BE-92BB-12B0ACFE1035}" type="datetimeFigureOut">
              <a:rPr lang="fr-FR" smtClean="0"/>
              <a:pPr/>
              <a:t>12/06/2023</a:t>
            </a:fld>
            <a:endParaRPr lang="fr-FR"/>
          </a:p>
        </p:txBody>
      </p:sp>
      <p:sp>
        <p:nvSpPr>
          <p:cNvPr id="4" name="Espace réservé du pied de page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830E6169-5E94-43EE-914F-640B761159F6}"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2FEFA93B-296A-4834-BCBF-4B7C9DEBAD0A}" type="datetimeFigureOut">
              <a:rPr lang="fr-FR" smtClean="0"/>
              <a:pPr/>
              <a:t>12/06/2023</a:t>
            </a:fld>
            <a:endParaRPr lang="fr-FR"/>
          </a:p>
        </p:txBody>
      </p:sp>
      <p:sp>
        <p:nvSpPr>
          <p:cNvPr id="4" name="Espace réservé de l'image des diapositives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6B1ADEA3-F475-48A3-B4C2-B4C9C9D823F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1ADEA3-F475-48A3-B4C2-B4C9C9D823F4}"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endParaRPr lang="fr-FR" dirty="0"/>
          </a:p>
        </p:txBody>
      </p:sp>
      <p:sp>
        <p:nvSpPr>
          <p:cNvPr id="4" name="Espace réservé du numéro de diapositive 3"/>
          <p:cNvSpPr>
            <a:spLocks noGrp="1"/>
          </p:cNvSpPr>
          <p:nvPr>
            <p:ph type="sldNum" sz="quarter" idx="10"/>
          </p:nvPr>
        </p:nvSpPr>
        <p:spPr/>
        <p:txBody>
          <a:bodyPr/>
          <a:lstStyle/>
          <a:p>
            <a:fld id="{6B1ADEA3-F475-48A3-B4C2-B4C9C9D823F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1ADEA3-F475-48A3-B4C2-B4C9C9D823F4}"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B1ADEA3-F475-48A3-B4C2-B4C9C9D823F4}"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BDF7371-C967-41EC-8B91-FC4B107EDD9B}" type="datetime1">
              <a:rPr lang="fr-FR" smtClean="0"/>
              <a:pPr/>
              <a:t>12/06/2023</a:t>
            </a:fld>
            <a:endParaRPr lang="fr-FR"/>
          </a:p>
        </p:txBody>
      </p:sp>
      <p:sp>
        <p:nvSpPr>
          <p:cNvPr id="5" name="Espace réservé du pied de page 4"/>
          <p:cNvSpPr>
            <a:spLocks noGrp="1"/>
          </p:cNvSpPr>
          <p:nvPr>
            <p:ph type="ftr" sz="quarter" idx="11"/>
          </p:nvPr>
        </p:nvSpPr>
        <p:spPr/>
        <p:txBody>
          <a:bodyPr/>
          <a:lstStyle/>
          <a:p>
            <a:r>
              <a:rPr lang="fr-FR"/>
              <a:t>Cours sur RA/ DU Médiation en santé</a:t>
            </a:r>
          </a:p>
        </p:txBody>
      </p:sp>
      <p:sp>
        <p:nvSpPr>
          <p:cNvPr id="6" name="Espace réservé du numéro de diapositive 5"/>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D9CD144-FC42-457C-8BF7-992555CE580D}" type="datetime1">
              <a:rPr lang="fr-FR" smtClean="0"/>
              <a:pPr/>
              <a:t>12/06/2023</a:t>
            </a:fld>
            <a:endParaRPr lang="fr-FR"/>
          </a:p>
        </p:txBody>
      </p:sp>
      <p:sp>
        <p:nvSpPr>
          <p:cNvPr id="5" name="Espace réservé du pied de page 4"/>
          <p:cNvSpPr>
            <a:spLocks noGrp="1"/>
          </p:cNvSpPr>
          <p:nvPr>
            <p:ph type="ftr" sz="quarter" idx="11"/>
          </p:nvPr>
        </p:nvSpPr>
        <p:spPr/>
        <p:txBody>
          <a:bodyPr/>
          <a:lstStyle/>
          <a:p>
            <a:r>
              <a:rPr lang="fr-FR"/>
              <a:t>Cours sur RA/ DU Médiation en santé</a:t>
            </a:r>
          </a:p>
        </p:txBody>
      </p:sp>
      <p:sp>
        <p:nvSpPr>
          <p:cNvPr id="6" name="Espace réservé du numéro de diapositive 5"/>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421649E-76C0-485A-9748-FE71F4D0B790}" type="datetime1">
              <a:rPr lang="fr-FR" smtClean="0"/>
              <a:pPr/>
              <a:t>12/06/2023</a:t>
            </a:fld>
            <a:endParaRPr lang="fr-FR"/>
          </a:p>
        </p:txBody>
      </p:sp>
      <p:sp>
        <p:nvSpPr>
          <p:cNvPr id="5" name="Espace réservé du pied de page 4"/>
          <p:cNvSpPr>
            <a:spLocks noGrp="1"/>
          </p:cNvSpPr>
          <p:nvPr>
            <p:ph type="ftr" sz="quarter" idx="11"/>
          </p:nvPr>
        </p:nvSpPr>
        <p:spPr/>
        <p:txBody>
          <a:bodyPr/>
          <a:lstStyle/>
          <a:p>
            <a:r>
              <a:rPr lang="fr-FR"/>
              <a:t>Cours sur RA/ DU Médiation en santé</a:t>
            </a:r>
          </a:p>
        </p:txBody>
      </p:sp>
      <p:sp>
        <p:nvSpPr>
          <p:cNvPr id="6" name="Espace réservé du numéro de diapositive 5"/>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00EED77-2D23-425B-9DC2-685BDB561A84}" type="datetime1">
              <a:rPr lang="fr-FR" smtClean="0"/>
              <a:pPr/>
              <a:t>12/06/2023</a:t>
            </a:fld>
            <a:endParaRPr lang="fr-FR"/>
          </a:p>
        </p:txBody>
      </p:sp>
      <p:sp>
        <p:nvSpPr>
          <p:cNvPr id="5" name="Espace réservé du pied de page 4"/>
          <p:cNvSpPr>
            <a:spLocks noGrp="1"/>
          </p:cNvSpPr>
          <p:nvPr>
            <p:ph type="ftr" sz="quarter" idx="11"/>
          </p:nvPr>
        </p:nvSpPr>
        <p:spPr/>
        <p:txBody>
          <a:bodyPr/>
          <a:lstStyle/>
          <a:p>
            <a:r>
              <a:rPr lang="fr-FR"/>
              <a:t>Cours sur RA/ DU Médiation en santé</a:t>
            </a:r>
          </a:p>
        </p:txBody>
      </p:sp>
      <p:sp>
        <p:nvSpPr>
          <p:cNvPr id="6" name="Espace réservé du numéro de diapositive 5"/>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F122749-9F39-4D8C-BFFF-65E5C558489F}" type="datetime1">
              <a:rPr lang="fr-FR" smtClean="0"/>
              <a:pPr/>
              <a:t>12/06/2023</a:t>
            </a:fld>
            <a:endParaRPr lang="fr-FR"/>
          </a:p>
        </p:txBody>
      </p:sp>
      <p:sp>
        <p:nvSpPr>
          <p:cNvPr id="5" name="Espace réservé du pied de page 4"/>
          <p:cNvSpPr>
            <a:spLocks noGrp="1"/>
          </p:cNvSpPr>
          <p:nvPr>
            <p:ph type="ftr" sz="quarter" idx="11"/>
          </p:nvPr>
        </p:nvSpPr>
        <p:spPr/>
        <p:txBody>
          <a:bodyPr/>
          <a:lstStyle/>
          <a:p>
            <a:r>
              <a:rPr lang="fr-FR"/>
              <a:t>Cours sur RA/ DU Médiation en santé</a:t>
            </a:r>
          </a:p>
        </p:txBody>
      </p:sp>
      <p:sp>
        <p:nvSpPr>
          <p:cNvPr id="6" name="Espace réservé du numéro de diapositive 5"/>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64BF9BB-3139-4A8D-BECE-BC27884C7423}" type="datetime1">
              <a:rPr lang="fr-FR" smtClean="0"/>
              <a:pPr/>
              <a:t>12/06/2023</a:t>
            </a:fld>
            <a:endParaRPr lang="fr-FR"/>
          </a:p>
        </p:txBody>
      </p:sp>
      <p:sp>
        <p:nvSpPr>
          <p:cNvPr id="6" name="Espace réservé du pied de page 5"/>
          <p:cNvSpPr>
            <a:spLocks noGrp="1"/>
          </p:cNvSpPr>
          <p:nvPr>
            <p:ph type="ftr" sz="quarter" idx="11"/>
          </p:nvPr>
        </p:nvSpPr>
        <p:spPr/>
        <p:txBody>
          <a:bodyPr/>
          <a:lstStyle/>
          <a:p>
            <a:r>
              <a:rPr lang="fr-FR"/>
              <a:t>Cours sur RA/ DU Médiation en santé</a:t>
            </a:r>
          </a:p>
        </p:txBody>
      </p:sp>
      <p:sp>
        <p:nvSpPr>
          <p:cNvPr id="7" name="Espace réservé du numéro de diapositive 6"/>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EE8E5BF-0437-4963-8956-B0F0B386E522}" type="datetime1">
              <a:rPr lang="fr-FR" smtClean="0"/>
              <a:pPr/>
              <a:t>12/06/2023</a:t>
            </a:fld>
            <a:endParaRPr lang="fr-FR"/>
          </a:p>
        </p:txBody>
      </p:sp>
      <p:sp>
        <p:nvSpPr>
          <p:cNvPr id="8" name="Espace réservé du pied de page 7"/>
          <p:cNvSpPr>
            <a:spLocks noGrp="1"/>
          </p:cNvSpPr>
          <p:nvPr>
            <p:ph type="ftr" sz="quarter" idx="11"/>
          </p:nvPr>
        </p:nvSpPr>
        <p:spPr/>
        <p:txBody>
          <a:bodyPr/>
          <a:lstStyle/>
          <a:p>
            <a:r>
              <a:rPr lang="fr-FR"/>
              <a:t>Cours sur RA/ DU Médiation en santé</a:t>
            </a:r>
          </a:p>
        </p:txBody>
      </p:sp>
      <p:sp>
        <p:nvSpPr>
          <p:cNvPr id="9" name="Espace réservé du numéro de diapositive 8"/>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160681F-830B-4067-9BA6-B504FCF3C35A}" type="datetime1">
              <a:rPr lang="fr-FR" smtClean="0"/>
              <a:pPr/>
              <a:t>12/06/2023</a:t>
            </a:fld>
            <a:endParaRPr lang="fr-FR"/>
          </a:p>
        </p:txBody>
      </p:sp>
      <p:sp>
        <p:nvSpPr>
          <p:cNvPr id="4" name="Espace réservé du pied de page 3"/>
          <p:cNvSpPr>
            <a:spLocks noGrp="1"/>
          </p:cNvSpPr>
          <p:nvPr>
            <p:ph type="ftr" sz="quarter" idx="11"/>
          </p:nvPr>
        </p:nvSpPr>
        <p:spPr/>
        <p:txBody>
          <a:bodyPr/>
          <a:lstStyle/>
          <a:p>
            <a:r>
              <a:rPr lang="fr-FR"/>
              <a:t>Cours sur RA/ DU Médiation en santé</a:t>
            </a:r>
          </a:p>
        </p:txBody>
      </p:sp>
      <p:sp>
        <p:nvSpPr>
          <p:cNvPr id="5" name="Espace réservé du numéro de diapositive 4"/>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A9CB48-1348-40A2-BA7B-1B3801167550}" type="datetime1">
              <a:rPr lang="fr-FR" smtClean="0"/>
              <a:pPr/>
              <a:t>12/06/2023</a:t>
            </a:fld>
            <a:endParaRPr lang="fr-FR"/>
          </a:p>
        </p:txBody>
      </p:sp>
      <p:sp>
        <p:nvSpPr>
          <p:cNvPr id="3" name="Espace réservé du pied de page 2"/>
          <p:cNvSpPr>
            <a:spLocks noGrp="1"/>
          </p:cNvSpPr>
          <p:nvPr>
            <p:ph type="ftr" sz="quarter" idx="11"/>
          </p:nvPr>
        </p:nvSpPr>
        <p:spPr/>
        <p:txBody>
          <a:bodyPr/>
          <a:lstStyle/>
          <a:p>
            <a:r>
              <a:rPr lang="fr-FR"/>
              <a:t>Cours sur RA/ DU Médiation en santé</a:t>
            </a:r>
          </a:p>
        </p:txBody>
      </p:sp>
      <p:sp>
        <p:nvSpPr>
          <p:cNvPr id="4" name="Espace réservé du numéro de diapositive 3"/>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0AEBF7D-9151-4E23-9E15-4A5CBADF6827}" type="datetime1">
              <a:rPr lang="fr-FR" smtClean="0"/>
              <a:pPr/>
              <a:t>12/06/2023</a:t>
            </a:fld>
            <a:endParaRPr lang="fr-FR"/>
          </a:p>
        </p:txBody>
      </p:sp>
      <p:sp>
        <p:nvSpPr>
          <p:cNvPr id="6" name="Espace réservé du pied de page 5"/>
          <p:cNvSpPr>
            <a:spLocks noGrp="1"/>
          </p:cNvSpPr>
          <p:nvPr>
            <p:ph type="ftr" sz="quarter" idx="11"/>
          </p:nvPr>
        </p:nvSpPr>
        <p:spPr/>
        <p:txBody>
          <a:bodyPr/>
          <a:lstStyle/>
          <a:p>
            <a:r>
              <a:rPr lang="fr-FR"/>
              <a:t>Cours sur RA/ DU Médiation en santé</a:t>
            </a:r>
          </a:p>
        </p:txBody>
      </p:sp>
      <p:sp>
        <p:nvSpPr>
          <p:cNvPr id="7" name="Espace réservé du numéro de diapositive 6"/>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728035F-3DC4-4C34-8B6B-BD73E3D3C2C9}" type="datetime1">
              <a:rPr lang="fr-FR" smtClean="0"/>
              <a:pPr/>
              <a:t>12/06/2023</a:t>
            </a:fld>
            <a:endParaRPr lang="fr-FR"/>
          </a:p>
        </p:txBody>
      </p:sp>
      <p:sp>
        <p:nvSpPr>
          <p:cNvPr id="6" name="Espace réservé du pied de page 5"/>
          <p:cNvSpPr>
            <a:spLocks noGrp="1"/>
          </p:cNvSpPr>
          <p:nvPr>
            <p:ph type="ftr" sz="quarter" idx="11"/>
          </p:nvPr>
        </p:nvSpPr>
        <p:spPr/>
        <p:txBody>
          <a:bodyPr/>
          <a:lstStyle/>
          <a:p>
            <a:r>
              <a:rPr lang="fr-FR"/>
              <a:t>Cours sur RA/ DU Médiation en santé</a:t>
            </a:r>
          </a:p>
        </p:txBody>
      </p:sp>
      <p:sp>
        <p:nvSpPr>
          <p:cNvPr id="7" name="Espace réservé du numéro de diapositive 6"/>
          <p:cNvSpPr>
            <a:spLocks noGrp="1"/>
          </p:cNvSpPr>
          <p:nvPr>
            <p:ph type="sldNum" sz="quarter" idx="12"/>
          </p:nvPr>
        </p:nvSpPr>
        <p:spPr/>
        <p:txBody>
          <a:bodyPr/>
          <a:lstStyle/>
          <a:p>
            <a:fld id="{63098BBE-49DE-4A99-B499-5B244C6E2FE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F596A-24D6-420D-BC92-064D4E87D2DF}" type="datetime1">
              <a:rPr lang="fr-FR" smtClean="0"/>
              <a:pPr/>
              <a:t>12/06/2023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Cours sur RA/ DU Médiation en santé</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98BBE-49DE-4A99-B499-5B244C6E2FE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fr/imgres?imgurl=https://www.univ-paris13.fr/wp-content/uploads/2014/09/Logo-UP13-noirS1.png&amp;imgrefurl=https://www.univ-paris13.fr/&amp;docid=aUXNZdBYW_cujM&amp;tbnid=0vmnBn-12-TQrM:&amp;vet=10ahUKEwjh3ZK28cvbAhUIvxQKHfQoBNoQMwg2KAAwAA..i&amp;w=643&amp;h=386&amp;bih=651&amp;biw=1366&amp;q=universit%C3%A9%20Paris%2013&amp;ved=0ahUKEwjh3ZK28cvbAhUIvxQKHfQoBNoQMwg2KAAwAA&amp;iact=mrc&amp;uact=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fr/imgres?imgurl=https://www.univ-paris13.fr/wp-content/uploads/2014/09/Logo-UP13-noirS1.png&amp;imgrefurl=https://www.univ-paris13.fr/&amp;docid=aUXNZdBYW_cujM&amp;tbnid=0vmnBn-12-TQrM:&amp;vet=10ahUKEwjh3ZK28cvbAhUIvxQKHfQoBNoQMwg2KAAwAA..i&amp;w=643&amp;h=386&amp;bih=651&amp;biw=1366&amp;q=universit%C3%A9%20Paris%2013&amp;ved=0ahUKEwjh3ZK28cvbAhUIvxQKHfQoBNoQMwg2KAAwAA&amp;iact=mrc&amp;uact=8"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alplace.fr/guides/rapport-dactivite-association/" TargetMode="External"/><Relationship Id="rId2" Type="http://schemas.openxmlformats.org/officeDocument/2006/relationships/hyperlink" Target="https://www.assoconnect.com/blog/rapport-d-activite-associ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odes34.org/wp-content/uploads/Rapport-dactivit%C3%A9s-2022-Vdef.pdf" TargetMode="External"/><Relationship Id="rId3" Type="http://schemas.openxmlformats.org/officeDocument/2006/relationships/hyperlink" Target="https://www.aides.org/publication/rapport-dactivite-et-rapport-financier-2021" TargetMode="External"/><Relationship Id="rId7" Type="http://schemas.openxmlformats.org/officeDocument/2006/relationships/hyperlink" Target="https://reseaucentressociaux76.fr/wp-content/uploads/2023/04/FCS76-Rapport-dactivites-2022-V3.pdf" TargetMode="External"/><Relationship Id="rId2" Type="http://schemas.openxmlformats.org/officeDocument/2006/relationships/hyperlink" Target="https://www.sidaction.org/sites/default/files/ra_2021_page_web_low.pdf" TargetMode="External"/><Relationship Id="rId1" Type="http://schemas.openxmlformats.org/officeDocument/2006/relationships/slideLayout" Target="../slideLayouts/slideLayout1.xml"/><Relationship Id="rId6" Type="http://schemas.openxmlformats.org/officeDocument/2006/relationships/hyperlink" Target="https://www.comitedesfamilles.net/association" TargetMode="External"/><Relationship Id="rId5" Type="http://schemas.openxmlformats.org/officeDocument/2006/relationships/hyperlink" Target="https://basiliade.org/rapport-dactivite-2022/" TargetMode="External"/><Relationship Id="rId4" Type="http://schemas.openxmlformats.org/officeDocument/2006/relationships/hyperlink" Target="https://www.lespetitsbonheurs.org/download/rapport-dactivite-2021-les-petits-bonheur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fr/imgres?imgurl=https://www.univ-paris13.fr/wp-content/uploads/2014/09/Logo-UP13-noirS1.png&amp;imgrefurl=https://www.univ-paris13.fr/&amp;docid=aUXNZdBYW_cujM&amp;tbnid=0vmnBn-12-TQrM:&amp;vet=10ahUKEwjh3ZK28cvbAhUIvxQKHfQoBNoQMwg2KAAwAA..i&amp;w=643&amp;h=386&amp;bih=651&amp;biw=1366&amp;q=universit%C3%A9%20Paris%2013&amp;ved=0ahUKEwjh3ZK28cvbAhUIvxQKHfQoBNoQMwg2KAAwAA&amp;iact=mrc&amp;uact=8"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57232"/>
            <a:ext cx="7743852" cy="2714644"/>
          </a:xfrm>
        </p:spPr>
        <p:style>
          <a:lnRef idx="0">
            <a:schemeClr val="accent2"/>
          </a:lnRef>
          <a:fillRef idx="3">
            <a:schemeClr val="accent2"/>
          </a:fillRef>
          <a:effectRef idx="3">
            <a:schemeClr val="accent2"/>
          </a:effectRef>
          <a:fontRef idx="minor">
            <a:schemeClr val="lt1"/>
          </a:fontRef>
        </p:style>
        <p:txBody>
          <a:bodyPr>
            <a:normAutofit/>
          </a:bodyPr>
          <a:lstStyle/>
          <a:p>
            <a:r>
              <a:rPr lang="fr-FR" b="1" dirty="0"/>
              <a:t>Le Rapport d’activité</a:t>
            </a:r>
            <a:br>
              <a:rPr lang="fr-FR" b="1" dirty="0"/>
            </a:br>
            <a:r>
              <a:rPr lang="fr-FR" sz="3200" b="1" dirty="0"/>
              <a:t>Forme, Contenu, Objectifs</a:t>
            </a:r>
          </a:p>
        </p:txBody>
      </p:sp>
      <p:sp>
        <p:nvSpPr>
          <p:cNvPr id="3" name="Sous-titre 2"/>
          <p:cNvSpPr>
            <a:spLocks noGrp="1"/>
          </p:cNvSpPr>
          <p:nvPr>
            <p:ph type="subTitle" idx="1"/>
          </p:nvPr>
        </p:nvSpPr>
        <p:spPr>
          <a:xfrm>
            <a:off x="1357290" y="3786190"/>
            <a:ext cx="6643734" cy="2500330"/>
          </a:xfrm>
        </p:spPr>
        <p:txBody>
          <a:bodyPr>
            <a:normAutofit fontScale="70000" lnSpcReduction="20000"/>
          </a:bodyPr>
          <a:lstStyle/>
          <a:p>
            <a:r>
              <a:rPr lang="fr-FR" sz="2800" b="1" dirty="0"/>
              <a:t>DU médiation en santé</a:t>
            </a:r>
          </a:p>
          <a:p>
            <a:r>
              <a:rPr lang="fr-FR" sz="2800" b="1" dirty="0"/>
              <a:t>13 Juin 2023</a:t>
            </a:r>
          </a:p>
          <a:p>
            <a:endParaRPr lang="fr-FR" sz="2800" dirty="0"/>
          </a:p>
          <a:p>
            <a:r>
              <a:rPr lang="fr-FR" sz="2600" dirty="0">
                <a:solidFill>
                  <a:schemeClr val="tx1"/>
                </a:solidFill>
              </a:rPr>
              <a:t>Intervention réalisée par Corinne Le </a:t>
            </a:r>
            <a:r>
              <a:rPr lang="fr-FR" sz="2600" dirty="0" err="1">
                <a:solidFill>
                  <a:schemeClr val="tx1"/>
                </a:solidFill>
              </a:rPr>
              <a:t>Huitouze</a:t>
            </a:r>
            <a:endParaRPr lang="fr-FR" sz="2600" dirty="0">
              <a:solidFill>
                <a:schemeClr val="tx1"/>
              </a:solidFill>
            </a:endParaRPr>
          </a:p>
          <a:p>
            <a:r>
              <a:rPr lang="fr-FR" sz="1800" dirty="0">
                <a:effectLst/>
                <a:latin typeface="Calibri" panose="020F0502020204030204" pitchFamily="34" charset="0"/>
                <a:ea typeface="Calibri" panose="020F0502020204030204" pitchFamily="34" charset="0"/>
              </a:rPr>
              <a:t>Responsable Programmes</a:t>
            </a:r>
          </a:p>
          <a:p>
            <a:r>
              <a:rPr lang="fr-FR" sz="1800" i="1" dirty="0">
                <a:effectLst/>
                <a:latin typeface="Calibri" panose="020F0502020204030204" pitchFamily="34" charset="0"/>
                <a:ea typeface="Calibri" panose="020F0502020204030204" pitchFamily="34" charset="0"/>
              </a:rPr>
              <a:t>Référente Santé des Exilés/Vieillir avec le VIH</a:t>
            </a:r>
            <a:endParaRPr lang="fr-FR" sz="1800" dirty="0">
              <a:effectLst/>
              <a:latin typeface="Calibri" panose="020F0502020204030204" pitchFamily="34" charset="0"/>
              <a:ea typeface="Calibri" panose="020F0502020204030204" pitchFamily="34" charset="0"/>
            </a:endParaRPr>
          </a:p>
          <a:p>
            <a:r>
              <a:rPr lang="fr-FR" sz="1800" dirty="0">
                <a:effectLst/>
                <a:latin typeface="Calibri" panose="020F0502020204030204" pitchFamily="34" charset="0"/>
                <a:ea typeface="Calibri" panose="020F0502020204030204" pitchFamily="34" charset="0"/>
              </a:rPr>
              <a:t>Pôle Financements Recherche et Associations</a:t>
            </a:r>
          </a:p>
          <a:p>
            <a:r>
              <a:rPr lang="fr-FR" sz="2800" dirty="0">
                <a:solidFill>
                  <a:schemeClr val="tx1"/>
                </a:solidFill>
              </a:rPr>
              <a:t>SIDACTION</a:t>
            </a:r>
          </a:p>
          <a:p>
            <a:r>
              <a:rPr lang="fr-FR" sz="2800" dirty="0">
                <a:solidFill>
                  <a:schemeClr val="tx1"/>
                </a:solidFill>
              </a:rPr>
              <a:t>c.lehuitouze@sidaction.org – 06-80-83-58-90</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
        <p:nvSpPr>
          <p:cNvPr id="11267" name="AutoShape 3" descr="Résultat de recherche d'images pour &quot;université Paris 13&quot;">
            <a:hlinkClick r:id="rId3"/>
          </p:cNvPr>
          <p:cNvSpPr>
            <a:spLocks noChangeAspect="1" noChangeArrowheads="1"/>
          </p:cNvSpPr>
          <p:nvPr/>
        </p:nvSpPr>
        <p:spPr bwMode="auto">
          <a:xfrm>
            <a:off x="920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142844" y="214290"/>
            <a:ext cx="2714644" cy="369332"/>
          </a:xfrm>
          <a:prstGeom prst="rect">
            <a:avLst/>
          </a:prstGeom>
          <a:noFill/>
        </p:spPr>
        <p:txBody>
          <a:bodyPr wrap="square" rtlCol="0">
            <a:spAutoFit/>
          </a:bodyPr>
          <a:lstStyle/>
          <a:p>
            <a:r>
              <a:rPr lang="fr-FR" i="1" dirty="0"/>
              <a:t>Université Paris 13</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Plan</a:t>
            </a:r>
          </a:p>
        </p:txBody>
      </p:sp>
      <p:sp>
        <p:nvSpPr>
          <p:cNvPr id="3" name="Espace réservé du contenu 2"/>
          <p:cNvSpPr>
            <a:spLocks noGrp="1"/>
          </p:cNvSpPr>
          <p:nvPr>
            <p:ph idx="1"/>
          </p:nvPr>
        </p:nvSpPr>
        <p:spPr>
          <a:xfrm>
            <a:off x="457200" y="1285860"/>
            <a:ext cx="8186766" cy="4840303"/>
          </a:xfrm>
        </p:spPr>
        <p:txBody>
          <a:bodyPr>
            <a:normAutofit fontScale="92500" lnSpcReduction="10000"/>
          </a:bodyPr>
          <a:lstStyle/>
          <a:p>
            <a:endParaRPr lang="fr-FR" sz="1600" dirty="0"/>
          </a:p>
          <a:p>
            <a:pPr lvl="0"/>
            <a:r>
              <a:rPr lang="fr-FR" sz="2600" b="1" dirty="0"/>
              <a:t>Sommaire</a:t>
            </a:r>
            <a:endParaRPr lang="fr-FR" sz="2600" dirty="0"/>
          </a:p>
          <a:p>
            <a:pPr lvl="0"/>
            <a:r>
              <a:rPr lang="fr-FR" sz="2600" b="1" dirty="0"/>
              <a:t>Rapport Moral/Editorial </a:t>
            </a:r>
            <a:r>
              <a:rPr lang="fr-FR" sz="2600" dirty="0"/>
              <a:t>par le président ou secrétaire (voir témoignage)</a:t>
            </a:r>
          </a:p>
          <a:p>
            <a:pPr lvl="0"/>
            <a:r>
              <a:rPr lang="fr-FR" sz="2600" b="1" dirty="0"/>
              <a:t>Présentation de l’asso</a:t>
            </a:r>
            <a:r>
              <a:rPr lang="fr-FR" sz="2600" dirty="0"/>
              <a:t>/du projet Associatif et Organigramme/Missions</a:t>
            </a:r>
          </a:p>
          <a:p>
            <a:pPr lvl="0"/>
            <a:r>
              <a:rPr lang="fr-FR" sz="2600" b="1" dirty="0"/>
              <a:t>Chiffres clés</a:t>
            </a:r>
            <a:r>
              <a:rPr lang="fr-FR" sz="2600" dirty="0"/>
              <a:t>/ Indicateurs d’activité de l’année</a:t>
            </a:r>
          </a:p>
          <a:p>
            <a:pPr lvl="0"/>
            <a:r>
              <a:rPr lang="fr-FR" sz="2600" b="1" dirty="0"/>
              <a:t>Projets / Actions par thèmes</a:t>
            </a:r>
            <a:r>
              <a:rPr lang="fr-FR" sz="2600" dirty="0"/>
              <a:t>: le corps du texte reprend les projets et les grands événements liés à l’activité de l’association. </a:t>
            </a:r>
          </a:p>
          <a:p>
            <a:pPr lvl="0"/>
            <a:r>
              <a:rPr lang="fr-FR" sz="2600" b="1" dirty="0"/>
              <a:t>La conclusion</a:t>
            </a:r>
            <a:r>
              <a:rPr lang="fr-FR" sz="2600" dirty="0"/>
              <a:t>: la conclusion rappelle les points principaux du document, élargit le champ des </a:t>
            </a:r>
            <a:r>
              <a:rPr lang="fr-FR" sz="2600" b="1" dirty="0"/>
              <a:t>perspectives </a:t>
            </a:r>
            <a:r>
              <a:rPr lang="fr-FR" sz="2600" dirty="0"/>
              <a:t>et reprend les grandes lignes du plan d’action pour le futur.</a:t>
            </a:r>
          </a:p>
          <a:p>
            <a:endParaRPr lang="fr-FR" sz="16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
        <p:nvSpPr>
          <p:cNvPr id="5" name="Espace réservé du contenu 2"/>
          <p:cNvSpPr txBox="1">
            <a:spLocks/>
          </p:cNvSpPr>
          <p:nvPr/>
        </p:nvSpPr>
        <p:spPr>
          <a:xfrm>
            <a:off x="457200" y="1285860"/>
            <a:ext cx="8258204" cy="484030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Contenu (1)</a:t>
            </a:r>
          </a:p>
        </p:txBody>
      </p:sp>
      <p:sp>
        <p:nvSpPr>
          <p:cNvPr id="3" name="Espace réservé du contenu 2"/>
          <p:cNvSpPr>
            <a:spLocks noGrp="1"/>
          </p:cNvSpPr>
          <p:nvPr>
            <p:ph idx="1"/>
          </p:nvPr>
        </p:nvSpPr>
        <p:spPr/>
        <p:txBody>
          <a:bodyPr>
            <a:normAutofit/>
          </a:bodyPr>
          <a:lstStyle/>
          <a:p>
            <a:r>
              <a:rPr lang="fr-FR" sz="2400" dirty="0"/>
              <a:t>Ce rapport ne doit pas être long. Vous ne serez pas jugé à son épaisseur. </a:t>
            </a:r>
          </a:p>
          <a:p>
            <a:r>
              <a:rPr lang="fr-FR" sz="2400" dirty="0"/>
              <a:t>Il s’agit de décrire les projets, les actions menées tout au long de l’année écoulée, celles qui ont bien marché, celles qui ont dû être abandonnées. Et analyser leur impact. </a:t>
            </a:r>
          </a:p>
          <a:p>
            <a:r>
              <a:rPr lang="fr-FR" sz="2400" dirty="0"/>
              <a:t>Cette évaluation doit être faite aussi bien en termes concrets (financiers, nombre de participants, etc.) que symboliques (exemples, témoignages). </a:t>
            </a:r>
          </a:p>
          <a:p>
            <a:r>
              <a:rPr lang="fr-FR" sz="2400" dirty="0"/>
              <a:t>L’analyse doit permettre de mieux comprendre vos projets. </a:t>
            </a:r>
          </a:p>
          <a:p>
            <a:r>
              <a:rPr lang="fr-FR" sz="2400" dirty="0"/>
              <a:t>Pour vous guider sur le contenu, relisez les demandes que vous avez fait à vos financeurs.</a:t>
            </a:r>
          </a:p>
          <a:p>
            <a:endParaRPr lang="fr-FR" sz="14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58204" cy="1011222"/>
          </a:xfrm>
        </p:spPr>
        <p:style>
          <a:lnRef idx="0">
            <a:schemeClr val="accent2"/>
          </a:lnRef>
          <a:fillRef idx="3">
            <a:schemeClr val="accent2"/>
          </a:fillRef>
          <a:effectRef idx="3">
            <a:schemeClr val="accent2"/>
          </a:effectRef>
          <a:fontRef idx="minor">
            <a:schemeClr val="lt1"/>
          </a:fontRef>
        </p:style>
        <p:txBody>
          <a:bodyPr/>
          <a:lstStyle/>
          <a:p>
            <a:r>
              <a:rPr lang="fr-FR" b="1" dirty="0"/>
              <a:t>Contenu (2)</a:t>
            </a:r>
          </a:p>
        </p:txBody>
      </p:sp>
      <p:sp>
        <p:nvSpPr>
          <p:cNvPr id="3" name="Espace réservé du contenu 2"/>
          <p:cNvSpPr>
            <a:spLocks noGrp="1"/>
          </p:cNvSpPr>
          <p:nvPr>
            <p:ph idx="1"/>
          </p:nvPr>
        </p:nvSpPr>
        <p:spPr>
          <a:xfrm>
            <a:off x="440969" y="1406653"/>
            <a:ext cx="8329642" cy="4840303"/>
          </a:xfrm>
        </p:spPr>
        <p:txBody>
          <a:bodyPr>
            <a:normAutofit fontScale="92500" lnSpcReduction="10000"/>
          </a:bodyPr>
          <a:lstStyle/>
          <a:p>
            <a:r>
              <a:rPr lang="fr-FR" sz="2600" dirty="0"/>
              <a:t>Les supports explicatifs doivent être adaptés au public et aux différentes actions menées. Une petite présentation synthétique est nécessaire ;</a:t>
            </a:r>
          </a:p>
          <a:p>
            <a:r>
              <a:rPr lang="fr-FR" sz="2600" dirty="0"/>
              <a:t>Tableaux et graphiques peuvent être très utiles pour donner des indications chiffrées et notamment donner des courbes (augmentation de la fréquentation) ; </a:t>
            </a:r>
          </a:p>
          <a:p>
            <a:r>
              <a:rPr lang="fr-FR" sz="2600" dirty="0"/>
              <a:t>quelques photos ou pictogrammes;  témoignages ou histoires représentatives de votre action.</a:t>
            </a:r>
          </a:p>
          <a:p>
            <a:r>
              <a:rPr lang="fr-FR" sz="2600" dirty="0"/>
              <a:t> L’intervention d’un partenaire, d’un bénévole, d’un usager, d’un élu peut être un plus mais attention à ne pas les multiplier. </a:t>
            </a:r>
          </a:p>
          <a:p>
            <a:r>
              <a:rPr lang="fr-FR" sz="2600" dirty="0"/>
              <a:t>Conseil : donner  vous quelques jours  pour la relecture. Idéalement, faites-le lire par une autre personne.</a:t>
            </a:r>
          </a:p>
          <a:p>
            <a:endParaRPr lang="fr-FR" sz="16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Anticiper !</a:t>
            </a:r>
          </a:p>
        </p:txBody>
      </p:sp>
      <p:sp>
        <p:nvSpPr>
          <p:cNvPr id="3" name="Espace réservé du contenu 2"/>
          <p:cNvSpPr>
            <a:spLocks noGrp="1"/>
          </p:cNvSpPr>
          <p:nvPr>
            <p:ph idx="1"/>
          </p:nvPr>
        </p:nvSpPr>
        <p:spPr/>
        <p:txBody>
          <a:bodyPr>
            <a:normAutofit/>
          </a:bodyPr>
          <a:lstStyle/>
          <a:p>
            <a:r>
              <a:rPr lang="fr-FR" sz="2400" dirty="0"/>
              <a:t>Constituer vos archives, collecter et noter des informations </a:t>
            </a:r>
          </a:p>
          <a:p>
            <a:endParaRPr lang="fr-FR" sz="2400" dirty="0"/>
          </a:p>
          <a:p>
            <a:r>
              <a:rPr lang="fr-FR" sz="2400" dirty="0"/>
              <a:t>Constituez des dossiers où vous conserverez les coupures de presse, photos de vos activités</a:t>
            </a:r>
          </a:p>
          <a:p>
            <a:endParaRPr lang="fr-FR" sz="2400" dirty="0"/>
          </a:p>
          <a:p>
            <a:r>
              <a:rPr lang="fr-FR" sz="2400" dirty="0"/>
              <a:t> Recenser au fur et à mesure le nombre de participants, utiliser des tableaux Excel</a:t>
            </a:r>
          </a:p>
          <a:p>
            <a:endParaRPr lang="fr-FR" sz="2400" dirty="0"/>
          </a:p>
          <a:p>
            <a:r>
              <a:rPr lang="fr-FR" sz="2400" dirty="0"/>
              <a:t>Utiliser vos bilans et /ou demandes de financement</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58204" cy="1011222"/>
          </a:xfrm>
        </p:spPr>
        <p:style>
          <a:lnRef idx="1">
            <a:schemeClr val="accent2"/>
          </a:lnRef>
          <a:fillRef idx="2">
            <a:schemeClr val="accent2"/>
          </a:fillRef>
          <a:effectRef idx="1">
            <a:schemeClr val="accent2"/>
          </a:effectRef>
          <a:fontRef idx="minor">
            <a:schemeClr val="dk1"/>
          </a:fontRef>
        </p:style>
        <p:txBody>
          <a:bodyPr/>
          <a:lstStyle/>
          <a:p>
            <a:r>
              <a:rPr lang="fr-FR" b="1" dirty="0"/>
              <a:t>Exemple (1)</a:t>
            </a:r>
          </a:p>
        </p:txBody>
      </p:sp>
      <p:sp>
        <p:nvSpPr>
          <p:cNvPr id="3" name="Espace réservé du contenu 2"/>
          <p:cNvSpPr>
            <a:spLocks noGrp="1"/>
          </p:cNvSpPr>
          <p:nvPr>
            <p:ph idx="1"/>
          </p:nvPr>
        </p:nvSpPr>
        <p:spPr>
          <a:xfrm>
            <a:off x="142844" y="1285860"/>
            <a:ext cx="8858312" cy="5286412"/>
          </a:xfrm>
        </p:spPr>
        <p:txBody>
          <a:bodyPr>
            <a:normAutofit/>
          </a:bodyPr>
          <a:lstStyle/>
          <a:p>
            <a:pPr marL="342900" lvl="1" indent="-342900">
              <a:lnSpc>
                <a:spcPct val="110000"/>
              </a:lnSpc>
              <a:buFont typeface="Arial" pitchFamily="34" charset="0"/>
              <a:buChar char="•"/>
            </a:pPr>
            <a:endParaRPr lang="fr-FR" sz="2400" dirty="0"/>
          </a:p>
          <a:p>
            <a:pPr marL="342900" lvl="1" indent="-342900">
              <a:lnSpc>
                <a:spcPct val="110000"/>
              </a:lnSpc>
              <a:buFont typeface="Arial" pitchFamily="34" charset="0"/>
              <a:buChar char="•"/>
            </a:pPr>
            <a:r>
              <a:rPr lang="fr-FR" sz="2400" b="1" dirty="0"/>
              <a:t>1)Présentation de l’</a:t>
            </a:r>
            <a:r>
              <a:rPr lang="fr-FR" sz="2400" b="1" dirty="0" err="1"/>
              <a:t>asso</a:t>
            </a:r>
            <a:r>
              <a:rPr lang="fr-FR" sz="2400" b="1" dirty="0"/>
              <a:t> : </a:t>
            </a:r>
          </a:p>
          <a:p>
            <a:pPr marL="342900" lvl="1" indent="-342900">
              <a:lnSpc>
                <a:spcPct val="110000"/>
              </a:lnSpc>
              <a:buNone/>
            </a:pPr>
            <a:r>
              <a:rPr lang="fr-FR" sz="2400" dirty="0"/>
              <a:t>	Date création de l’association, l’article 2 des statuts (objet de l’association), les objectifs, le contexte dans lequel vous évolué, le public auquel vous vous adresser, quelques chiffres clés, résumé. Plus si un événement particulier durant l’année (absence, départ…)</a:t>
            </a:r>
          </a:p>
          <a:p>
            <a:pPr marL="342900" lvl="1" indent="-342900">
              <a:lnSpc>
                <a:spcPct val="110000"/>
              </a:lnSpc>
              <a:buFont typeface="Arial" pitchFamily="34" charset="0"/>
              <a:buChar char="•"/>
            </a:pPr>
            <a:endParaRPr lang="fr-FR" sz="2400" dirty="0"/>
          </a:p>
          <a:p>
            <a:pPr marL="342900" lvl="1" indent="-342900">
              <a:lnSpc>
                <a:spcPct val="110000"/>
              </a:lnSpc>
              <a:buFont typeface="Arial" pitchFamily="34" charset="0"/>
              <a:buChar char="•"/>
            </a:pPr>
            <a:r>
              <a:rPr lang="fr-FR" sz="2400" b="1" dirty="0"/>
              <a:t>2)Organigramme </a:t>
            </a:r>
            <a:r>
              <a:rPr lang="fr-FR" sz="2400" dirty="0"/>
              <a:t>et moyens humains de l’association(Equipe salarié, bénévoles, CA)</a:t>
            </a:r>
          </a:p>
          <a:p>
            <a:endParaRPr lang="fr-FR" dirty="0"/>
          </a:p>
        </p:txBody>
      </p:sp>
      <p:sp>
        <p:nvSpPr>
          <p:cNvPr id="4" name="Espace réservé du pied de page 3"/>
          <p:cNvSpPr>
            <a:spLocks noGrp="1"/>
          </p:cNvSpPr>
          <p:nvPr>
            <p:ph type="ftr" sz="quarter" idx="11"/>
          </p:nvPr>
        </p:nvSpPr>
        <p:spPr/>
        <p:txBody>
          <a:bodyPr/>
          <a:lstStyle/>
          <a:p>
            <a:r>
              <a:rPr lang="fr-FR" dirty="0"/>
              <a:t>Cours sur RA/ DU Médiation en santé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b="1" dirty="0"/>
              <a:t>Exemple (1) Suite </a:t>
            </a:r>
            <a:br>
              <a:rPr lang="fr-FR" b="1" dirty="0"/>
            </a:br>
            <a:r>
              <a:rPr lang="fr-FR" b="1" dirty="0"/>
              <a:t>3) Les Actions</a:t>
            </a:r>
          </a:p>
        </p:txBody>
      </p:sp>
      <p:sp>
        <p:nvSpPr>
          <p:cNvPr id="3" name="Espace réservé du contenu 2"/>
          <p:cNvSpPr>
            <a:spLocks noGrp="1"/>
          </p:cNvSpPr>
          <p:nvPr>
            <p:ph idx="1"/>
          </p:nvPr>
        </p:nvSpPr>
        <p:spPr>
          <a:xfrm>
            <a:off x="571472" y="1643050"/>
            <a:ext cx="8229600" cy="4525963"/>
          </a:xfrm>
        </p:spPr>
        <p:txBody>
          <a:bodyPr>
            <a:normAutofit fontScale="70000" lnSpcReduction="20000"/>
          </a:bodyPr>
          <a:lstStyle/>
          <a:p>
            <a:pPr marL="0" indent="0">
              <a:buNone/>
            </a:pPr>
            <a:r>
              <a:rPr lang="fr-FR" dirty="0"/>
              <a:t>Pour chacune des actions, rappeler :</a:t>
            </a:r>
          </a:p>
          <a:p>
            <a:r>
              <a:rPr lang="fr-FR" dirty="0"/>
              <a:t>Contexte (géographique, public cible), historique, moyens humains pour l’action</a:t>
            </a:r>
          </a:p>
          <a:p>
            <a:r>
              <a:rPr lang="fr-FR" dirty="0"/>
              <a:t>les objectifs (SMART : Spécifiques, Mesurables, Atteignables, Réalistes, Temporel)</a:t>
            </a:r>
          </a:p>
          <a:p>
            <a:r>
              <a:rPr lang="fr-FR" dirty="0"/>
              <a:t>les réalisations (par date ou public), </a:t>
            </a:r>
          </a:p>
          <a:p>
            <a:r>
              <a:rPr lang="fr-FR" dirty="0"/>
              <a:t>petites évaluations et perspectives, </a:t>
            </a:r>
          </a:p>
          <a:p>
            <a:r>
              <a:rPr lang="fr-FR" dirty="0"/>
              <a:t>expliquer les écarts éventuels entre ce qui était prévu et ce qui a été réalisé, </a:t>
            </a:r>
          </a:p>
          <a:p>
            <a:r>
              <a:rPr lang="fr-FR" dirty="0"/>
              <a:t>faire ressortir les réussites, </a:t>
            </a:r>
          </a:p>
          <a:p>
            <a:r>
              <a:rPr lang="fr-FR" dirty="0"/>
              <a:t>les partenaires sur cette action là, </a:t>
            </a:r>
          </a:p>
          <a:p>
            <a:r>
              <a:rPr lang="fr-FR" dirty="0"/>
              <a:t>quelques chiffres ou un schéma (voir une photo ou un témoignage), </a:t>
            </a:r>
          </a:p>
          <a:p>
            <a:r>
              <a:rPr lang="fr-FR" dirty="0"/>
              <a:t>montrer l’impact.</a:t>
            </a:r>
          </a:p>
          <a:p>
            <a:r>
              <a:rPr lang="fr-FR" dirty="0"/>
              <a:t>Attention ! : chaque action qui a été financé doit avoir une place ici.</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r-FR" dirty="0"/>
              <a:t>Exemple (1) fin</a:t>
            </a:r>
          </a:p>
        </p:txBody>
      </p:sp>
      <p:sp>
        <p:nvSpPr>
          <p:cNvPr id="3" name="Espace réservé du contenu 2"/>
          <p:cNvSpPr>
            <a:spLocks noGrp="1"/>
          </p:cNvSpPr>
          <p:nvPr>
            <p:ph idx="1"/>
          </p:nvPr>
        </p:nvSpPr>
        <p:spPr/>
        <p:txBody>
          <a:bodyPr/>
          <a:lstStyle/>
          <a:p>
            <a:pPr lvl="1">
              <a:buNone/>
            </a:pPr>
            <a:endParaRPr lang="fr-FR" sz="2400" b="1" dirty="0"/>
          </a:p>
          <a:p>
            <a:pPr lvl="1">
              <a:buNone/>
            </a:pPr>
            <a:r>
              <a:rPr lang="fr-FR" sz="2400" b="1" dirty="0"/>
              <a:t>4) Listes des partenaires</a:t>
            </a:r>
            <a:r>
              <a:rPr lang="fr-FR" sz="2400" dirty="0"/>
              <a:t> (opérationnels, locaux, financiers)</a:t>
            </a:r>
          </a:p>
          <a:p>
            <a:endParaRPr lang="fr-FR" sz="2400" dirty="0"/>
          </a:p>
          <a:p>
            <a:pPr lvl="1">
              <a:buNone/>
            </a:pPr>
            <a:r>
              <a:rPr lang="fr-FR" sz="2400" b="1" dirty="0"/>
              <a:t>5) Conclusion</a:t>
            </a:r>
            <a:endParaRPr lang="fr-FR" sz="2400" dirty="0"/>
          </a:p>
          <a:p>
            <a:endParaRPr lang="fr-FR" sz="2400" dirty="0"/>
          </a:p>
          <a:p>
            <a:pPr lvl="1">
              <a:buNone/>
            </a:pPr>
            <a:r>
              <a:rPr lang="fr-FR" sz="2400" b="1" dirty="0"/>
              <a:t>6) Annexes :</a:t>
            </a:r>
            <a:r>
              <a:rPr lang="fr-FR" sz="2400" dirty="0"/>
              <a:t> Formations, Conférences, RDV, Evénement organisé par l’association, Bilan TROD</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r-FR" dirty="0"/>
              <a:t>Exemple (2) </a:t>
            </a:r>
            <a:r>
              <a:rPr lang="fr-FR" sz="2800" dirty="0"/>
              <a:t>source </a:t>
            </a:r>
            <a:r>
              <a:rPr lang="fr-FR" sz="2800" dirty="0" err="1"/>
              <a:t>Addel</a:t>
            </a:r>
            <a:endParaRPr lang="fr-FR" sz="2800" dirty="0"/>
          </a:p>
        </p:txBody>
      </p:sp>
      <p:sp>
        <p:nvSpPr>
          <p:cNvPr id="3" name="Espace réservé du contenu 2"/>
          <p:cNvSpPr>
            <a:spLocks noGrp="1"/>
          </p:cNvSpPr>
          <p:nvPr>
            <p:ph idx="1"/>
          </p:nvPr>
        </p:nvSpPr>
        <p:spPr/>
        <p:txBody>
          <a:bodyPr>
            <a:normAutofit/>
          </a:bodyPr>
          <a:lstStyle/>
          <a:p>
            <a:pPr algn="ctr">
              <a:buNone/>
            </a:pPr>
            <a:r>
              <a:rPr lang="fr-FR" sz="4000" b="1" dirty="0"/>
              <a:t>Introduction </a:t>
            </a:r>
          </a:p>
          <a:p>
            <a:endParaRPr lang="fr-FR" dirty="0"/>
          </a:p>
          <a:p>
            <a:r>
              <a:rPr lang="fr-FR" sz="2400" dirty="0"/>
              <a:t>Cadrage général + Eléments de contexte Mot du Président / Edito politique et stratégique   </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br>
              <a:rPr lang="fr-FR" b="1" dirty="0"/>
            </a:br>
            <a:r>
              <a:rPr lang="fr-FR" b="1" dirty="0"/>
              <a:t>I. Présentation de l’association  </a:t>
            </a:r>
            <a:br>
              <a:rPr lang="fr-FR" dirty="0"/>
            </a:br>
            <a:endParaRPr lang="fr-FR" dirty="0"/>
          </a:p>
        </p:txBody>
      </p:sp>
      <p:sp>
        <p:nvSpPr>
          <p:cNvPr id="3" name="Espace réservé du contenu 2"/>
          <p:cNvSpPr>
            <a:spLocks noGrp="1"/>
          </p:cNvSpPr>
          <p:nvPr>
            <p:ph idx="1"/>
          </p:nvPr>
        </p:nvSpPr>
        <p:spPr/>
        <p:txBody>
          <a:bodyPr>
            <a:normAutofit/>
          </a:bodyPr>
          <a:lstStyle/>
          <a:p>
            <a:r>
              <a:rPr lang="fr-FR" sz="2400" dirty="0"/>
              <a:t>Rappel du contexte de création de l’association </a:t>
            </a:r>
          </a:p>
          <a:p>
            <a:r>
              <a:rPr lang="fr-FR" sz="2400" dirty="0"/>
              <a:t>Rappel de l’ambition poursuivie, des objectifs et des valeurs de l’association =&gt; Projet associatif de la structure Principales étapes marquantes dans la vie de l’association / rappel historique Equipe (organigramme possible) / Fonctionnement et organisation / Aspects logistiques, etc. Introduction générale sur les missions de l’association et les activités mises en place. Si bilan d’un projet : Rappel de la problématique et des objectifs que le projet devait traiter   </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142852"/>
            <a:ext cx="8186766" cy="1417662"/>
          </a:xfrm>
        </p:spPr>
        <p:style>
          <a:lnRef idx="1">
            <a:schemeClr val="accent1"/>
          </a:lnRef>
          <a:fillRef idx="2">
            <a:schemeClr val="accent1"/>
          </a:fillRef>
          <a:effectRef idx="1">
            <a:schemeClr val="accent1"/>
          </a:effectRef>
          <a:fontRef idx="minor">
            <a:schemeClr val="dk1"/>
          </a:fontRef>
        </p:style>
        <p:txBody>
          <a:bodyPr>
            <a:normAutofit fontScale="90000"/>
          </a:bodyPr>
          <a:lstStyle/>
          <a:p>
            <a:br>
              <a:rPr lang="fr-FR" b="1" dirty="0"/>
            </a:br>
            <a:r>
              <a:rPr lang="fr-FR" b="1" dirty="0"/>
              <a:t>II. Réalisations de l’année / activités mises en place / Missions </a:t>
            </a:r>
            <a:br>
              <a:rPr lang="fr-FR" dirty="0"/>
            </a:br>
            <a:endParaRPr lang="fr-FR" dirty="0"/>
          </a:p>
        </p:txBody>
      </p:sp>
      <p:sp>
        <p:nvSpPr>
          <p:cNvPr id="3" name="Espace réservé du contenu 2"/>
          <p:cNvSpPr>
            <a:spLocks noGrp="1"/>
          </p:cNvSpPr>
          <p:nvPr>
            <p:ph idx="1"/>
          </p:nvPr>
        </p:nvSpPr>
        <p:spPr/>
        <p:txBody>
          <a:bodyPr/>
          <a:lstStyle/>
          <a:p>
            <a:r>
              <a:rPr lang="fr-FR" sz="2400" dirty="0"/>
              <a:t>Présentation par activité, par pôle d’activités, par thématique, par dispositif, par cible, : </a:t>
            </a:r>
          </a:p>
          <a:p>
            <a:endParaRPr lang="fr-FR" sz="2400" dirty="0"/>
          </a:p>
          <a:p>
            <a:r>
              <a:rPr lang="fr-FR" sz="2400" dirty="0"/>
              <a:t>Présentation générale de l’activité, du Pôle -Objectifs – Cibles / Bénéficiaires </a:t>
            </a:r>
          </a:p>
          <a:p>
            <a:endParaRPr lang="fr-FR" sz="2400" dirty="0"/>
          </a:p>
          <a:p>
            <a:r>
              <a:rPr lang="fr-FR" sz="2400" dirty="0"/>
              <a:t>Déroulement : organisation RH, matérielle, dans le temps, </a:t>
            </a:r>
            <a:r>
              <a:rPr lang="fr-FR" sz="2400" dirty="0" err="1"/>
              <a:t>etc</a:t>
            </a:r>
            <a:r>
              <a:rPr lang="fr-FR" sz="2400" dirty="0"/>
              <a:t> </a:t>
            </a:r>
          </a:p>
          <a:p>
            <a:endParaRPr lang="fr-FR" sz="2400" dirty="0"/>
          </a:p>
          <a:p>
            <a:r>
              <a:rPr lang="fr-FR" sz="2400" dirty="0"/>
              <a:t>Evaluation : atteintes des objectifs   </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14356"/>
            <a:ext cx="8315356" cy="1500198"/>
          </a:xfrm>
        </p:spPr>
        <p:style>
          <a:lnRef idx="0">
            <a:schemeClr val="accent2"/>
          </a:lnRef>
          <a:fillRef idx="3">
            <a:schemeClr val="accent2"/>
          </a:fillRef>
          <a:effectRef idx="3">
            <a:schemeClr val="accent2"/>
          </a:effectRef>
          <a:fontRef idx="minor">
            <a:schemeClr val="lt1"/>
          </a:fontRef>
        </p:style>
        <p:txBody>
          <a:bodyPr>
            <a:normAutofit/>
          </a:bodyPr>
          <a:lstStyle/>
          <a:p>
            <a:pPr algn="l"/>
            <a:r>
              <a:rPr lang="fr-FR" sz="3200" b="1" dirty="0"/>
              <a:t>Objectif général: </a:t>
            </a:r>
            <a:br>
              <a:rPr lang="fr-FR" sz="3200" b="1" dirty="0"/>
            </a:br>
            <a:r>
              <a:rPr lang="fr-FR" sz="3200" b="1" dirty="0"/>
              <a:t>-Savoir élaborer et rédiger un rapport d’activité</a:t>
            </a:r>
          </a:p>
        </p:txBody>
      </p:sp>
      <p:sp>
        <p:nvSpPr>
          <p:cNvPr id="3" name="Sous-titre 2"/>
          <p:cNvSpPr>
            <a:spLocks noGrp="1"/>
          </p:cNvSpPr>
          <p:nvPr>
            <p:ph type="subTitle" idx="1"/>
          </p:nvPr>
        </p:nvSpPr>
        <p:spPr>
          <a:xfrm>
            <a:off x="642910" y="2214554"/>
            <a:ext cx="8072494" cy="4071966"/>
          </a:xfrm>
        </p:spPr>
        <p:txBody>
          <a:bodyPr>
            <a:normAutofit fontScale="77500" lnSpcReduction="20000"/>
          </a:bodyPr>
          <a:lstStyle/>
          <a:p>
            <a:pPr algn="l"/>
            <a:r>
              <a:rPr lang="fr-FR" b="1" dirty="0">
                <a:solidFill>
                  <a:schemeClr val="tx1"/>
                </a:solidFill>
              </a:rPr>
              <a:t>Objectifs spécifiques : </a:t>
            </a:r>
          </a:p>
          <a:p>
            <a:pPr algn="l"/>
            <a:r>
              <a:rPr lang="fr-FR" dirty="0">
                <a:solidFill>
                  <a:schemeClr val="tx1"/>
                </a:solidFill>
              </a:rPr>
              <a:t>-Savoir les formes, les techniques de présentation possible</a:t>
            </a:r>
          </a:p>
          <a:p>
            <a:pPr algn="l"/>
            <a:r>
              <a:rPr lang="fr-FR" dirty="0">
                <a:solidFill>
                  <a:schemeClr val="tx1"/>
                </a:solidFill>
              </a:rPr>
              <a:t>-Savoir décrire le contenu indispensable</a:t>
            </a:r>
          </a:p>
          <a:p>
            <a:pPr algn="l"/>
            <a:r>
              <a:rPr lang="fr-FR" dirty="0">
                <a:solidFill>
                  <a:schemeClr val="tx1"/>
                </a:solidFill>
              </a:rPr>
              <a:t>-Savoir l’utilité du rapport d’activité</a:t>
            </a:r>
          </a:p>
          <a:p>
            <a:pPr algn="l"/>
            <a:endParaRPr lang="fr-FR" dirty="0">
              <a:solidFill>
                <a:schemeClr val="tx1"/>
              </a:solidFill>
            </a:endParaRPr>
          </a:p>
          <a:p>
            <a:pPr algn="l"/>
            <a:r>
              <a:rPr lang="fr-FR" b="1" dirty="0">
                <a:solidFill>
                  <a:schemeClr val="tx1"/>
                </a:solidFill>
              </a:rPr>
              <a:t>Objectifs pédagogiques :</a:t>
            </a:r>
          </a:p>
          <a:p>
            <a:pPr algn="l"/>
            <a:r>
              <a:rPr lang="fr-FR" dirty="0">
                <a:solidFill>
                  <a:schemeClr val="tx1"/>
                </a:solidFill>
              </a:rPr>
              <a:t>-Enoncer les informations contenues du rapport d’activité</a:t>
            </a:r>
          </a:p>
          <a:p>
            <a:pPr algn="l"/>
            <a:r>
              <a:rPr lang="fr-FR" dirty="0">
                <a:solidFill>
                  <a:schemeClr val="tx1"/>
                </a:solidFill>
              </a:rPr>
              <a:t>-Réaliser un plan de rapport d’activité</a:t>
            </a:r>
          </a:p>
          <a:p>
            <a:pPr algn="l"/>
            <a:r>
              <a:rPr lang="fr-FR" dirty="0">
                <a:solidFill>
                  <a:schemeClr val="tx1"/>
                </a:solidFill>
              </a:rPr>
              <a:t>-Concevoir des outils pour nourrir son rapport d’activité</a:t>
            </a:r>
          </a:p>
          <a:p>
            <a:pPr algn="l"/>
            <a:r>
              <a:rPr lang="fr-FR" dirty="0">
                <a:solidFill>
                  <a:schemeClr val="tx1"/>
                </a:solidFill>
              </a:rPr>
              <a:t>-S’exercer à rédiger une activité, une action</a:t>
            </a:r>
          </a:p>
        </p:txBody>
      </p:sp>
      <p:sp>
        <p:nvSpPr>
          <p:cNvPr id="4" name="Espace réservé du pied de page 3"/>
          <p:cNvSpPr>
            <a:spLocks noGrp="1"/>
          </p:cNvSpPr>
          <p:nvPr>
            <p:ph type="ftr" sz="quarter" idx="11"/>
          </p:nvPr>
        </p:nvSpPr>
        <p:spPr/>
        <p:txBody>
          <a:bodyPr/>
          <a:lstStyle/>
          <a:p>
            <a:r>
              <a:rPr lang="fr-FR" dirty="0"/>
              <a:t>Cours sur RA/ DU Médiation en santé</a:t>
            </a:r>
          </a:p>
        </p:txBody>
      </p:sp>
      <p:sp>
        <p:nvSpPr>
          <p:cNvPr id="11267" name="AutoShape 3" descr="Résultat de recherche d'images pour &quot;université Paris 13&quot;">
            <a:hlinkClick r:id="rId3"/>
          </p:cNvPr>
          <p:cNvSpPr>
            <a:spLocks noChangeAspect="1" noChangeArrowheads="1"/>
          </p:cNvSpPr>
          <p:nvPr/>
        </p:nvSpPr>
        <p:spPr bwMode="auto">
          <a:xfrm>
            <a:off x="920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142844" y="214290"/>
            <a:ext cx="2714644" cy="369332"/>
          </a:xfrm>
          <a:prstGeom prst="rect">
            <a:avLst/>
          </a:prstGeom>
          <a:noFill/>
        </p:spPr>
        <p:txBody>
          <a:bodyPr wrap="square" rtlCol="0">
            <a:spAutoFit/>
          </a:bodyPr>
          <a:lstStyle/>
          <a:p>
            <a:r>
              <a:rPr lang="fr-FR" i="1" dirty="0"/>
              <a:t>Université Paris 13</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29642" cy="82528"/>
          </a:xfrm>
        </p:spPr>
        <p:txBody>
          <a:bodyPr>
            <a:normAutofit fontScale="90000"/>
          </a:bodyPr>
          <a:lstStyle/>
          <a:p>
            <a:br>
              <a:rPr lang="fr-FR" dirty="0"/>
            </a:br>
            <a:endParaRPr lang="fr-FR" dirty="0"/>
          </a:p>
        </p:txBody>
      </p:sp>
      <p:sp>
        <p:nvSpPr>
          <p:cNvPr id="3" name="Espace réservé du contenu 2"/>
          <p:cNvSpPr>
            <a:spLocks noGrp="1"/>
          </p:cNvSpPr>
          <p:nvPr>
            <p:ph idx="1"/>
          </p:nvPr>
        </p:nvSpPr>
        <p:spPr>
          <a:xfrm>
            <a:off x="457200" y="785794"/>
            <a:ext cx="8258204" cy="5340369"/>
          </a:xfrm>
        </p:spPr>
        <p:txBody>
          <a:bodyPr/>
          <a:lstStyle/>
          <a:p>
            <a:r>
              <a:rPr lang="fr-FR" b="1" dirty="0"/>
              <a:t>III. Partenariats  </a:t>
            </a:r>
          </a:p>
          <a:p>
            <a:endParaRPr lang="fr-FR" sz="4000" b="1" dirty="0">
              <a:solidFill>
                <a:schemeClr val="dk1"/>
              </a:solidFill>
            </a:endParaRPr>
          </a:p>
          <a:p>
            <a:r>
              <a:rPr lang="fr-FR" sz="2400" dirty="0"/>
              <a:t>Présentation des partenaires opérationnels et de la nature des partenariats </a:t>
            </a:r>
          </a:p>
          <a:p>
            <a:r>
              <a:rPr lang="fr-FR" sz="2400" dirty="0"/>
              <a:t>Présentation des partenaires financiers    </a:t>
            </a:r>
          </a:p>
          <a:p>
            <a:endParaRPr lang="fr-FR" sz="2400" dirty="0"/>
          </a:p>
          <a:p>
            <a:r>
              <a:rPr lang="fr-FR" b="1" dirty="0"/>
              <a:t> IV. Actions de communication </a:t>
            </a:r>
            <a:endParaRPr lang="fr-FR" dirty="0"/>
          </a:p>
          <a:p>
            <a:r>
              <a:rPr lang="fr-FR" sz="2400" dirty="0"/>
              <a:t>Présentation des différentes actions et outils de communication mis en place au sein de l’association (Brochures, </a:t>
            </a:r>
            <a:r>
              <a:rPr lang="fr-FR" sz="2400" dirty="0" err="1"/>
              <a:t>Flyers</a:t>
            </a:r>
            <a:r>
              <a:rPr lang="fr-FR" sz="2400" dirty="0"/>
              <a:t>, Guides…).</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b="1" dirty="0"/>
              <a:t> </a:t>
            </a:r>
            <a:br>
              <a:rPr lang="fr-FR" b="1" dirty="0"/>
            </a:br>
            <a:r>
              <a:rPr lang="fr-FR" b="1" dirty="0"/>
              <a:t>V. Bilan financier </a:t>
            </a:r>
            <a:br>
              <a:rPr lang="fr-FR" dirty="0"/>
            </a:br>
            <a:endParaRPr lang="fr-FR" dirty="0"/>
          </a:p>
        </p:txBody>
      </p:sp>
      <p:sp>
        <p:nvSpPr>
          <p:cNvPr id="3" name="Espace réservé du contenu 2"/>
          <p:cNvSpPr>
            <a:spLocks noGrp="1"/>
          </p:cNvSpPr>
          <p:nvPr>
            <p:ph idx="1"/>
          </p:nvPr>
        </p:nvSpPr>
        <p:spPr/>
        <p:txBody>
          <a:bodyPr/>
          <a:lstStyle/>
          <a:p>
            <a:endParaRPr lang="fr-FR" sz="2400" dirty="0"/>
          </a:p>
          <a:p>
            <a:r>
              <a:rPr lang="fr-FR" sz="2400" dirty="0"/>
              <a:t>Soit éléments financiers intégrés dans le rapport d’activité avec explications sur éléments principaux </a:t>
            </a:r>
          </a:p>
          <a:p>
            <a:endParaRPr lang="fr-FR" sz="2400" dirty="0"/>
          </a:p>
          <a:p>
            <a:r>
              <a:rPr lang="fr-FR" sz="2400" dirty="0"/>
              <a:t>Soit rapport financier à part entière correspondant aux comptes annuels (Compte de résultat et Bilan) réalisés par comptable et/ou validés par commissaire aux comptes  </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b="1" dirty="0"/>
              <a:t>VI. Projections pour l’année à venir / Projets à venir</a:t>
            </a:r>
            <a:endParaRPr lang="fr-FR" dirty="0"/>
          </a:p>
        </p:txBody>
      </p:sp>
      <p:sp>
        <p:nvSpPr>
          <p:cNvPr id="3" name="Espace réservé du contenu 2"/>
          <p:cNvSpPr>
            <a:spLocks noGrp="1"/>
          </p:cNvSpPr>
          <p:nvPr>
            <p:ph idx="1"/>
          </p:nvPr>
        </p:nvSpPr>
        <p:spPr/>
        <p:txBody>
          <a:bodyPr/>
          <a:lstStyle/>
          <a:p>
            <a:pPr>
              <a:buNone/>
            </a:pPr>
            <a:endParaRPr lang="fr-FR" dirty="0"/>
          </a:p>
          <a:p>
            <a:r>
              <a:rPr lang="fr-FR" sz="2400" dirty="0"/>
              <a:t>Stratégie envisagée pour l’année à venir dans les grandes lignes </a:t>
            </a:r>
          </a:p>
          <a:p>
            <a:endParaRPr lang="fr-FR" sz="2400" dirty="0"/>
          </a:p>
          <a:p>
            <a:r>
              <a:rPr lang="fr-FR" sz="2400" dirty="0"/>
              <a:t>Continuité des actions et nouveaux projets développés </a:t>
            </a:r>
          </a:p>
          <a:p>
            <a:endParaRPr lang="fr-FR" sz="2400" dirty="0"/>
          </a:p>
          <a:p>
            <a:r>
              <a:rPr lang="fr-FR" sz="2400" dirty="0"/>
              <a:t>Budget prévisionnel (éventuellement)   </a:t>
            </a:r>
          </a:p>
          <a:p>
            <a:endParaRPr lang="fr-FR"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br>
              <a:rPr lang="fr-FR" b="1" dirty="0"/>
            </a:br>
            <a:r>
              <a:rPr lang="fr-FR" b="1" dirty="0"/>
              <a:t>VII. Annexes </a:t>
            </a:r>
            <a:br>
              <a:rPr lang="fr-FR" dirty="0"/>
            </a:br>
            <a:endParaRPr lang="fr-FR" dirty="0"/>
          </a:p>
        </p:txBody>
      </p:sp>
      <p:sp>
        <p:nvSpPr>
          <p:cNvPr id="3" name="Espace réservé du contenu 2"/>
          <p:cNvSpPr>
            <a:spLocks noGrp="1"/>
          </p:cNvSpPr>
          <p:nvPr>
            <p:ph idx="1"/>
          </p:nvPr>
        </p:nvSpPr>
        <p:spPr/>
        <p:txBody>
          <a:bodyPr>
            <a:normAutofit/>
          </a:bodyPr>
          <a:lstStyle/>
          <a:p>
            <a:r>
              <a:rPr lang="fr-FR" sz="2400" dirty="0"/>
              <a:t>Rajouter tout élément qualitatif permettant de valoriser les actions mises en place par l’association : </a:t>
            </a:r>
          </a:p>
          <a:p>
            <a:endParaRPr lang="fr-FR" sz="2400" dirty="0"/>
          </a:p>
          <a:p>
            <a:r>
              <a:rPr lang="fr-FR" sz="2400" dirty="0"/>
              <a:t>Photos / témoignages </a:t>
            </a:r>
          </a:p>
          <a:p>
            <a:endParaRPr lang="fr-FR" sz="2400" dirty="0"/>
          </a:p>
          <a:p>
            <a:r>
              <a:rPr lang="fr-FR" sz="2400" dirty="0"/>
              <a:t>Outils de communication : invitations, captures d’écran du site internet, plaquette, </a:t>
            </a:r>
            <a:r>
              <a:rPr lang="fr-FR" sz="2400" dirty="0" err="1"/>
              <a:t>etc</a:t>
            </a:r>
            <a:r>
              <a:rPr lang="fr-FR" sz="2400" dirty="0"/>
              <a:t> </a:t>
            </a:r>
          </a:p>
          <a:p>
            <a:endParaRPr lang="fr-FR" sz="2400" dirty="0"/>
          </a:p>
          <a:p>
            <a:r>
              <a:rPr lang="fr-FR" sz="2400" dirty="0"/>
              <a:t>Questionnaire de satisfaction, Feuilles d’émargement pour des actions réalisées, Dossier de presse –Etc.</a:t>
            </a:r>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6B0029-B438-4797-9FB4-695F0229ACEE}"/>
              </a:ext>
            </a:extLst>
          </p:cNvPr>
          <p:cNvSpPr>
            <a:spLocks noGrp="1"/>
          </p:cNvSpPr>
          <p:nvPr>
            <p:ph type="title"/>
          </p:nvPr>
        </p:nvSpPr>
        <p:spPr>
          <a:xfrm>
            <a:off x="457200" y="246502"/>
            <a:ext cx="8229600" cy="11430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r>
              <a:rPr lang="fr-FR" dirty="0">
                <a:solidFill>
                  <a:schemeClr val="dk1"/>
                </a:solidFill>
                <a:latin typeface="+mn-lt"/>
                <a:ea typeface="+mn-ea"/>
                <a:cs typeface="+mn-cs"/>
              </a:rPr>
              <a:t>Prestataires</a:t>
            </a:r>
          </a:p>
        </p:txBody>
      </p:sp>
      <p:sp>
        <p:nvSpPr>
          <p:cNvPr id="3" name="Espace réservé du contenu 2">
            <a:extLst>
              <a:ext uri="{FF2B5EF4-FFF2-40B4-BE49-F238E27FC236}">
                <a16:creationId xmlns:a16="http://schemas.microsoft.com/office/drawing/2014/main" id="{1EC18DD2-B132-48E1-8526-EC56899FF7D9}"/>
              </a:ext>
            </a:extLst>
          </p:cNvPr>
          <p:cNvSpPr>
            <a:spLocks noGrp="1"/>
          </p:cNvSpPr>
          <p:nvPr>
            <p:ph idx="1"/>
          </p:nvPr>
        </p:nvSpPr>
        <p:spPr>
          <a:xfrm>
            <a:off x="457200" y="1600200"/>
            <a:ext cx="8229600" cy="4637112"/>
          </a:xfrm>
        </p:spPr>
        <p:txBody>
          <a:bodyPr>
            <a:normAutofit fontScale="85000" lnSpcReduction="20000"/>
          </a:bodyPr>
          <a:lstStyle/>
          <a:p>
            <a:r>
              <a:rPr lang="fr-FR" b="1" dirty="0"/>
              <a:t>Graphiste</a:t>
            </a:r>
            <a:r>
              <a:rPr lang="fr-FR" dirty="0"/>
              <a:t> : </a:t>
            </a:r>
          </a:p>
          <a:p>
            <a:r>
              <a:rPr lang="fr-FR" dirty="0"/>
              <a:t>Création graphique :Couverture, Structuration de l’ouvrage, mise en page (modélisation, choix du format, de la typo)</a:t>
            </a:r>
          </a:p>
          <a:p>
            <a:r>
              <a:rPr lang="fr-FR" dirty="0"/>
              <a:t>Maquettage : Intégration des éléments que vous fourniraient (textes, images…)</a:t>
            </a:r>
          </a:p>
          <a:p>
            <a:r>
              <a:rPr lang="fr-FR" dirty="0"/>
              <a:t>Coût très variable de 1 000 à 3 000 € environ.</a:t>
            </a:r>
          </a:p>
          <a:p>
            <a:endParaRPr lang="fr-FR" dirty="0"/>
          </a:p>
          <a:p>
            <a:r>
              <a:rPr lang="fr-FR" dirty="0"/>
              <a:t>Penser à la déclinaison format Web</a:t>
            </a:r>
          </a:p>
          <a:p>
            <a:r>
              <a:rPr lang="fr-FR" dirty="0"/>
              <a:t>Penser à réclamer les fichiers sources et les droits d’auteur</a:t>
            </a:r>
          </a:p>
          <a:p>
            <a:r>
              <a:rPr lang="fr-FR" b="1" dirty="0"/>
              <a:t>Imprimeur</a:t>
            </a:r>
            <a:r>
              <a:rPr lang="fr-FR" dirty="0"/>
              <a:t> : Compter 200-300 € pour 100 exemplaires.</a:t>
            </a:r>
          </a:p>
          <a:p>
            <a:endParaRPr lang="fr-FR" dirty="0"/>
          </a:p>
        </p:txBody>
      </p:sp>
      <p:sp>
        <p:nvSpPr>
          <p:cNvPr id="4" name="Espace réservé du pied de page 3">
            <a:extLst>
              <a:ext uri="{FF2B5EF4-FFF2-40B4-BE49-F238E27FC236}">
                <a16:creationId xmlns:a16="http://schemas.microsoft.com/office/drawing/2014/main" id="{D178B66C-0EBA-4F51-A79F-60B15417A8F4}"/>
              </a:ext>
            </a:extLst>
          </p:cNvPr>
          <p:cNvSpPr>
            <a:spLocks noGrp="1"/>
          </p:cNvSpPr>
          <p:nvPr>
            <p:ph type="ftr" sz="quarter" idx="11"/>
          </p:nvPr>
        </p:nvSpPr>
        <p:spPr/>
        <p:txBody>
          <a:bodyPr/>
          <a:lstStyle/>
          <a:p>
            <a:r>
              <a:rPr lang="fr-FR"/>
              <a:t>Cours sur RA/ DU Médiation en santé</a:t>
            </a:r>
          </a:p>
        </p:txBody>
      </p:sp>
    </p:spTree>
    <p:extLst>
      <p:ext uri="{BB962C8B-B14F-4D97-AF65-F5344CB8AC3E}">
        <p14:creationId xmlns:p14="http://schemas.microsoft.com/office/powerpoint/2010/main" val="2237658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9B175-AE0F-4ED9-B1D6-1CB583631F13}"/>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r>
              <a:rPr lang="fr-FR" dirty="0">
                <a:solidFill>
                  <a:schemeClr val="dk1"/>
                </a:solidFill>
                <a:latin typeface="+mn-lt"/>
                <a:ea typeface="+mn-ea"/>
                <a:cs typeface="+mn-cs"/>
              </a:rPr>
              <a:t>A Retenir</a:t>
            </a:r>
          </a:p>
        </p:txBody>
      </p:sp>
      <p:sp>
        <p:nvSpPr>
          <p:cNvPr id="3" name="Espace réservé du contenu 2">
            <a:extLst>
              <a:ext uri="{FF2B5EF4-FFF2-40B4-BE49-F238E27FC236}">
                <a16:creationId xmlns:a16="http://schemas.microsoft.com/office/drawing/2014/main" id="{4D00B8AD-E1D7-40A3-9DB8-1C910B0A918F}"/>
              </a:ext>
            </a:extLst>
          </p:cNvPr>
          <p:cNvSpPr>
            <a:spLocks noGrp="1"/>
          </p:cNvSpPr>
          <p:nvPr>
            <p:ph idx="1"/>
          </p:nvPr>
        </p:nvSpPr>
        <p:spPr/>
        <p:txBody>
          <a:bodyPr>
            <a:normAutofit lnSpcReduction="10000"/>
          </a:bodyPr>
          <a:lstStyle/>
          <a:p>
            <a:r>
              <a:rPr lang="fr-FR" dirty="0"/>
              <a:t>Bien sélectionner les informations à faire apparaitre</a:t>
            </a:r>
          </a:p>
          <a:p>
            <a:r>
              <a:rPr lang="fr-FR" dirty="0"/>
              <a:t>Travailler un plan</a:t>
            </a:r>
          </a:p>
          <a:p>
            <a:r>
              <a:rPr lang="fr-FR" dirty="0"/>
              <a:t>Faire des choix (tonalité, parties…)</a:t>
            </a:r>
          </a:p>
          <a:p>
            <a:r>
              <a:rPr lang="fr-FR" dirty="0"/>
              <a:t>Soigner le visuel</a:t>
            </a:r>
          </a:p>
          <a:p>
            <a:r>
              <a:rPr lang="fr-FR" dirty="0"/>
              <a:t>Pas trop long</a:t>
            </a:r>
          </a:p>
          <a:p>
            <a:r>
              <a:rPr lang="fr-FR" dirty="0"/>
              <a:t>Pas trop de photos</a:t>
            </a:r>
          </a:p>
          <a:p>
            <a:r>
              <a:rPr lang="fr-FR" dirty="0"/>
              <a:t>Relire !</a:t>
            </a:r>
          </a:p>
        </p:txBody>
      </p:sp>
      <p:sp>
        <p:nvSpPr>
          <p:cNvPr id="4" name="Espace réservé du pied de page 3">
            <a:extLst>
              <a:ext uri="{FF2B5EF4-FFF2-40B4-BE49-F238E27FC236}">
                <a16:creationId xmlns:a16="http://schemas.microsoft.com/office/drawing/2014/main" id="{C808F89E-FBCA-4A70-A82E-4BECB3C9163E}"/>
              </a:ext>
            </a:extLst>
          </p:cNvPr>
          <p:cNvSpPr>
            <a:spLocks noGrp="1"/>
          </p:cNvSpPr>
          <p:nvPr>
            <p:ph type="ftr" sz="quarter" idx="11"/>
          </p:nvPr>
        </p:nvSpPr>
        <p:spPr/>
        <p:txBody>
          <a:bodyPr/>
          <a:lstStyle/>
          <a:p>
            <a:r>
              <a:rPr lang="fr-FR"/>
              <a:t>Cours sur RA/ DU Médiation en santé</a:t>
            </a:r>
          </a:p>
        </p:txBody>
      </p:sp>
    </p:spTree>
    <p:extLst>
      <p:ext uri="{BB962C8B-B14F-4D97-AF65-F5344CB8AC3E}">
        <p14:creationId xmlns:p14="http://schemas.microsoft.com/office/powerpoint/2010/main" val="2967703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99318-41F3-203C-4D31-C4C8EDE5C09C}"/>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r>
              <a:rPr lang="fr-FR" dirty="0">
                <a:solidFill>
                  <a:schemeClr val="dk1"/>
                </a:solidFill>
                <a:latin typeface="+mn-lt"/>
                <a:ea typeface="+mn-ea"/>
                <a:cs typeface="+mn-cs"/>
              </a:rPr>
              <a:t>Liens vers plus d’infos</a:t>
            </a:r>
          </a:p>
        </p:txBody>
      </p:sp>
      <p:sp>
        <p:nvSpPr>
          <p:cNvPr id="3" name="Espace réservé du contenu 2">
            <a:extLst>
              <a:ext uri="{FF2B5EF4-FFF2-40B4-BE49-F238E27FC236}">
                <a16:creationId xmlns:a16="http://schemas.microsoft.com/office/drawing/2014/main" id="{C0C7DBA7-F152-8473-3481-D4B296515B42}"/>
              </a:ext>
            </a:extLst>
          </p:cNvPr>
          <p:cNvSpPr>
            <a:spLocks noGrp="1"/>
          </p:cNvSpPr>
          <p:nvPr>
            <p:ph idx="1"/>
          </p:nvPr>
        </p:nvSpPr>
        <p:spPr/>
        <p:txBody>
          <a:bodyPr/>
          <a:lstStyle/>
          <a:p>
            <a:r>
              <a:rPr lang="fr-FR" dirty="0">
                <a:hlinkClick r:id="rId2"/>
              </a:rPr>
              <a:t>Comment rédiger le Rapport d’Activité de son Association ? (assoconnect.com)</a:t>
            </a:r>
            <a:endParaRPr lang="fr-FR" dirty="0"/>
          </a:p>
          <a:p>
            <a:endParaRPr lang="fr-FR" dirty="0"/>
          </a:p>
          <a:p>
            <a:r>
              <a:rPr lang="fr-FR" dirty="0">
                <a:hlinkClick r:id="rId3"/>
              </a:rPr>
              <a:t>Le rapport d'activité d'association : guide complet (2023) (legalplace.fr)</a:t>
            </a:r>
            <a:endParaRPr lang="fr-FR" dirty="0"/>
          </a:p>
        </p:txBody>
      </p:sp>
      <p:sp>
        <p:nvSpPr>
          <p:cNvPr id="4" name="Espace réservé du pied de page 3">
            <a:extLst>
              <a:ext uri="{FF2B5EF4-FFF2-40B4-BE49-F238E27FC236}">
                <a16:creationId xmlns:a16="http://schemas.microsoft.com/office/drawing/2014/main" id="{9EBD69F4-F0D6-AE66-9F5D-DFB30626C279}"/>
              </a:ext>
            </a:extLst>
          </p:cNvPr>
          <p:cNvSpPr>
            <a:spLocks noGrp="1"/>
          </p:cNvSpPr>
          <p:nvPr>
            <p:ph type="ftr" sz="quarter" idx="11"/>
          </p:nvPr>
        </p:nvSpPr>
        <p:spPr/>
        <p:txBody>
          <a:bodyPr/>
          <a:lstStyle/>
          <a:p>
            <a:r>
              <a:rPr lang="fr-FR"/>
              <a:t>Cours sur RA/ DU Médiation en santé</a:t>
            </a:r>
          </a:p>
        </p:txBody>
      </p:sp>
    </p:spTree>
    <p:extLst>
      <p:ext uri="{BB962C8B-B14F-4D97-AF65-F5344CB8AC3E}">
        <p14:creationId xmlns:p14="http://schemas.microsoft.com/office/powerpoint/2010/main" val="230978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665424337"/>
              </p:ext>
            </p:extLst>
          </p:nvPr>
        </p:nvGraphicFramePr>
        <p:xfrm>
          <a:off x="323528" y="260648"/>
          <a:ext cx="8496944" cy="6608430"/>
        </p:xfrm>
        <a:graphic>
          <a:graphicData uri="http://schemas.openxmlformats.org/drawingml/2006/table">
            <a:tbl>
              <a:tblPr firstRow="1" bandRow="1">
                <a:tableStyleId>{5C22544A-7EE6-4342-B048-85BDC9FD1C3A}</a:tableStyleId>
              </a:tblPr>
              <a:tblGrid>
                <a:gridCol w="1739253">
                  <a:extLst>
                    <a:ext uri="{9D8B030D-6E8A-4147-A177-3AD203B41FA5}">
                      <a16:colId xmlns:a16="http://schemas.microsoft.com/office/drawing/2014/main" val="20000"/>
                    </a:ext>
                  </a:extLst>
                </a:gridCol>
                <a:gridCol w="6757691">
                  <a:extLst>
                    <a:ext uri="{9D8B030D-6E8A-4147-A177-3AD203B41FA5}">
                      <a16:colId xmlns:a16="http://schemas.microsoft.com/office/drawing/2014/main" val="20001"/>
                    </a:ext>
                  </a:extLst>
                </a:gridCol>
              </a:tblGrid>
              <a:tr h="504056">
                <a:tc>
                  <a:txBody>
                    <a:bodyPr/>
                    <a:lstStyle/>
                    <a:p>
                      <a:endParaRPr lang="fr-FR" dirty="0"/>
                    </a:p>
                  </a:txBody>
                  <a:tcPr/>
                </a:tc>
                <a:tc>
                  <a:txBody>
                    <a:bodyPr/>
                    <a:lstStyle/>
                    <a:p>
                      <a:r>
                        <a:rPr lang="fr-FR" dirty="0"/>
                        <a:t>Ordre du jour </a:t>
                      </a:r>
                    </a:p>
                  </a:txBody>
                  <a:tcPr/>
                </a:tc>
                <a:extLst>
                  <a:ext uri="{0D108BD9-81ED-4DB2-BD59-A6C34878D82A}">
                    <a16:rowId xmlns:a16="http://schemas.microsoft.com/office/drawing/2014/main" val="10000"/>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9H – 9H45 </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t>Introduction/ Présentation/Tour de table</a:t>
                      </a:r>
                    </a:p>
                    <a:p>
                      <a:endParaRPr lang="fr-FR" dirty="0"/>
                    </a:p>
                  </a:txBody>
                  <a:tcPr/>
                </a:tc>
                <a:extLst>
                  <a:ext uri="{0D108BD9-81ED-4DB2-BD59-A6C34878D82A}">
                    <a16:rowId xmlns:a16="http://schemas.microsoft.com/office/drawing/2014/main" val="10001"/>
                  </a:ext>
                </a:extLst>
              </a:tr>
              <a:tr h="669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9H45 –11H 00</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t>Découverte du Rapport</a:t>
                      </a:r>
                      <a:r>
                        <a:rPr lang="fr-FR" b="0" baseline="0" dirty="0"/>
                        <a:t> d’activité/Connaissance du groupe</a:t>
                      </a:r>
                      <a:endParaRPr lang="fr-FR" b="0" dirty="0"/>
                    </a:p>
                    <a:p>
                      <a:endParaRPr lang="fr-FR" dirty="0"/>
                    </a:p>
                  </a:txBody>
                  <a:tcPr/>
                </a:tc>
                <a:extLst>
                  <a:ext uri="{0D108BD9-81ED-4DB2-BD59-A6C34878D82A}">
                    <a16:rowId xmlns:a16="http://schemas.microsoft.com/office/drawing/2014/main" val="10002"/>
                  </a:ext>
                </a:extLst>
              </a:tr>
              <a:tr h="382844">
                <a:tc>
                  <a:txBody>
                    <a:bodyPr/>
                    <a:lstStyle/>
                    <a:p>
                      <a:r>
                        <a:rPr lang="fr-FR" i="1" dirty="0"/>
                        <a:t>11H00-11h20</a:t>
                      </a:r>
                    </a:p>
                  </a:txBody>
                  <a:tcPr/>
                </a:tc>
                <a:tc>
                  <a:txBody>
                    <a:bodyPr/>
                    <a:lstStyle/>
                    <a:p>
                      <a:r>
                        <a:rPr lang="fr-FR" i="1" dirty="0"/>
                        <a:t>Pause </a:t>
                      </a:r>
                    </a:p>
                  </a:txBody>
                  <a:tcPr/>
                </a:tc>
                <a:extLst>
                  <a:ext uri="{0D108BD9-81ED-4DB2-BD59-A6C34878D82A}">
                    <a16:rowId xmlns:a16="http://schemas.microsoft.com/office/drawing/2014/main" val="10003"/>
                  </a:ext>
                </a:extLst>
              </a:tr>
              <a:tr h="957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i="0" dirty="0"/>
                        <a:t>11H20-12H30</a:t>
                      </a:r>
                    </a:p>
                    <a:p>
                      <a:endParaRPr lang="fr-FR" dirty="0"/>
                    </a:p>
                  </a:txBody>
                  <a:tcPr/>
                </a:tc>
                <a:tc>
                  <a:txBody>
                    <a:bodyPr/>
                    <a:lstStyle/>
                    <a:p>
                      <a:pPr lvl="0"/>
                      <a:r>
                        <a:rPr lang="fr-FR" dirty="0"/>
                        <a:t>Contenu théorique</a:t>
                      </a:r>
                      <a:r>
                        <a:rPr lang="fr-FR" baseline="0" dirty="0"/>
                        <a:t> du Rapport d’Activité</a:t>
                      </a:r>
                      <a:endParaRPr lang="fr-FR" dirty="0"/>
                    </a:p>
                    <a:p>
                      <a:endParaRPr lang="fr-FR" dirty="0"/>
                    </a:p>
                  </a:txBody>
                  <a:tcPr/>
                </a:tc>
                <a:extLst>
                  <a:ext uri="{0D108BD9-81ED-4DB2-BD59-A6C34878D82A}">
                    <a16:rowId xmlns:a16="http://schemas.microsoft.com/office/drawing/2014/main" val="10004"/>
                  </a:ext>
                </a:extLst>
              </a:tr>
              <a:tr h="490833">
                <a:tc>
                  <a:txBody>
                    <a:bodyPr/>
                    <a:lstStyle/>
                    <a:p>
                      <a:r>
                        <a:rPr lang="fr-FR" i="1" dirty="0"/>
                        <a:t>12H30 – 14H</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i="1" dirty="0"/>
                        <a:t>Déjeuner</a:t>
                      </a:r>
                      <a:endParaRPr lang="fr-FR" dirty="0"/>
                    </a:p>
                  </a:txBody>
                  <a:tcPr/>
                </a:tc>
                <a:extLst>
                  <a:ext uri="{0D108BD9-81ED-4DB2-BD59-A6C34878D82A}">
                    <a16:rowId xmlns:a16="http://schemas.microsoft.com/office/drawing/2014/main" val="10005"/>
                  </a:ext>
                </a:extLst>
              </a:tr>
              <a:tr h="957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14H -15H30</a:t>
                      </a:r>
                    </a:p>
                    <a:p>
                      <a:endParaRPr lang="fr-FR" dirty="0"/>
                    </a:p>
                  </a:txBody>
                  <a:tcPr/>
                </a:tc>
                <a:tc>
                  <a:txBody>
                    <a:bodyPr/>
                    <a:lstStyle/>
                    <a:p>
                      <a:pPr lvl="0"/>
                      <a:r>
                        <a:rPr lang="fr-FR" dirty="0"/>
                        <a:t>Capitaliser : Tableaux Excel et rédaction d’une action(session pratique)</a:t>
                      </a:r>
                    </a:p>
                    <a:p>
                      <a:endParaRPr lang="fr-FR" dirty="0"/>
                    </a:p>
                  </a:txBody>
                  <a:tcPr/>
                </a:tc>
                <a:extLst>
                  <a:ext uri="{0D108BD9-81ED-4DB2-BD59-A6C34878D82A}">
                    <a16:rowId xmlns:a16="http://schemas.microsoft.com/office/drawing/2014/main" val="10006"/>
                  </a:ext>
                </a:extLst>
              </a:tr>
              <a:tr h="382844">
                <a:tc>
                  <a:txBody>
                    <a:bodyPr/>
                    <a:lstStyle/>
                    <a:p>
                      <a:r>
                        <a:rPr lang="fr-FR" i="1" dirty="0"/>
                        <a:t>15H30 – 15h50 </a:t>
                      </a:r>
                    </a:p>
                  </a:txBody>
                  <a:tcPr/>
                </a:tc>
                <a:tc>
                  <a:txBody>
                    <a:bodyPr/>
                    <a:lstStyle/>
                    <a:p>
                      <a:r>
                        <a:rPr lang="fr-FR" i="1" dirty="0"/>
                        <a:t>pause </a:t>
                      </a:r>
                    </a:p>
                  </a:txBody>
                  <a:tcPr/>
                </a:tc>
                <a:extLst>
                  <a:ext uri="{0D108BD9-81ED-4DB2-BD59-A6C34878D82A}">
                    <a16:rowId xmlns:a16="http://schemas.microsoft.com/office/drawing/2014/main" val="10007"/>
                  </a:ext>
                </a:extLst>
              </a:tr>
              <a:tr h="669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15H50-16h50</a:t>
                      </a:r>
                    </a:p>
                  </a:txBody>
                  <a:tcPr/>
                </a:tc>
                <a:tc>
                  <a:txBody>
                    <a:bodyPr/>
                    <a:lstStyle/>
                    <a:p>
                      <a:pPr lvl="0"/>
                      <a:r>
                        <a:rPr lang="fr-FR" dirty="0"/>
                        <a:t>Concevoir: Infographie </a:t>
                      </a:r>
                      <a:r>
                        <a:rPr lang="fr-FR" baseline="0" dirty="0"/>
                        <a:t>pour illustrer vos rapports </a:t>
                      </a:r>
                      <a:r>
                        <a:rPr lang="fr-FR" dirty="0"/>
                        <a:t>(session pratique)</a:t>
                      </a:r>
                    </a:p>
                    <a:p>
                      <a:pPr algn="ctr"/>
                      <a:endParaRPr lang="fr-FR" dirty="0"/>
                    </a:p>
                    <a:p>
                      <a:pPr algn="ctr"/>
                      <a:endParaRPr lang="fr-FR" dirty="0"/>
                    </a:p>
                  </a:txBody>
                  <a:tcPr/>
                </a:tc>
                <a:extLst>
                  <a:ext uri="{0D108BD9-81ED-4DB2-BD59-A6C34878D82A}">
                    <a16:rowId xmlns:a16="http://schemas.microsoft.com/office/drawing/2014/main" val="10008"/>
                  </a:ext>
                </a:extLst>
              </a:tr>
              <a:tr h="701191">
                <a:tc>
                  <a:txBody>
                    <a:bodyPr/>
                    <a:lstStyle/>
                    <a:p>
                      <a:r>
                        <a:rPr lang="fr-FR" dirty="0"/>
                        <a:t>16H50-17H</a:t>
                      </a:r>
                    </a:p>
                  </a:txBody>
                  <a:tcPr/>
                </a:tc>
                <a:tc>
                  <a:txBody>
                    <a:bodyPr/>
                    <a:lstStyle/>
                    <a:p>
                      <a:pPr lvl="0"/>
                      <a:r>
                        <a:rPr lang="fr-FR" dirty="0"/>
                        <a:t>Bilan de la journée</a:t>
                      </a:r>
                    </a:p>
                    <a:p>
                      <a:endParaRPr lang="fr-FR"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2657"/>
            <a:ext cx="8033324" cy="2160239"/>
          </a:xfrm>
        </p:spPr>
        <p:style>
          <a:lnRef idx="0">
            <a:schemeClr val="accent2"/>
          </a:lnRef>
          <a:fillRef idx="3">
            <a:schemeClr val="accent2"/>
          </a:fillRef>
          <a:effectRef idx="3">
            <a:schemeClr val="accent2"/>
          </a:effectRef>
          <a:fontRef idx="minor">
            <a:schemeClr val="lt1"/>
          </a:fontRef>
        </p:style>
        <p:txBody>
          <a:bodyPr/>
          <a:lstStyle/>
          <a:p>
            <a:r>
              <a:rPr lang="fr-FR" dirty="0"/>
              <a:t>Exercice 1 :</a:t>
            </a:r>
            <a:br>
              <a:rPr lang="fr-FR" dirty="0"/>
            </a:br>
            <a:r>
              <a:rPr lang="fr-FR" b="1" dirty="0"/>
              <a:t>Lecture critique de rapports d’activités</a:t>
            </a:r>
          </a:p>
        </p:txBody>
      </p:sp>
      <p:sp>
        <p:nvSpPr>
          <p:cNvPr id="4" name="Espace réservé du pied de page 3"/>
          <p:cNvSpPr>
            <a:spLocks noGrp="1"/>
          </p:cNvSpPr>
          <p:nvPr>
            <p:ph type="ftr" sz="quarter" idx="11"/>
          </p:nvPr>
        </p:nvSpPr>
        <p:spPr/>
        <p:txBody>
          <a:bodyPr/>
          <a:lstStyle/>
          <a:p>
            <a:r>
              <a:rPr lang="fr-FR"/>
              <a:t>Cours sur RA/ DU Médiation en santé</a:t>
            </a:r>
          </a:p>
        </p:txBody>
      </p:sp>
      <p:sp>
        <p:nvSpPr>
          <p:cNvPr id="8" name="ZoneTexte 7">
            <a:extLst>
              <a:ext uri="{FF2B5EF4-FFF2-40B4-BE49-F238E27FC236}">
                <a16:creationId xmlns:a16="http://schemas.microsoft.com/office/drawing/2014/main" id="{A9A314BD-134B-405E-A008-479F810738B1}"/>
              </a:ext>
            </a:extLst>
          </p:cNvPr>
          <p:cNvSpPr txBox="1"/>
          <p:nvPr/>
        </p:nvSpPr>
        <p:spPr>
          <a:xfrm>
            <a:off x="717630" y="2492896"/>
            <a:ext cx="8001494" cy="3838230"/>
          </a:xfrm>
          <a:prstGeom prst="rect">
            <a:avLst/>
          </a:prstGeom>
          <a:noFill/>
        </p:spPr>
        <p:txBody>
          <a:bodyPr wrap="square">
            <a:spAutoFit/>
          </a:bodyPr>
          <a:lstStyle/>
          <a:p>
            <a:pPr>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Rapports d’activité : Adresse internet</a:t>
            </a:r>
          </a:p>
          <a:p>
            <a:pPr>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Sidaction : </a:t>
            </a:r>
            <a:r>
              <a:rPr lang="fr-FR" dirty="0">
                <a:hlinkClick r:id="rId2"/>
              </a:rPr>
              <a:t>ra_2021_page_web_low.pdf (sidaction.org)</a:t>
            </a:r>
            <a:endParaRPr lang="fr-FR" dirty="0"/>
          </a:p>
          <a:p>
            <a:pPr>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Aides : </a:t>
            </a:r>
            <a:r>
              <a:rPr lang="fr-FR" dirty="0">
                <a:hlinkClick r:id="rId3"/>
              </a:rPr>
              <a:t>Rapport d'activité et rapport financier 2021 | Aides</a:t>
            </a:r>
            <a:endParaRPr lang="fr-FR" dirty="0"/>
          </a:p>
          <a:p>
            <a:pPr>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Petits Bonheurs : </a:t>
            </a:r>
            <a:r>
              <a:rPr lang="fr-FR" dirty="0">
                <a:hlinkClick r:id="rId4"/>
              </a:rPr>
              <a:t>Rapport d'activité 2021 - Les Petits Bonheurs - LES PETITS BONHEURS</a:t>
            </a:r>
            <a:endParaRPr lang="fr-FR" dirty="0"/>
          </a:p>
          <a:p>
            <a:pPr>
              <a:lnSpc>
                <a:spcPct val="115000"/>
              </a:lnSpc>
              <a:spcAft>
                <a:spcPts val="1000"/>
              </a:spcAft>
            </a:pPr>
            <a:r>
              <a:rPr lang="fr-FR" sz="1800" dirty="0" err="1">
                <a:effectLst/>
                <a:latin typeface="Calibri" panose="020F0502020204030204" pitchFamily="34" charset="0"/>
                <a:ea typeface="Calibri" panose="020F0502020204030204" pitchFamily="34" charset="0"/>
                <a:cs typeface="Times New Roman" panose="02020603050405020304" pitchFamily="18" charset="0"/>
              </a:rPr>
              <a:t>Basiliade</a:t>
            </a:r>
            <a:r>
              <a:rPr lang="fr-FR" sz="1800" dirty="0">
                <a:effectLst/>
                <a:latin typeface="Calibri" panose="020F0502020204030204" pitchFamily="34" charset="0"/>
                <a:ea typeface="Calibri" panose="020F0502020204030204" pitchFamily="34" charset="0"/>
                <a:cs typeface="Times New Roman" panose="02020603050405020304" pitchFamily="18" charset="0"/>
              </a:rPr>
              <a:t> : </a:t>
            </a:r>
            <a:r>
              <a:rPr lang="fr-FR" dirty="0">
                <a:hlinkClick r:id="rId5"/>
              </a:rPr>
              <a:t>Rapport D’activité 2022 – Association BASILIADE</a:t>
            </a:r>
            <a:endParaRPr lang="fr-FR" dirty="0"/>
          </a:p>
          <a:p>
            <a:pPr>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Comité des familles : </a:t>
            </a:r>
            <a:r>
              <a:rPr lang="fr-FR" dirty="0">
                <a:hlinkClick r:id="rId6"/>
              </a:rPr>
              <a:t>L'Association - Le Comité des Familles (comitedesfamilles.net)</a:t>
            </a:r>
            <a:endParaRPr lang="fr-FR" dirty="0"/>
          </a:p>
          <a:p>
            <a:pPr>
              <a:lnSpc>
                <a:spcPct val="115000"/>
              </a:lnSpc>
              <a:spcAft>
                <a:spcPts val="1000"/>
              </a:spcAft>
            </a:pPr>
            <a:r>
              <a:rPr lang="fr-FR" dirty="0">
                <a:hlinkClick r:id="rId7"/>
              </a:rPr>
              <a:t>Assemblée Générale – FCS76 (reseaucentressociaux76.fr)</a:t>
            </a:r>
            <a:endParaRPr lang="fr-FR" dirty="0"/>
          </a:p>
          <a:p>
            <a:pPr>
              <a:lnSpc>
                <a:spcPct val="115000"/>
              </a:lnSpc>
              <a:spcAft>
                <a:spcPts val="1000"/>
              </a:spcAft>
            </a:pPr>
            <a:r>
              <a:rPr lang="fr-FR" dirty="0">
                <a:hlinkClick r:id="rId8"/>
              </a:rPr>
              <a:t>Rapport-dactivités-2022-Vdef.pdf (codes34.org)</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484784"/>
            <a:ext cx="7846640" cy="3939920"/>
          </a:xfrm>
        </p:spPr>
        <p:style>
          <a:lnRef idx="0">
            <a:schemeClr val="accent2"/>
          </a:lnRef>
          <a:fillRef idx="3">
            <a:schemeClr val="accent2"/>
          </a:fillRef>
          <a:effectRef idx="3">
            <a:schemeClr val="accent2"/>
          </a:effectRef>
          <a:fontRef idx="minor">
            <a:schemeClr val="lt1"/>
          </a:fontRef>
        </p:style>
        <p:txBody>
          <a:bodyPr>
            <a:normAutofit/>
          </a:bodyPr>
          <a:lstStyle/>
          <a:p>
            <a:r>
              <a:rPr lang="fr-FR" b="1" dirty="0"/>
              <a:t>Le Rapport d’activité</a:t>
            </a:r>
            <a:br>
              <a:rPr lang="fr-FR" b="1" dirty="0"/>
            </a:br>
            <a:r>
              <a:rPr lang="fr-FR" sz="3200" b="1" dirty="0"/>
              <a:t>Forme, Contenu, Objectifs</a:t>
            </a:r>
          </a:p>
        </p:txBody>
      </p:sp>
      <p:sp>
        <p:nvSpPr>
          <p:cNvPr id="4" name="Espace réservé du pied de page 3"/>
          <p:cNvSpPr>
            <a:spLocks noGrp="1"/>
          </p:cNvSpPr>
          <p:nvPr>
            <p:ph type="ftr" sz="quarter" idx="11"/>
          </p:nvPr>
        </p:nvSpPr>
        <p:spPr/>
        <p:txBody>
          <a:bodyPr/>
          <a:lstStyle/>
          <a:p>
            <a:r>
              <a:rPr lang="fr-FR"/>
              <a:t>Cours sur RA/ DU Médiation en santé</a:t>
            </a:r>
          </a:p>
        </p:txBody>
      </p:sp>
      <p:sp>
        <p:nvSpPr>
          <p:cNvPr id="11267" name="AutoShape 3" descr="Résultat de recherche d'images pour &quot;université Paris 13&quot;">
            <a:hlinkClick r:id="rId3"/>
          </p:cNvPr>
          <p:cNvSpPr>
            <a:spLocks noChangeAspect="1" noChangeArrowheads="1"/>
          </p:cNvSpPr>
          <p:nvPr/>
        </p:nvSpPr>
        <p:spPr bwMode="auto">
          <a:xfrm>
            <a:off x="920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142844" y="214290"/>
            <a:ext cx="2714644" cy="369332"/>
          </a:xfrm>
          <a:prstGeom prst="rect">
            <a:avLst/>
          </a:prstGeom>
          <a:noFill/>
        </p:spPr>
        <p:txBody>
          <a:bodyPr wrap="square" rtlCol="0">
            <a:spAutoFit/>
          </a:bodyPr>
          <a:lstStyle/>
          <a:p>
            <a:r>
              <a:rPr lang="fr-FR" i="1" dirty="0"/>
              <a:t>Université Paris 13</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Définition</a:t>
            </a:r>
          </a:p>
        </p:txBody>
      </p:sp>
      <p:sp>
        <p:nvSpPr>
          <p:cNvPr id="3" name="Espace réservé du contenu 2"/>
          <p:cNvSpPr>
            <a:spLocks noGrp="1"/>
          </p:cNvSpPr>
          <p:nvPr>
            <p:ph idx="1"/>
          </p:nvPr>
        </p:nvSpPr>
        <p:spPr>
          <a:xfrm>
            <a:off x="457200" y="1569701"/>
            <a:ext cx="8329642" cy="4768865"/>
          </a:xfrm>
        </p:spPr>
        <p:txBody>
          <a:bodyPr>
            <a:normAutofit/>
          </a:bodyPr>
          <a:lstStyle/>
          <a:p>
            <a:r>
              <a:rPr lang="fr-FR" sz="2400" dirty="0"/>
              <a:t>Un rapport d’activité permet d’exposer les actions réalisées par l’association sur une période donnée</a:t>
            </a:r>
          </a:p>
          <a:p>
            <a:endParaRPr lang="fr-FR" sz="2400" dirty="0"/>
          </a:p>
          <a:p>
            <a:r>
              <a:rPr lang="fr-FR" sz="2400" dirty="0"/>
              <a:t>Le rapport d’activité est un compte-rendu écrit concernant l’activité de l’association</a:t>
            </a:r>
          </a:p>
          <a:p>
            <a:endParaRPr lang="fr-FR" sz="2400" dirty="0"/>
          </a:p>
          <a:p>
            <a:r>
              <a:rPr lang="fr-FR" sz="2400" dirty="0"/>
              <a:t> Il reprend les chiffres et les stratégies développées en regard des objectifs attendus</a:t>
            </a:r>
          </a:p>
          <a:p>
            <a:endParaRPr lang="fr-FR" sz="2400" dirty="0"/>
          </a:p>
          <a:p>
            <a:r>
              <a:rPr lang="fr-FR" sz="2400" dirty="0"/>
              <a:t> Il peut également intégrer les projets et les prévisions pour la période suivante. </a:t>
            </a:r>
          </a:p>
          <a:p>
            <a:endParaRPr lang="fr-FR" sz="14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Obligations légales</a:t>
            </a:r>
          </a:p>
        </p:txBody>
      </p:sp>
      <p:sp>
        <p:nvSpPr>
          <p:cNvPr id="3" name="Espace réservé du contenu 2"/>
          <p:cNvSpPr>
            <a:spLocks noGrp="1"/>
          </p:cNvSpPr>
          <p:nvPr>
            <p:ph idx="1"/>
          </p:nvPr>
        </p:nvSpPr>
        <p:spPr/>
        <p:txBody>
          <a:bodyPr>
            <a:normAutofit lnSpcReduction="10000"/>
          </a:bodyPr>
          <a:lstStyle/>
          <a:p>
            <a:r>
              <a:rPr lang="fr-FR" sz="2400" dirty="0"/>
              <a:t>Il n’existe aucune obligation légale quant à la forme ou au fond de ces rapports (sauf Rapport d’activité standardisé)</a:t>
            </a:r>
          </a:p>
          <a:p>
            <a:endParaRPr lang="fr-FR" sz="2400" dirty="0"/>
          </a:p>
          <a:p>
            <a:r>
              <a:rPr lang="fr-FR" sz="2400" dirty="0"/>
              <a:t>les statuts peuvent préciser que l’assemblée générale les approuve et les valide </a:t>
            </a:r>
          </a:p>
          <a:p>
            <a:endParaRPr lang="fr-FR" sz="2400" dirty="0"/>
          </a:p>
          <a:p>
            <a:r>
              <a:rPr lang="fr-FR" sz="2400" dirty="0"/>
              <a:t>Et même si vos statuts ne le prévoient pas, il est toujours intéressant de présenter aux adhérents le bilan de l’année de cette façon et ainsi de leur donner l’occasion de s’exprimer</a:t>
            </a:r>
          </a:p>
          <a:p>
            <a:endParaRPr lang="fr-FR" sz="2400" dirty="0"/>
          </a:p>
          <a:p>
            <a:r>
              <a:rPr lang="fr-FR" sz="2400" dirty="0"/>
              <a:t>Quasi tous les financeurs les demandent</a:t>
            </a:r>
          </a:p>
          <a:p>
            <a:endParaRPr lang="fr-FR" sz="14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fr-FR" b="1" dirty="0"/>
              <a:t>A quoi sert-il?</a:t>
            </a:r>
          </a:p>
        </p:txBody>
      </p:sp>
      <p:sp>
        <p:nvSpPr>
          <p:cNvPr id="3" name="Espace réservé du contenu 2"/>
          <p:cNvSpPr>
            <a:spLocks noGrp="1"/>
          </p:cNvSpPr>
          <p:nvPr>
            <p:ph idx="1"/>
          </p:nvPr>
        </p:nvSpPr>
        <p:spPr/>
        <p:txBody>
          <a:bodyPr>
            <a:normAutofit/>
          </a:bodyPr>
          <a:lstStyle/>
          <a:p>
            <a:pPr lvl="0"/>
            <a:r>
              <a:rPr lang="fr-FR" sz="2400" dirty="0"/>
              <a:t>Mettre en valeur les réalisations effectuées et les résultats obtenus</a:t>
            </a:r>
          </a:p>
          <a:p>
            <a:pPr lvl="0"/>
            <a:endParaRPr lang="fr-FR" sz="2400" dirty="0"/>
          </a:p>
          <a:p>
            <a:pPr lvl="0"/>
            <a:r>
              <a:rPr lang="fr-FR" sz="2400" dirty="0"/>
              <a:t>Permettre à son auteur de faire le point sur le travail effectué</a:t>
            </a:r>
          </a:p>
          <a:p>
            <a:pPr lvl="0"/>
            <a:endParaRPr lang="fr-FR" sz="2400" dirty="0"/>
          </a:p>
          <a:p>
            <a:pPr lvl="0"/>
            <a:r>
              <a:rPr lang="fr-FR" sz="2400" dirty="0"/>
              <a:t>Avoir une source d’information incontournable concernant un organisme ou une association</a:t>
            </a:r>
          </a:p>
          <a:p>
            <a:pPr lvl="0"/>
            <a:endParaRPr lang="fr-FR" sz="2400" dirty="0"/>
          </a:p>
          <a:p>
            <a:pPr lvl="0"/>
            <a:r>
              <a:rPr lang="fr-FR" sz="2400" dirty="0"/>
              <a:t>Se constituer un outil de collecte de fonds ou de communication auprès de vos financeurs.</a:t>
            </a:r>
          </a:p>
          <a:p>
            <a:endParaRPr lang="fr-FR" sz="16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29642" cy="1011222"/>
          </a:xfrm>
        </p:spPr>
        <p:style>
          <a:lnRef idx="0">
            <a:schemeClr val="accent2"/>
          </a:lnRef>
          <a:fillRef idx="3">
            <a:schemeClr val="accent2"/>
          </a:fillRef>
          <a:effectRef idx="3">
            <a:schemeClr val="accent2"/>
          </a:effectRef>
          <a:fontRef idx="minor">
            <a:schemeClr val="lt1"/>
          </a:fontRef>
        </p:style>
        <p:txBody>
          <a:bodyPr/>
          <a:lstStyle/>
          <a:p>
            <a:r>
              <a:rPr lang="fr-FR" b="1" dirty="0"/>
              <a:t>Présentation</a:t>
            </a:r>
          </a:p>
        </p:txBody>
      </p:sp>
      <p:sp>
        <p:nvSpPr>
          <p:cNvPr id="3" name="Espace réservé du contenu 2"/>
          <p:cNvSpPr>
            <a:spLocks noGrp="1"/>
          </p:cNvSpPr>
          <p:nvPr>
            <p:ph idx="1"/>
          </p:nvPr>
        </p:nvSpPr>
        <p:spPr>
          <a:xfrm>
            <a:off x="457200" y="1400953"/>
            <a:ext cx="8258204" cy="4840303"/>
          </a:xfrm>
        </p:spPr>
        <p:txBody>
          <a:bodyPr>
            <a:normAutofit lnSpcReduction="10000"/>
          </a:bodyPr>
          <a:lstStyle/>
          <a:p>
            <a:pPr lvl="0"/>
            <a:r>
              <a:rPr lang="fr-FR" sz="2400" dirty="0"/>
              <a:t>Privilégiez le style simple et concis</a:t>
            </a:r>
          </a:p>
          <a:p>
            <a:pPr lvl="0"/>
            <a:endParaRPr lang="fr-FR" sz="2400" dirty="0"/>
          </a:p>
          <a:p>
            <a:pPr lvl="0"/>
            <a:r>
              <a:rPr lang="fr-FR" sz="2400" dirty="0"/>
              <a:t>Optez pour des termes reflétant l’action</a:t>
            </a:r>
          </a:p>
          <a:p>
            <a:pPr lvl="0"/>
            <a:endParaRPr lang="fr-FR" sz="2400" dirty="0"/>
          </a:p>
          <a:p>
            <a:pPr lvl="0"/>
            <a:r>
              <a:rPr lang="fr-FR" sz="2400" dirty="0"/>
              <a:t>Mentionnez les dates de début et de fin de l’activité concernée</a:t>
            </a:r>
          </a:p>
          <a:p>
            <a:pPr lvl="0"/>
            <a:endParaRPr lang="fr-FR" sz="2400" dirty="0"/>
          </a:p>
          <a:p>
            <a:pPr lvl="0"/>
            <a:r>
              <a:rPr lang="fr-FR" sz="2400" dirty="0"/>
              <a:t>Apportez une attention toute particulière à la syntaxe, à la ponctuation et à l’orthographe</a:t>
            </a:r>
          </a:p>
          <a:p>
            <a:pPr lvl="0"/>
            <a:endParaRPr lang="fr-FR" sz="2400" dirty="0"/>
          </a:p>
          <a:p>
            <a:pPr lvl="0"/>
            <a:r>
              <a:rPr lang="fr-FR" sz="2400" dirty="0"/>
              <a:t>D’une manière générale, évitez les termes trop techniques et les longues énumérations</a:t>
            </a:r>
          </a:p>
          <a:p>
            <a:endParaRPr lang="fr-FR" sz="1400" dirty="0"/>
          </a:p>
        </p:txBody>
      </p:sp>
      <p:sp>
        <p:nvSpPr>
          <p:cNvPr id="4" name="Espace réservé du pied de page 3"/>
          <p:cNvSpPr>
            <a:spLocks noGrp="1"/>
          </p:cNvSpPr>
          <p:nvPr>
            <p:ph type="ftr" sz="quarter" idx="11"/>
          </p:nvPr>
        </p:nvSpPr>
        <p:spPr/>
        <p:txBody>
          <a:bodyPr/>
          <a:lstStyle/>
          <a:p>
            <a:r>
              <a:rPr lang="fr-FR"/>
              <a:t>Cours sur RA/ DU Médiation en santé</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2288</TotalTime>
  <Words>1823</Words>
  <Application>Microsoft Office PowerPoint</Application>
  <PresentationFormat>Affichage à l'écran (4:3)</PresentationFormat>
  <Paragraphs>233</Paragraphs>
  <Slides>26</Slides>
  <Notes>4</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26</vt:i4>
      </vt:variant>
    </vt:vector>
  </HeadingPairs>
  <TitlesOfParts>
    <vt:vector size="29" baseType="lpstr">
      <vt:lpstr>Arial</vt:lpstr>
      <vt:lpstr>Calibri</vt:lpstr>
      <vt:lpstr>Thème Office</vt:lpstr>
      <vt:lpstr>Le Rapport d’activité Forme, Contenu, Objectifs</vt:lpstr>
      <vt:lpstr>Objectif général:  -Savoir élaborer et rédiger un rapport d’activité</vt:lpstr>
      <vt:lpstr>Présentation PowerPoint</vt:lpstr>
      <vt:lpstr>Exercice 1 : Lecture critique de rapports d’activités</vt:lpstr>
      <vt:lpstr>Le Rapport d’activité Forme, Contenu, Objectifs</vt:lpstr>
      <vt:lpstr>Définition</vt:lpstr>
      <vt:lpstr>Obligations légales</vt:lpstr>
      <vt:lpstr>A quoi sert-il?</vt:lpstr>
      <vt:lpstr>Présentation</vt:lpstr>
      <vt:lpstr>Plan</vt:lpstr>
      <vt:lpstr>Contenu (1)</vt:lpstr>
      <vt:lpstr>Contenu (2)</vt:lpstr>
      <vt:lpstr>Anticiper !</vt:lpstr>
      <vt:lpstr>Exemple (1)</vt:lpstr>
      <vt:lpstr>Exemple (1) Suite  3) Les Actions</vt:lpstr>
      <vt:lpstr>Exemple (1) fin</vt:lpstr>
      <vt:lpstr>Exemple (2) source Addel</vt:lpstr>
      <vt:lpstr> I. Présentation de l’association   </vt:lpstr>
      <vt:lpstr> II. Réalisations de l’année / activités mises en place / Missions  </vt:lpstr>
      <vt:lpstr> </vt:lpstr>
      <vt:lpstr>  V. Bilan financier  </vt:lpstr>
      <vt:lpstr>VI. Projections pour l’année à venir / Projets à venir</vt:lpstr>
      <vt:lpstr> VII. Annexes  </vt:lpstr>
      <vt:lpstr>Prestataires</vt:lpstr>
      <vt:lpstr>A Retenir</vt:lpstr>
      <vt:lpstr>Liens vers plus d’infos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J.Coubard</dc:creator>
  <cp:lastModifiedBy>Corinne Le Huitouze</cp:lastModifiedBy>
  <cp:revision>198</cp:revision>
  <dcterms:created xsi:type="dcterms:W3CDTF">2017-10-13T13:07:57Z</dcterms:created>
  <dcterms:modified xsi:type="dcterms:W3CDTF">2023-06-12T16:17:12Z</dcterms:modified>
</cp:coreProperties>
</file>