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emf" ContentType="image/x-emf"/>
  <Default Extension="jpeg" ContentType="image/jpeg"/>
  <Default Extension="jfif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9" r:id="rId2"/>
    <p:sldId id="270" r:id="rId3"/>
    <p:sldId id="275" r:id="rId4"/>
    <p:sldId id="277" r:id="rId5"/>
    <p:sldId id="278" r:id="rId6"/>
    <p:sldId id="296" r:id="rId7"/>
    <p:sldId id="259" r:id="rId8"/>
    <p:sldId id="313" r:id="rId9"/>
    <p:sldId id="257" r:id="rId10"/>
    <p:sldId id="281" r:id="rId11"/>
    <p:sldId id="305" r:id="rId12"/>
    <p:sldId id="300" r:id="rId13"/>
    <p:sldId id="282" r:id="rId14"/>
    <p:sldId id="285" r:id="rId15"/>
    <p:sldId id="308" r:id="rId16"/>
    <p:sldId id="309" r:id="rId17"/>
    <p:sldId id="287" r:id="rId18"/>
    <p:sldId id="292" r:id="rId19"/>
    <p:sldId id="293" r:id="rId20"/>
    <p:sldId id="295" r:id="rId21"/>
    <p:sldId id="297" r:id="rId22"/>
    <p:sldId id="298" r:id="rId23"/>
    <p:sldId id="306" r:id="rId24"/>
    <p:sldId id="310" r:id="rId25"/>
    <p:sldId id="312" r:id="rId26"/>
    <p:sldId id="299" r:id="rId27"/>
    <p:sldId id="311" r:id="rId28"/>
    <p:sldId id="290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2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0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FE9B6-53A8-5542-976F-E53E5B9AE8CD}" type="datetimeFigureOut">
              <a:rPr lang="fr-FR" smtClean="0"/>
              <a:t>20/05/21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0E88-AD10-6F4E-B911-C33599256E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30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428C-5E57-4F4E-9851-F00F141D7A58}" type="datetimeFigureOut">
              <a:rPr lang="fr-FR" smtClean="0"/>
              <a:t>20/05/21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60191-B94F-B147-AEDA-F33987BE74D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79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8FA4-BF59-41D2-8A64-C8A5DFE433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8FA4-BF59-41D2-8A64-C8A5DFE433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8FA4-BF59-41D2-8A64-C8A5DFE433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1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   »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Aller à la rencontre de ceux qui ne demandent plus rien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0191-B94F-B147-AEDA-F33987BE74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81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0191-B94F-B147-AEDA-F33987BE74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2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0191-B94F-B147-AEDA-F33987BE74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2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prospecter, négocier les tarifs, réserver, charte de qualité (15 équipes d’intervention visitent régulièrement les hôtels)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0191-B94F-B147-AEDA-F33987BE74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90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60191-B94F-B147-AEDA-F33987BE74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8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D126-8E0A-7043-B7E4-717AB06480C4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16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7B56-3EAE-344C-93C1-1AE85D3DDCB3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4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513F-9538-3346-AEB1-DF9BFD94FB73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4230-BC17-8544-98DB-6333264DAF35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9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5DE6-7C38-5749-BE3C-7E1EF484ED73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9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1E8D-E730-784B-B241-08F16C467F72}" type="datetime1">
              <a:rPr lang="fr-FR" smtClean="0"/>
              <a:t>20/05/21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5794-C91B-F640-8993-B6BA13621071}" type="datetime1">
              <a:rPr lang="fr-FR" smtClean="0"/>
              <a:t>20/05/21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1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2006-7D1F-6548-87BE-5488094E26BC}" type="datetime1">
              <a:rPr lang="fr-FR" smtClean="0"/>
              <a:t>20/05/21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69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08B-0E39-E442-A973-27CC6512344B}" type="datetime1">
              <a:rPr lang="fr-FR" smtClean="0"/>
              <a:t>20/05/21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3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1CA2-CA2E-3F4E-A62C-369F8993BFFC}" type="datetime1">
              <a:rPr lang="fr-FR" smtClean="0"/>
              <a:t>20/05/21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C81E-F63E-C040-9019-4D24A6E9B9B2}" type="datetime1">
              <a:rPr lang="fr-FR" smtClean="0"/>
              <a:t>20/05/21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81DCF-5DAF-E04B-9DAF-BF9289F8151E}" type="datetime1">
              <a:rPr lang="fr-FR" smtClean="0"/>
              <a:t>20/05/21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158E-4B87-784A-BCCA-74A7B9AEC9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wmf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6.em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8.png"/><Relationship Id="rId5" Type="http://schemas.openxmlformats.org/officeDocument/2006/relationships/image" Target="../media/image4.tiff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0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3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20-08-07 10_17_03-FAQ.jpg (Image JPEG, 5900 × 3933 pixels) - Redimensionnée (16%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6" y="0"/>
            <a:ext cx="10443424" cy="697230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41149" y="2025650"/>
            <a:ext cx="3443451" cy="28067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chemeClr val="accent1"/>
                </a:solidFill>
              </a:rPr>
              <a:t>Comment vivre et se soigner </a:t>
            </a:r>
            <a:br>
              <a:rPr lang="fr-FR" sz="3200" b="1" dirty="0" smtClean="0">
                <a:solidFill>
                  <a:schemeClr val="accent1"/>
                </a:solidFill>
              </a:rPr>
            </a:br>
            <a:r>
              <a:rPr lang="fr-FR" sz="3200" b="1" dirty="0" smtClean="0">
                <a:solidFill>
                  <a:schemeClr val="accent1"/>
                </a:solidFill>
              </a:rPr>
              <a:t>lorsqu’on vit en hôtel social?</a:t>
            </a:r>
            <a:br>
              <a:rPr lang="fr-FR" sz="3200" b="1" dirty="0" smtClean="0">
                <a:solidFill>
                  <a:schemeClr val="accent1"/>
                </a:solidFill>
              </a:rPr>
            </a:br>
            <a:r>
              <a:rPr lang="fr-FR" sz="2000" i="1" dirty="0" smtClean="0">
                <a:solidFill>
                  <a:schemeClr val="accent1"/>
                </a:solidFill>
              </a:rPr>
              <a:t>Familles en situation de précarité</a:t>
            </a:r>
            <a:r>
              <a:rPr lang="en-US" sz="2000" i="1" dirty="0" smtClean="0">
                <a:solidFill>
                  <a:schemeClr val="accent1"/>
                </a:solidFill>
              </a:rPr>
              <a:t/>
            </a:r>
            <a:br>
              <a:rPr lang="en-US" sz="2000" i="1" dirty="0" smtClean="0">
                <a:solidFill>
                  <a:schemeClr val="accent1"/>
                </a:solidFill>
              </a:rPr>
            </a:br>
            <a:endParaRPr lang="fr-FR" sz="2000" i="1" dirty="0">
              <a:solidFill>
                <a:schemeClr val="accent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41149" y="5004254"/>
            <a:ext cx="3848100" cy="1752600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20 mai 2021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</a:rPr>
              <a:t>DIU Santé des Migrants</a:t>
            </a:r>
          </a:p>
          <a:p>
            <a:pPr algn="l"/>
            <a:r>
              <a:rPr lang="fr-FR" sz="2000" dirty="0" smtClean="0">
                <a:solidFill>
                  <a:srgbClr val="000000"/>
                </a:solidFill>
              </a:rPr>
              <a:t>Dr Marie </a:t>
            </a:r>
            <a:r>
              <a:rPr lang="fr-FR" sz="2000" dirty="0" smtClean="0">
                <a:solidFill>
                  <a:srgbClr val="000000"/>
                </a:solidFill>
              </a:rPr>
              <a:t>WICKY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98" y="5880554"/>
            <a:ext cx="3623604" cy="8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L’hébergement en hôtel social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Mode </a:t>
            </a:r>
            <a:r>
              <a:rPr lang="fr-FR" sz="2000" dirty="0"/>
              <a:t>d’hébergement principal et caractéristique des familles en </a:t>
            </a:r>
            <a:r>
              <a:rPr lang="fr-FR" sz="2000" dirty="0" smtClean="0"/>
              <a:t>IDF</a:t>
            </a:r>
          </a:p>
          <a:p>
            <a:r>
              <a:rPr lang="fr-FR" sz="2000" dirty="0" smtClean="0"/>
              <a:t>2002 - Face à l’urgence des vagues migratoires, faute de mieux</a:t>
            </a:r>
          </a:p>
          <a:p>
            <a:pPr lvl="0"/>
            <a:r>
              <a:rPr lang="fr-FR" sz="2000" dirty="0" smtClean="0"/>
              <a:t>2007 - Pôle </a:t>
            </a:r>
            <a:r>
              <a:rPr lang="fr-FR" sz="2000" dirty="0"/>
              <a:t>Hébergement et Réservations </a:t>
            </a:r>
            <a:r>
              <a:rPr lang="fr-FR" sz="2000" dirty="0" smtClean="0"/>
              <a:t>Hôtelières &gt; garantie de la dignité des hébergements</a:t>
            </a:r>
          </a:p>
          <a:p>
            <a:pPr lvl="0"/>
            <a:r>
              <a:rPr lang="fr-FR" sz="2000" dirty="0" smtClean="0"/>
              <a:t>Dispositif du 75 dépassé &gt; toute région francilienne, petite et grande couronnes</a:t>
            </a:r>
          </a:p>
          <a:p>
            <a:r>
              <a:rPr lang="fr-FR" sz="2000" b="1" dirty="0"/>
              <a:t>Équipe </a:t>
            </a:r>
            <a:r>
              <a:rPr lang="fr-FR" sz="2000" b="1" dirty="0" smtClean="0"/>
              <a:t>Sanitaire </a:t>
            </a:r>
            <a:r>
              <a:rPr lang="fr-FR" sz="2000" dirty="0" smtClean="0"/>
              <a:t>à l’hôtel: médiateur en santé, IDE</a:t>
            </a:r>
          </a:p>
          <a:p>
            <a:pPr marL="0" indent="0">
              <a:buNone/>
            </a:pPr>
            <a:r>
              <a:rPr lang="fr-FR" sz="2000" dirty="0" smtClean="0"/>
              <a:t>	- Evaluation des besoins en santé, du parcours de soins</a:t>
            </a:r>
          </a:p>
          <a:p>
            <a:pPr marL="0" indent="0">
              <a:buNone/>
            </a:pPr>
            <a:r>
              <a:rPr lang="fr-FR" sz="2000" dirty="0" smtClean="0"/>
              <a:t>	- Orientation dans le droit commun</a:t>
            </a:r>
          </a:p>
          <a:p>
            <a:pPr marL="0" indent="0">
              <a:buNone/>
            </a:pPr>
            <a:r>
              <a:rPr lang="fr-FR" sz="2000" dirty="0" smtClean="0"/>
              <a:t>	- Prévention</a:t>
            </a: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2D740E9-4DD8-4A22-8DBE-6E121572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58" y="4758250"/>
            <a:ext cx="2673611" cy="1718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73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L’hébergement en hôtel social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11</a:t>
            </a:fld>
            <a:endParaRPr lang="fr-FR"/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01BC2679-0640-46F3-AB90-BAD2C031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55" y="5158954"/>
            <a:ext cx="336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="" xmlns:a16="http://schemas.microsoft.com/office/drawing/2014/main" id="{C3763F86-C26C-46AF-BB38-2FE70DAE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68" y="5158954"/>
            <a:ext cx="336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889D7FA-4CE6-49C1-81CA-5B22899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68" y="5209754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+ 90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collaborateurs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="" xmlns:a16="http://schemas.microsoft.com/office/drawing/2014/main" id="{93C2C63F-E814-4382-8A1D-57D29740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" y="5011316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02A9F69-BE7F-4519-9C2A-5667B8BF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63" y="5011316"/>
            <a:ext cx="35861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565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partenaires hôteliers réguliers</a:t>
            </a:r>
          </a:p>
        </p:txBody>
      </p:sp>
      <p:pic>
        <p:nvPicPr>
          <p:cNvPr id="32" name="Picture 7">
            <a:extLst>
              <a:ext uri="{FF2B5EF4-FFF2-40B4-BE49-F238E27FC236}">
                <a16:creationId xmlns="" xmlns:a16="http://schemas.microsoft.com/office/drawing/2014/main" id="{944558CC-A401-4C17-8F25-633E7283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" y="2041234"/>
            <a:ext cx="7921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3E309F5-B061-4A20-8F07-6D1DAC44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63" y="2185696"/>
            <a:ext cx="3441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34 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510</a:t>
            </a: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personnes hébergées par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soir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781490D-351A-497D-8F86-675C4C2E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68" y="2197295"/>
            <a:ext cx="36845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12 700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chambres réservées par soir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E9796524-0E35-4EC5-8C2A-D0F68606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80" y="2041234"/>
            <a:ext cx="8493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="" xmlns:a16="http://schemas.microsoft.com/office/drawing/2014/main" id="{ED2A613C-CF63-4BF2-98EF-568CB431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" y="3557199"/>
            <a:ext cx="336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" name="Rectangle 8">
            <a:extLst>
              <a:ext uri="{FF2B5EF4-FFF2-40B4-BE49-F238E27FC236}">
                <a16:creationId xmlns="" xmlns:a16="http://schemas.microsoft.com/office/drawing/2014/main" id="{0647F4C7-E641-42B4-B7C3-F76994014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63" y="3531799"/>
            <a:ext cx="3441700" cy="7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3 660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personnes isolées hébergées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par soir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="" xmlns:a16="http://schemas.microsoft.com/office/drawing/2014/main" id="{183B45D4-44ED-4AF6-8315-FD1CA0B8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68" y="3700900"/>
            <a:ext cx="3684588" cy="129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30 </a:t>
            </a:r>
            <a:r>
              <a:rPr kumimoji="0" lang="fr-FR" alt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850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r-FR" altLang="fr-FR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p</a:t>
            </a:r>
            <a:r>
              <a:rPr lang="fr-FR" altLang="fr-FR" dirty="0" smtClean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ersonnes</a:t>
            </a:r>
            <a:r>
              <a:rPr lang="fr-FR" altLang="fr-FR" b="1" dirty="0" smtClean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e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n famille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hébergées 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par </a:t>
            </a:r>
            <a:r>
              <a:rPr kumimoji="0" lang="fr-FR" alt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soir</a:t>
            </a:r>
            <a:r>
              <a:rPr kumimoji="0" lang="fr-FR" alt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fr-FR" alt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icrosoft YaHei" panose="020B0503020204020204" pitchFamily="34" charset="-122"/>
              </a:rPr>
              <a:t>(</a:t>
            </a:r>
            <a:r>
              <a:rPr lang="fr-FR" altLang="fr-FR" dirty="0" smtClean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12 </a:t>
            </a:r>
            <a:r>
              <a:rPr lang="fr-FR" altLang="fr-FR" dirty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000 </a:t>
            </a:r>
            <a:r>
              <a:rPr lang="fr-FR" altLang="fr-FR" dirty="0" smtClean="0">
                <a:solidFill>
                  <a:srgbClr val="000000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familles)</a:t>
            </a:r>
            <a:endParaRPr lang="fr-FR" altLang="fr-FR" dirty="0">
              <a:solidFill>
                <a:srgbClr val="000000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D9D4692F-A32D-452B-B437-1D0FB994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80" y="3638194"/>
            <a:ext cx="336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" name="Image 40">
            <a:extLst>
              <a:ext uri="{FF2B5EF4-FFF2-40B4-BE49-F238E27FC236}">
                <a16:creationId xmlns="" xmlns:a16="http://schemas.microsoft.com/office/drawing/2014/main" id="{A803CCC6-0763-4AD0-BB15-BB28D065F5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8215" y="3780531"/>
            <a:ext cx="609503" cy="609503"/>
          </a:xfrm>
          <a:prstGeom prst="rect">
            <a:avLst/>
          </a:prstGeom>
        </p:spPr>
      </p:pic>
      <p:pic>
        <p:nvPicPr>
          <p:cNvPr id="40" name="Picture 3">
            <a:extLst>
              <a:ext uri="{FF2B5EF4-FFF2-40B4-BE49-F238E27FC236}">
                <a16:creationId xmlns="" xmlns:a16="http://schemas.microsoft.com/office/drawing/2014/main" id="{4824D1E6-03A1-4B70-98CE-09BF124F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93" y="3638194"/>
            <a:ext cx="3365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5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Enquête ENFAMS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« Enfants </a:t>
            </a:r>
            <a:r>
              <a:rPr lang="fr-FR" dirty="0">
                <a:solidFill>
                  <a:schemeClr val="accent1"/>
                </a:solidFill>
              </a:rPr>
              <a:t>et familles sans </a:t>
            </a:r>
            <a:r>
              <a:rPr lang="fr-FR" dirty="0" smtClean="0">
                <a:solidFill>
                  <a:schemeClr val="accent1"/>
                </a:solidFill>
              </a:rPr>
              <a:t>logement »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926108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dirty="0"/>
              <a:t>Auprès de 801 familles vivant en CHU, CHRS, CADA </a:t>
            </a:r>
            <a:r>
              <a:rPr lang="fr-FR" sz="2000" dirty="0" smtClean="0"/>
              <a:t>et hôtel </a:t>
            </a:r>
            <a:r>
              <a:rPr lang="fr-FR" sz="2000" dirty="0"/>
              <a:t>social, </a:t>
            </a:r>
            <a:r>
              <a:rPr lang="fr-FR" sz="2000" dirty="0" smtClean="0"/>
              <a:t>représentatives des familles hébergées en IDF</a:t>
            </a:r>
          </a:p>
          <a:p>
            <a:r>
              <a:rPr lang="fr-FR" sz="2000" dirty="0" smtClean="0"/>
              <a:t>Enquête </a:t>
            </a:r>
            <a:r>
              <a:rPr lang="fr-FR" sz="2000" dirty="0"/>
              <a:t>en 17 </a:t>
            </a:r>
            <a:r>
              <a:rPr lang="fr-FR" sz="2000" dirty="0" smtClean="0"/>
              <a:t>langues</a:t>
            </a:r>
            <a:endParaRPr lang="fr-FR" sz="2000" dirty="0"/>
          </a:p>
          <a:p>
            <a:r>
              <a:rPr lang="fr-FR" sz="2000" dirty="0" smtClean="0"/>
              <a:t>Enquêteurs, psychologues, infirmières</a:t>
            </a:r>
            <a:endParaRPr lang="fr-FR" sz="2000" dirty="0"/>
          </a:p>
          <a:p>
            <a:r>
              <a:rPr lang="fr-FR" sz="2000" dirty="0" smtClean="0"/>
              <a:t>5 </a:t>
            </a:r>
            <a:r>
              <a:rPr lang="fr-FR" sz="2000" dirty="0"/>
              <a:t>questionnaires, </a:t>
            </a:r>
            <a:r>
              <a:rPr lang="fr-FR" sz="2000" dirty="0" smtClean="0"/>
              <a:t>mesures anthropométriques, prélèvements </a:t>
            </a:r>
            <a:r>
              <a:rPr lang="fr-FR" sz="2000" dirty="0"/>
              <a:t>(sang et cheveux)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12</a:t>
            </a:fld>
            <a:endParaRPr lang="fr-FR"/>
          </a:p>
        </p:txBody>
      </p:sp>
      <p:pic>
        <p:nvPicPr>
          <p:cNvPr id="7" name="Espace réservé du contenu 4" descr="ENFAM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2" t="-41471" r="-13952"/>
          <a:stretch/>
        </p:blipFill>
        <p:spPr>
          <a:xfrm>
            <a:off x="1326128" y="3604077"/>
            <a:ext cx="2543198" cy="19787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065" y="5840161"/>
            <a:ext cx="2600960" cy="812800"/>
          </a:xfrm>
          <a:prstGeom prst="rect">
            <a:avLst/>
          </a:prstGeom>
        </p:spPr>
      </p:pic>
      <p:pic>
        <p:nvPicPr>
          <p:cNvPr id="5" name="Image 4" descr="2020-08-07 11_53_13-betty.jpg (Image JPEG, 5900 × 3933 pixels) - Redimensionnée (16%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8" y="3975605"/>
            <a:ext cx="4155209" cy="27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28320" y="508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Qui sont les familles sans logement en IDF?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12 000 familles</a:t>
            </a:r>
            <a:r>
              <a:rPr lang="fr-FR" dirty="0" smtClean="0"/>
              <a:t>, soit </a:t>
            </a:r>
            <a:r>
              <a:rPr lang="fr-FR" dirty="0"/>
              <a:t>35 000 </a:t>
            </a:r>
            <a:r>
              <a:rPr lang="fr-FR" dirty="0" smtClean="0"/>
              <a:t>personnes par nuit (+1668 demandes non pourvues, soit 625 familles)</a:t>
            </a:r>
            <a:endParaRPr lang="en-US" dirty="0"/>
          </a:p>
          <a:p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lus </a:t>
            </a:r>
            <a:r>
              <a:rPr lang="fr-FR" dirty="0"/>
              <a:t>de </a:t>
            </a:r>
            <a:r>
              <a:rPr lang="fr-FR" dirty="0" smtClean="0"/>
              <a:t>9 parents </a:t>
            </a:r>
            <a:r>
              <a:rPr lang="fr-FR" dirty="0"/>
              <a:t>interrogés sur </a:t>
            </a:r>
            <a:r>
              <a:rPr lang="fr-FR" dirty="0" smtClean="0"/>
              <a:t>10 </a:t>
            </a:r>
            <a:r>
              <a:rPr lang="fr-FR" dirty="0"/>
              <a:t>déclarent </a:t>
            </a:r>
            <a:r>
              <a:rPr lang="fr-FR" dirty="0" smtClean="0"/>
              <a:t>être </a:t>
            </a:r>
            <a:r>
              <a:rPr lang="fr-FR" dirty="0"/>
              <a:t>nés à </a:t>
            </a:r>
            <a:r>
              <a:rPr lang="fr-FR" dirty="0" smtClean="0"/>
              <a:t>l’étranger </a:t>
            </a:r>
          </a:p>
          <a:p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epuis </a:t>
            </a:r>
            <a:r>
              <a:rPr lang="fr-FR" dirty="0"/>
              <a:t>les années 2000, rapprochement entre le dispositif d’hébergement et les politiques </a:t>
            </a:r>
            <a:r>
              <a:rPr lang="fr-FR" dirty="0" smtClean="0"/>
              <a:t>d’immigration. Ex. </a:t>
            </a:r>
            <a:r>
              <a:rPr lang="fr-FR" dirty="0"/>
              <a:t>a</a:t>
            </a:r>
            <a:r>
              <a:rPr lang="fr-FR" dirty="0" smtClean="0"/>
              <a:t>bsence </a:t>
            </a:r>
            <a:r>
              <a:rPr lang="fr-FR" dirty="0"/>
              <a:t>de place en CADA &gt; Hôtel </a:t>
            </a:r>
            <a:r>
              <a:rPr lang="fr-FR" dirty="0" smtClean="0"/>
              <a:t>Social</a:t>
            </a:r>
          </a:p>
          <a:p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pays </a:t>
            </a:r>
            <a:r>
              <a:rPr lang="fr-FR" dirty="0" smtClean="0"/>
              <a:t>d’origine: </a:t>
            </a:r>
            <a:r>
              <a:rPr lang="fr-FR" dirty="0"/>
              <a:t>66 pays de naissance </a:t>
            </a:r>
            <a:r>
              <a:rPr lang="fr-FR" dirty="0" smtClean="0"/>
              <a:t>différents - Mali </a:t>
            </a:r>
            <a:r>
              <a:rPr lang="fr-FR" dirty="0"/>
              <a:t>(8,1</a:t>
            </a:r>
            <a:r>
              <a:rPr lang="fr-FR" dirty="0" smtClean="0"/>
              <a:t>%)</a:t>
            </a:r>
            <a:r>
              <a:rPr lang="fr-FR" dirty="0"/>
              <a:t>, </a:t>
            </a:r>
            <a:r>
              <a:rPr lang="fr-FR" dirty="0" smtClean="0"/>
              <a:t>Russie (</a:t>
            </a:r>
            <a:r>
              <a:rPr lang="fr-FR" dirty="0"/>
              <a:t>7,9</a:t>
            </a:r>
            <a:r>
              <a:rPr lang="fr-FR" dirty="0" smtClean="0"/>
              <a:t>%), Algérie </a:t>
            </a:r>
            <a:r>
              <a:rPr lang="fr-FR" dirty="0"/>
              <a:t>(7,8</a:t>
            </a:r>
            <a:r>
              <a:rPr lang="fr-FR" dirty="0" smtClean="0"/>
              <a:t>%)…</a:t>
            </a:r>
          </a:p>
          <a:p>
            <a:endParaRPr lang="fr-FR" dirty="0"/>
          </a:p>
          <a:p>
            <a:r>
              <a:rPr lang="fr-FR" dirty="0" smtClean="0"/>
              <a:t>Situations précaires: 6/10 familles sont </a:t>
            </a:r>
            <a:r>
              <a:rPr lang="fr-FR" dirty="0"/>
              <a:t>en voie de régularisation (</a:t>
            </a:r>
            <a:r>
              <a:rPr lang="fr-FR" dirty="0" smtClean="0"/>
              <a:t>46%</a:t>
            </a:r>
            <a:r>
              <a:rPr lang="fr-FR" dirty="0"/>
              <a:t>) ou demandeuses d’asile (</a:t>
            </a:r>
            <a:r>
              <a:rPr lang="fr-FR" dirty="0" smtClean="0"/>
              <a:t>11%</a:t>
            </a:r>
            <a:r>
              <a:rPr lang="fr-FR" dirty="0"/>
              <a:t>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La </a:t>
            </a:r>
            <a:r>
              <a:rPr lang="fr-FR" dirty="0" smtClean="0"/>
              <a:t>moitié des familles est monoparentale </a:t>
            </a:r>
          </a:p>
          <a:p>
            <a:r>
              <a:rPr lang="fr-FR" dirty="0" smtClean="0"/>
              <a:t>et composées </a:t>
            </a:r>
            <a:r>
              <a:rPr lang="fr-FR" dirty="0"/>
              <a:t>de femmes seules avec </a:t>
            </a:r>
            <a:r>
              <a:rPr lang="fr-FR" dirty="0" smtClean="0"/>
              <a:t>enfant(s) dans 98% des cas (</a:t>
            </a:r>
            <a:r>
              <a:rPr lang="fr-FR" dirty="0"/>
              <a:t>féminisation de certaines migrations d’Afrique de l’Ouest vers </a:t>
            </a:r>
            <a:r>
              <a:rPr lang="fr-FR" dirty="0" smtClean="0"/>
              <a:t>l’Europe)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pères actifs et des mères </a:t>
            </a:r>
            <a:r>
              <a:rPr lang="fr-FR" dirty="0" smtClean="0"/>
              <a:t>souvent au foyer</a:t>
            </a:r>
            <a:r>
              <a:rPr lang="fr-FR" dirty="0"/>
              <a:t> </a:t>
            </a:r>
            <a:r>
              <a:rPr lang="fr-FR" dirty="0" smtClean="0"/>
              <a:t>(81% le </a:t>
            </a:r>
            <a:r>
              <a:rPr lang="fr-FR" dirty="0"/>
              <a:t>père </a:t>
            </a:r>
            <a:r>
              <a:rPr lang="fr-FR" dirty="0" smtClean="0"/>
              <a:t>travaillait, mères actives 48%)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16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4F81BD"/>
                </a:solidFill>
              </a:rPr>
              <a:t>Problématiques de la vie à l’hôtel</a:t>
            </a:r>
            <a:endParaRPr lang="fr-FR" sz="4000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018" y="1417638"/>
            <a:ext cx="8229600" cy="4525963"/>
          </a:xfrm>
        </p:spPr>
        <p:txBody>
          <a:bodyPr>
            <a:noAutofit/>
          </a:bodyPr>
          <a:lstStyle/>
          <a:p>
            <a:r>
              <a:rPr lang="fr-FR" sz="1400" dirty="0" smtClean="0"/>
              <a:t>Inadapté </a:t>
            </a:r>
            <a:r>
              <a:rPr lang="fr-FR" sz="1400" dirty="0"/>
              <a:t>à la vie en famille</a:t>
            </a:r>
            <a:r>
              <a:rPr lang="fr-FR" sz="1400" dirty="0" smtClean="0"/>
              <a:t>…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/>
              <a:t>Etats des </a:t>
            </a:r>
            <a:r>
              <a:rPr lang="fr-FR" sz="1400" dirty="0" smtClean="0"/>
              <a:t>hôtels </a:t>
            </a:r>
            <a:r>
              <a:rPr lang="fr-FR" sz="1400" dirty="0"/>
              <a:t>parfois indignes:</a:t>
            </a:r>
          </a:p>
          <a:p>
            <a:pPr lvl="1"/>
            <a:r>
              <a:rPr lang="fr-FR" sz="1400" dirty="0" smtClean="0"/>
              <a:t>4/10 </a:t>
            </a:r>
            <a:r>
              <a:rPr lang="fr-FR" sz="1400" dirty="0"/>
              <a:t>familles </a:t>
            </a:r>
            <a:r>
              <a:rPr lang="fr-FR" sz="1400" dirty="0" smtClean="0"/>
              <a:t>concernés par cafards </a:t>
            </a:r>
            <a:r>
              <a:rPr lang="fr-FR" sz="1400" dirty="0"/>
              <a:t>ou autres </a:t>
            </a:r>
            <a:r>
              <a:rPr lang="fr-FR" sz="1400" dirty="0" smtClean="0"/>
              <a:t>insectes</a:t>
            </a:r>
            <a:endParaRPr lang="fr-FR" sz="1400" dirty="0"/>
          </a:p>
          <a:p>
            <a:pPr lvl="1"/>
            <a:r>
              <a:rPr lang="fr-FR" sz="1400" dirty="0"/>
              <a:t>1/3 familles vivent dans un environnement </a:t>
            </a:r>
            <a:r>
              <a:rPr lang="fr-FR" sz="1400" dirty="0" smtClean="0"/>
              <a:t>de moisissure ou d’humidité (</a:t>
            </a:r>
            <a:r>
              <a:rPr lang="fr-FR" sz="1400" dirty="0"/>
              <a:t>France 1/5)</a:t>
            </a:r>
          </a:p>
          <a:p>
            <a:pPr lvl="1"/>
            <a:r>
              <a:rPr lang="fr-FR" sz="1400" dirty="0"/>
              <a:t>Nuisances sonores</a:t>
            </a:r>
          </a:p>
          <a:p>
            <a:pPr lvl="1"/>
            <a:r>
              <a:rPr lang="fr-FR" sz="1400" dirty="0" smtClean="0"/>
              <a:t>Dégradations </a:t>
            </a:r>
            <a:r>
              <a:rPr lang="fr-FR" sz="1400" dirty="0"/>
              <a:t>ou </a:t>
            </a:r>
            <a:r>
              <a:rPr lang="fr-FR" sz="1400" dirty="0" smtClean="0"/>
              <a:t>piètre </a:t>
            </a:r>
            <a:r>
              <a:rPr lang="fr-FR" sz="1400" dirty="0"/>
              <a:t>qualité </a:t>
            </a:r>
            <a:r>
              <a:rPr lang="fr-FR" sz="1400" dirty="0" smtClean="0"/>
              <a:t>d’entretien des locaux</a:t>
            </a:r>
          </a:p>
          <a:p>
            <a:pPr lvl="1"/>
            <a:r>
              <a:rPr lang="fr-FR" sz="1400" dirty="0" smtClean="0"/>
              <a:t>Exigu</a:t>
            </a: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 smtClean="0"/>
              <a:t>Seulement </a:t>
            </a:r>
            <a:r>
              <a:rPr lang="fr-FR" sz="1400" dirty="0"/>
              <a:t>4 familles sur </a:t>
            </a:r>
            <a:r>
              <a:rPr lang="fr-FR" sz="1400" dirty="0" smtClean="0"/>
              <a:t>10 où chaque </a:t>
            </a:r>
            <a:r>
              <a:rPr lang="fr-FR" sz="1400" dirty="0"/>
              <a:t>enfant dort dans son propre </a:t>
            </a:r>
            <a:r>
              <a:rPr lang="fr-FR" sz="1400" dirty="0" smtClean="0"/>
              <a:t>lit</a:t>
            </a:r>
          </a:p>
          <a:p>
            <a:r>
              <a:rPr lang="fr-FR" sz="1400" dirty="0" smtClean="0"/>
              <a:t>Dans </a:t>
            </a:r>
            <a:r>
              <a:rPr lang="fr-FR" sz="1400" dirty="0"/>
              <a:t>plus de 40% des cas, au moins un enfant dans la famille occupe le même lit qu’un de ses </a:t>
            </a:r>
            <a:r>
              <a:rPr lang="fr-FR" sz="1400" dirty="0" smtClean="0"/>
              <a:t>parents</a:t>
            </a: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sz="1400" dirty="0" smtClean="0"/>
              <a:t>Services:</a:t>
            </a:r>
          </a:p>
          <a:p>
            <a:pPr lvl="1"/>
            <a:r>
              <a:rPr lang="fr-FR" sz="1400" dirty="0"/>
              <a:t>toilettes, </a:t>
            </a:r>
            <a:r>
              <a:rPr lang="fr-FR" sz="1400" dirty="0" smtClean="0"/>
              <a:t>eau chaude, chauffage, absence d’électroménager</a:t>
            </a:r>
          </a:p>
          <a:p>
            <a:pPr lvl="1"/>
            <a:r>
              <a:rPr lang="fr-FR" sz="1400" dirty="0"/>
              <a:t>Plus </a:t>
            </a:r>
            <a:r>
              <a:rPr lang="fr-FR" sz="1400" dirty="0" smtClean="0"/>
              <a:t>d’1/5 ne </a:t>
            </a:r>
            <a:r>
              <a:rPr lang="fr-FR" sz="1400" dirty="0"/>
              <a:t>peut pas cuisiner dans </a:t>
            </a:r>
            <a:r>
              <a:rPr lang="fr-FR" sz="1400" dirty="0" smtClean="0"/>
              <a:t>son lieu de vie</a:t>
            </a:r>
            <a:endParaRPr lang="fr-FR" sz="1400" dirty="0"/>
          </a:p>
          <a:p>
            <a:pPr lvl="1"/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 descr="2020-08-07 11_50_45-JJA0063312.jpg (Image JPEG, 5900 × 3933 pixels) - Redimensionnée (16%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9" y="4410465"/>
            <a:ext cx="3440547" cy="23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4F81BD"/>
                </a:solidFill>
              </a:rPr>
              <a:t>Problématiques de la vie à l’hôtel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564" y="141763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400" dirty="0"/>
          </a:p>
          <a:p>
            <a:r>
              <a:rPr lang="fr-FR" sz="1400" dirty="0"/>
              <a:t>Décentralisation des personnes : </a:t>
            </a:r>
          </a:p>
          <a:p>
            <a:pPr lvl="1"/>
            <a:r>
              <a:rPr lang="fr-FR" sz="1400" dirty="0"/>
              <a:t>difficulté d’accès aux équipements et services </a:t>
            </a:r>
            <a:r>
              <a:rPr lang="fr-FR" sz="1400" dirty="0" smtClean="0"/>
              <a:t>publics et administratifs, services </a:t>
            </a:r>
            <a:r>
              <a:rPr lang="fr-FR" sz="1400" dirty="0"/>
              <a:t>de </a:t>
            </a:r>
            <a:r>
              <a:rPr lang="fr-FR" sz="1400" dirty="0" smtClean="0"/>
              <a:t>santé</a:t>
            </a:r>
          </a:p>
          <a:p>
            <a:pPr lvl="1"/>
            <a:r>
              <a:rPr lang="fr-FR" sz="1400" dirty="0" smtClean="0"/>
              <a:t>Éloignement de l’école – seul point </a:t>
            </a:r>
            <a:r>
              <a:rPr lang="fr-FR" sz="1400" dirty="0"/>
              <a:t>d’ancrage dans </a:t>
            </a:r>
            <a:r>
              <a:rPr lang="fr-FR" sz="1400" dirty="0" smtClean="0"/>
              <a:t>une existence souvent mouvementée </a:t>
            </a:r>
            <a:endParaRPr lang="fr-FR" sz="1400" dirty="0"/>
          </a:p>
          <a:p>
            <a:pPr lvl="1"/>
            <a:r>
              <a:rPr lang="fr-FR" sz="1400" dirty="0"/>
              <a:t>Impossibilité de prendre les </a:t>
            </a:r>
            <a:r>
              <a:rPr lang="fr-FR" sz="1400" dirty="0" smtClean="0"/>
              <a:t>transports (fraude/situation irrégulière)</a:t>
            </a:r>
            <a:endParaRPr lang="fr-FR" sz="1400" dirty="0"/>
          </a:p>
          <a:p>
            <a:pPr lvl="1"/>
            <a:r>
              <a:rPr lang="fr-FR" sz="1400" dirty="0" smtClean="0"/>
              <a:t>Désencrage </a:t>
            </a:r>
            <a:r>
              <a:rPr lang="fr-FR" sz="1400" dirty="0"/>
              <a:t>des quartiers où avaient des </a:t>
            </a:r>
            <a:r>
              <a:rPr lang="fr-FR" sz="1400" dirty="0" smtClean="0"/>
              <a:t>repères</a:t>
            </a:r>
          </a:p>
          <a:p>
            <a:pPr lvl="1"/>
            <a:r>
              <a:rPr lang="fr-FR" sz="1400" dirty="0"/>
              <a:t>N</a:t>
            </a:r>
            <a:r>
              <a:rPr lang="fr-FR" sz="1400" dirty="0" smtClean="0"/>
              <a:t>e </a:t>
            </a:r>
            <a:r>
              <a:rPr lang="fr-FR" sz="1400" dirty="0"/>
              <a:t>résident pas dans le département qui leur fournit leur hébergement &gt; absence de suivi social </a:t>
            </a:r>
            <a:r>
              <a:rPr lang="fr-FR" sz="1400" dirty="0" smtClean="0"/>
              <a:t>pour 1/4 </a:t>
            </a:r>
            <a:r>
              <a:rPr lang="fr-FR" sz="1400" dirty="0"/>
              <a:t>des </a:t>
            </a:r>
            <a:r>
              <a:rPr lang="fr-FR" sz="1400" dirty="0" smtClean="0"/>
              <a:t>familles</a:t>
            </a:r>
            <a:endParaRPr lang="fr-FR" sz="1400" dirty="0"/>
          </a:p>
          <a:p>
            <a:r>
              <a:rPr lang="fr-FR" sz="1400" dirty="0"/>
              <a:t>Peu de liens sociaux, même avec les </a:t>
            </a:r>
            <a:r>
              <a:rPr lang="fr-FR" sz="1400" dirty="0" smtClean="0"/>
              <a:t>voisins</a:t>
            </a:r>
          </a:p>
          <a:p>
            <a:r>
              <a:rPr lang="fr-FR" sz="1400" dirty="0" smtClean="0"/>
              <a:t>Interdiction </a:t>
            </a:r>
            <a:r>
              <a:rPr lang="fr-FR" sz="1400" dirty="0"/>
              <a:t>de recevoir des </a:t>
            </a:r>
            <a:r>
              <a:rPr lang="fr-FR" sz="1400" dirty="0" smtClean="0"/>
              <a:t>visites</a:t>
            </a:r>
            <a:endParaRPr lang="fr-FR" sz="1400" dirty="0"/>
          </a:p>
          <a:p>
            <a:r>
              <a:rPr lang="fr-FR" sz="1400" dirty="0"/>
              <a:t>Forte </a:t>
            </a:r>
            <a:r>
              <a:rPr lang="fr-FR" sz="1400" dirty="0" smtClean="0"/>
              <a:t>instabilité résidentielle, déménagements d’hôtels fréquents</a:t>
            </a:r>
          </a:p>
          <a:p>
            <a:pPr lvl="1"/>
            <a:r>
              <a:rPr lang="fr-FR" sz="1400" dirty="0" smtClean="0"/>
              <a:t>En moyenne, 4.3 </a:t>
            </a:r>
            <a:r>
              <a:rPr lang="fr-FR" sz="1400" dirty="0"/>
              <a:t>déménagements depuis </a:t>
            </a:r>
            <a:r>
              <a:rPr lang="fr-FR" sz="1400" dirty="0" smtClean="0"/>
              <a:t>la </a:t>
            </a:r>
            <a:r>
              <a:rPr lang="fr-FR" sz="1400" dirty="0"/>
              <a:t>première </a:t>
            </a:r>
            <a:r>
              <a:rPr lang="fr-FR" sz="1400" dirty="0" smtClean="0"/>
              <a:t>expérience sans domicile</a:t>
            </a:r>
          </a:p>
          <a:p>
            <a:pPr lvl="1"/>
            <a:r>
              <a:rPr lang="fr-FR" sz="1400" dirty="0" smtClean="0"/>
              <a:t>Moyenne de </a:t>
            </a:r>
            <a:r>
              <a:rPr lang="fr-FR" sz="1400" dirty="0"/>
              <a:t>déménagements par année de </a:t>
            </a:r>
            <a:r>
              <a:rPr lang="fr-FR" sz="1400" dirty="0" smtClean="0"/>
              <a:t>présence: 2.2 par an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 descr="2020-08-07 11_52_41-JJA00641-6.jpg (Image JPEG, 5900 × 3933 pixels) - Redimensionnée (16%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4675899"/>
            <a:ext cx="3068364" cy="20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4F81BD"/>
                </a:solidFill>
              </a:rPr>
              <a:t>Parentalité</a:t>
            </a:r>
            <a:endParaRPr lang="fr-FR" sz="4000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Absence </a:t>
            </a:r>
            <a:r>
              <a:rPr lang="fr-FR" sz="2800" dirty="0" smtClean="0"/>
              <a:t>de conditions pour vivre une vie de parents:</a:t>
            </a:r>
          </a:p>
          <a:p>
            <a:pPr lvl="1"/>
            <a:r>
              <a:rPr lang="fr-FR" dirty="0" smtClean="0"/>
              <a:t>Absence d’intimité </a:t>
            </a:r>
            <a:r>
              <a:rPr lang="fr-FR" dirty="0"/>
              <a:t>et de possibilité de vie amoureuse pour 1/3 des </a:t>
            </a:r>
            <a:r>
              <a:rPr lang="fr-FR" dirty="0" smtClean="0"/>
              <a:t>personnes</a:t>
            </a:r>
          </a:p>
          <a:p>
            <a:pPr lvl="1"/>
            <a:r>
              <a:rPr lang="fr-FR" dirty="0" smtClean="0"/>
              <a:t>1 seule pièce pour tout vivre, exacerbe les conflits</a:t>
            </a:r>
          </a:p>
          <a:p>
            <a:pPr lvl="1"/>
            <a:r>
              <a:rPr lang="fr-FR" dirty="0" smtClean="0"/>
              <a:t>Inversion des rôles – </a:t>
            </a:r>
            <a:r>
              <a:rPr lang="fr-FR" dirty="0" err="1" smtClean="0"/>
              <a:t>parentalisation</a:t>
            </a:r>
            <a:r>
              <a:rPr lang="fr-FR" dirty="0" smtClean="0"/>
              <a:t> des enfants qui traduisent ou écrivent auprès des administrations, infantilisation des parents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7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Natalité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Enfants </a:t>
            </a:r>
            <a:r>
              <a:rPr lang="fr-FR" dirty="0" err="1" smtClean="0"/>
              <a:t>co-résidents</a:t>
            </a:r>
            <a:r>
              <a:rPr lang="fr-FR" dirty="0" smtClean="0"/>
              <a:t> beaucoup </a:t>
            </a:r>
            <a:r>
              <a:rPr lang="fr-FR" dirty="0"/>
              <a:t>plus jeunes qu’en population générale: âge moyen 6 ans (France </a:t>
            </a:r>
            <a:r>
              <a:rPr lang="fr-FR" dirty="0" smtClean="0"/>
              <a:t>9 ans</a:t>
            </a:r>
            <a:r>
              <a:rPr lang="fr-FR" dirty="0"/>
              <a:t>)</a:t>
            </a:r>
          </a:p>
          <a:p>
            <a:r>
              <a:rPr lang="fr-FR" dirty="0"/>
              <a:t>57,3% sont nés en </a:t>
            </a:r>
            <a:r>
              <a:rPr lang="fr-FR" dirty="0" smtClean="0"/>
              <a:t>France</a:t>
            </a:r>
          </a:p>
          <a:p>
            <a:r>
              <a:rPr lang="fr-FR" dirty="0"/>
              <a:t>6 naissances par jour pour les familles en </a:t>
            </a:r>
            <a:r>
              <a:rPr lang="fr-FR" dirty="0" smtClean="0"/>
              <a:t>hôtel</a:t>
            </a:r>
          </a:p>
          <a:p>
            <a:r>
              <a:rPr lang="fr-FR" dirty="0"/>
              <a:t>Enfants non </a:t>
            </a:r>
            <a:r>
              <a:rPr lang="fr-FR" dirty="0" err="1" smtClean="0"/>
              <a:t>co-résidents</a:t>
            </a:r>
            <a:r>
              <a:rPr lang="fr-FR" dirty="0"/>
              <a:t>: plus âgés </a:t>
            </a:r>
            <a:r>
              <a:rPr lang="fr-FR" dirty="0" smtClean="0"/>
              <a:t>(moyenne 14 </a:t>
            </a:r>
            <a:r>
              <a:rPr lang="fr-FR" dirty="0"/>
              <a:t>ans</a:t>
            </a:r>
            <a:r>
              <a:rPr lang="fr-FR" dirty="0" smtClean="0"/>
              <a:t>) majoritairement </a:t>
            </a:r>
            <a:r>
              <a:rPr lang="fr-FR" dirty="0"/>
              <a:t>confiés à </a:t>
            </a:r>
            <a:r>
              <a:rPr lang="fr-FR" dirty="0" smtClean="0"/>
              <a:t>un membre </a:t>
            </a:r>
            <a:r>
              <a:rPr lang="fr-FR" dirty="0"/>
              <a:t>de la famille </a:t>
            </a:r>
            <a:r>
              <a:rPr lang="fr-FR" dirty="0" smtClean="0"/>
              <a:t>au pays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Construction </a:t>
            </a:r>
            <a:r>
              <a:rPr lang="fr-FR" dirty="0"/>
              <a:t>de sa propre </a:t>
            </a:r>
            <a:r>
              <a:rPr lang="fr-FR" dirty="0" smtClean="0"/>
              <a:t>famille: </a:t>
            </a:r>
            <a:r>
              <a:rPr lang="fr-FR" dirty="0"/>
              <a:t>une personne qui va m’aimer, contre la </a:t>
            </a:r>
            <a:r>
              <a:rPr lang="fr-FR" dirty="0" smtClean="0"/>
              <a:t>solitude</a:t>
            </a:r>
          </a:p>
          <a:p>
            <a:r>
              <a:rPr lang="fr-FR" dirty="0"/>
              <a:t>Fantasme du droit du sol, mais difficultés pour régularisation &gt; « ni régularisables ni </a:t>
            </a:r>
            <a:r>
              <a:rPr lang="fr-FR" dirty="0" err="1"/>
              <a:t>expulsables</a:t>
            </a:r>
            <a:r>
              <a:rPr lang="fr-FR" dirty="0"/>
              <a:t> </a:t>
            </a:r>
            <a:r>
              <a:rPr lang="fr-FR" dirty="0" smtClean="0"/>
              <a:t>»</a:t>
            </a:r>
          </a:p>
          <a:p>
            <a:r>
              <a:rPr lang="fr-FR" dirty="0" smtClean="0"/>
              <a:t>L’arrivée </a:t>
            </a:r>
            <a:r>
              <a:rPr lang="fr-FR" dirty="0"/>
              <a:t>d’un nouvel enfant précipite des </a:t>
            </a:r>
            <a:r>
              <a:rPr lang="fr-FR" dirty="0" smtClean="0"/>
              <a:t>fins </a:t>
            </a:r>
            <a:r>
              <a:rPr lang="fr-FR" dirty="0"/>
              <a:t>de </a:t>
            </a:r>
            <a:r>
              <a:rPr lang="fr-FR" dirty="0" smtClean="0"/>
              <a:t>cohabitation chez un tiers </a:t>
            </a:r>
            <a:r>
              <a:rPr lang="fr-FR" dirty="0"/>
              <a:t>- du fait d’un « épuisement compassionnel » (</a:t>
            </a:r>
            <a:r>
              <a:rPr lang="fr-FR" dirty="0" err="1"/>
              <a:t>Shinn</a:t>
            </a:r>
            <a:r>
              <a:rPr lang="fr-FR" dirty="0"/>
              <a:t> et al. 1998), </a:t>
            </a:r>
            <a:r>
              <a:rPr lang="fr-FR" dirty="0" smtClean="0"/>
              <a:t>ou du fait de logement </a:t>
            </a:r>
            <a:r>
              <a:rPr lang="fr-FR" dirty="0"/>
              <a:t>trop </a:t>
            </a:r>
            <a:r>
              <a:rPr lang="fr-FR" dirty="0" smtClean="0"/>
              <a:t>petit</a:t>
            </a:r>
          </a:p>
          <a:p>
            <a:r>
              <a:rPr lang="fr-FR" dirty="0" smtClean="0"/>
              <a:t>L’arrivée </a:t>
            </a:r>
            <a:r>
              <a:rPr lang="fr-FR" dirty="0"/>
              <a:t>d’un enfant constitue parfois une ouverture pour accéder au système d’hébergement institutionnel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14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Contraception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Un recours à la contraception près de 15 fois moins important qu’en </a:t>
            </a:r>
            <a:r>
              <a:rPr lang="fr-FR" sz="2400" dirty="0" smtClean="0"/>
              <a:t>population générale</a:t>
            </a:r>
          </a:p>
          <a:p>
            <a:endParaRPr lang="fr-FR" sz="2400" dirty="0" smtClean="0"/>
          </a:p>
          <a:p>
            <a:r>
              <a:rPr lang="fr-FR" sz="2400" dirty="0" smtClean="0"/>
              <a:t>Pilule contraceptive</a:t>
            </a:r>
            <a:r>
              <a:rPr lang="fr-FR" sz="2400" dirty="0"/>
              <a:t> </a:t>
            </a:r>
            <a:r>
              <a:rPr lang="fr-FR" sz="2400" dirty="0" smtClean="0"/>
              <a:t>&gt; implants &gt; DIU </a:t>
            </a:r>
            <a:r>
              <a:rPr lang="fr-FR" sz="2400" dirty="0"/>
              <a:t>(Dispositif Intra </a:t>
            </a:r>
            <a:r>
              <a:rPr lang="fr-FR" sz="2400" dirty="0" smtClean="0"/>
              <a:t>Utérin)</a:t>
            </a:r>
          </a:p>
          <a:p>
            <a:r>
              <a:rPr lang="fr-FR" sz="2400" dirty="0" smtClean="0"/>
              <a:t>France en général: pilule &gt; DIU &gt; implants (2%)</a:t>
            </a:r>
          </a:p>
          <a:p>
            <a:endParaRPr lang="fr-FR" sz="2400" dirty="0"/>
          </a:p>
          <a:p>
            <a:r>
              <a:rPr lang="fr-FR" sz="2400" dirty="0" smtClean="0"/>
              <a:t>Implants </a:t>
            </a:r>
          </a:p>
          <a:p>
            <a:pPr marL="0" indent="0">
              <a:buNone/>
            </a:pPr>
            <a:r>
              <a:rPr lang="fr-FR" sz="2400" dirty="0" smtClean="0"/>
              <a:t>50</a:t>
            </a:r>
            <a:r>
              <a:rPr lang="fr-FR" sz="2400" dirty="0"/>
              <a:t>% pour les femmes venues </a:t>
            </a:r>
            <a:r>
              <a:rPr lang="fr-FR" sz="2400" dirty="0" smtClean="0"/>
              <a:t>d’Europe</a:t>
            </a:r>
          </a:p>
          <a:p>
            <a:pPr marL="0" indent="0">
              <a:buNone/>
            </a:pPr>
            <a:r>
              <a:rPr lang="fr-FR" sz="2400" dirty="0" smtClean="0"/>
              <a:t>17</a:t>
            </a:r>
            <a:r>
              <a:rPr lang="fr-FR" sz="2400" dirty="0"/>
              <a:t>% pour les femmes venues </a:t>
            </a:r>
            <a:r>
              <a:rPr lang="fr-FR" sz="2400" dirty="0" smtClean="0"/>
              <a:t>d’Afrique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4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Excision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Concerne 19,5</a:t>
            </a:r>
            <a:r>
              <a:rPr lang="fr-FR" dirty="0"/>
              <a:t>% de l’ensemble des femmes enquêtées </a:t>
            </a:r>
            <a:endParaRPr lang="fr-FR" dirty="0" smtClean="0"/>
          </a:p>
          <a:p>
            <a:r>
              <a:rPr lang="fr-FR" dirty="0" smtClean="0"/>
              <a:t>Femmes nées</a:t>
            </a:r>
            <a:r>
              <a:rPr lang="fr-FR" dirty="0"/>
              <a:t> </a:t>
            </a:r>
            <a:r>
              <a:rPr lang="fr-FR" dirty="0" smtClean="0"/>
              <a:t>en </a:t>
            </a:r>
            <a:r>
              <a:rPr lang="fr-FR" dirty="0"/>
              <a:t>Afrique dans </a:t>
            </a:r>
            <a:r>
              <a:rPr lang="fr-FR" dirty="0" smtClean="0"/>
              <a:t>96% </a:t>
            </a:r>
            <a:r>
              <a:rPr lang="fr-FR" dirty="0"/>
              <a:t>des cas </a:t>
            </a:r>
            <a:r>
              <a:rPr lang="fr-FR" dirty="0" smtClean="0"/>
              <a:t>– Mali, Côte d’Ivoire, Guinée Conakry</a:t>
            </a:r>
          </a:p>
          <a:p>
            <a:r>
              <a:rPr lang="fr-FR" dirty="0"/>
              <a:t>âge moyen à l’excision </a:t>
            </a:r>
            <a:r>
              <a:rPr lang="fr-FR" dirty="0" smtClean="0"/>
              <a:t>de </a:t>
            </a:r>
            <a:r>
              <a:rPr lang="fr-FR" dirty="0"/>
              <a:t>4,6 </a:t>
            </a:r>
            <a:r>
              <a:rPr lang="fr-FR" dirty="0" smtClean="0"/>
              <a:t>ans</a:t>
            </a:r>
          </a:p>
          <a:p>
            <a:endParaRPr lang="fr-FR" dirty="0" smtClean="0"/>
          </a:p>
          <a:p>
            <a:r>
              <a:rPr lang="fr-FR" dirty="0" smtClean="0"/>
              <a:t>Aucune </a:t>
            </a:r>
            <a:r>
              <a:rPr lang="fr-FR" dirty="0"/>
              <a:t>des excisions concernant </a:t>
            </a:r>
            <a:r>
              <a:rPr lang="fr-FR" dirty="0" smtClean="0"/>
              <a:t>leurs filles </a:t>
            </a:r>
            <a:r>
              <a:rPr lang="fr-FR" dirty="0"/>
              <a:t>n’a eu lieu en </a:t>
            </a:r>
            <a:r>
              <a:rPr lang="fr-FR" dirty="0" smtClean="0"/>
              <a:t>France</a:t>
            </a:r>
          </a:p>
          <a:p>
            <a:pPr marL="0" indent="0">
              <a:buNone/>
            </a:pPr>
            <a:r>
              <a:rPr lang="fr-FR" dirty="0" smtClean="0"/>
              <a:t>« puni de dix </a:t>
            </a:r>
            <a:r>
              <a:rPr lang="fr-FR" dirty="0"/>
              <a:t>ans d’emprisonnement et </a:t>
            </a:r>
            <a:r>
              <a:rPr lang="fr-FR" dirty="0" smtClean="0"/>
              <a:t>de 150 </a:t>
            </a:r>
            <a:r>
              <a:rPr lang="fr-FR" dirty="0"/>
              <a:t>000 </a:t>
            </a:r>
            <a:r>
              <a:rPr lang="fr-FR" dirty="0" smtClean="0"/>
              <a:t>euros d’amende » (article </a:t>
            </a:r>
            <a:r>
              <a:rPr lang="fr-FR" dirty="0"/>
              <a:t>222-9 du </a:t>
            </a:r>
            <a:r>
              <a:rPr lang="fr-FR" dirty="0" smtClean="0"/>
              <a:t>Code </a:t>
            </a:r>
            <a:r>
              <a:rPr lang="fr-FR" dirty="0"/>
              <a:t>P</a:t>
            </a:r>
            <a:r>
              <a:rPr lang="fr-FR" dirty="0" smtClean="0"/>
              <a:t>énal)</a:t>
            </a:r>
          </a:p>
          <a:p>
            <a:pPr marL="0" indent="0">
              <a:buNone/>
            </a:pPr>
            <a:r>
              <a:rPr lang="fr-FR" dirty="0" smtClean="0"/>
              <a:t>« La </a:t>
            </a:r>
            <a:r>
              <a:rPr lang="fr-FR" dirty="0"/>
              <a:t>loi s’applique également dans le cas de violences ou de mutilations commises à l’étranger si </a:t>
            </a:r>
            <a:r>
              <a:rPr lang="fr-FR" dirty="0" smtClean="0"/>
              <a:t>la victime </a:t>
            </a:r>
            <a:r>
              <a:rPr lang="fr-FR" dirty="0"/>
              <a:t>est de nationalité française ou si elle est étrangère mais qu’elle réside habituellement en </a:t>
            </a:r>
            <a:r>
              <a:rPr lang="fr-FR" dirty="0" smtClean="0"/>
              <a:t>France » </a:t>
            </a:r>
            <a:r>
              <a:rPr lang="fr-FR" dirty="0"/>
              <a:t>(article 222-16-2 du Code Pénal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 descr="logogamsnew1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16" y="5239925"/>
            <a:ext cx="1281363" cy="12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7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9144000" cy="51359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C92FC4BE-8347-4CE8-875C-2F23A6F2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274638"/>
            <a:ext cx="7539182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4F81BD"/>
                </a:solidFill>
              </a:rPr>
              <a:t>Qui sont les personnes en situation de rue?</a:t>
            </a:r>
            <a:r>
              <a:rPr lang="fr-FR" sz="3600" dirty="0">
                <a:solidFill>
                  <a:srgbClr val="4F81BD"/>
                </a:solidFill>
              </a:rPr>
              <a:t/>
            </a:r>
            <a:br>
              <a:rPr lang="fr-FR" sz="3600" dirty="0">
                <a:solidFill>
                  <a:srgbClr val="4F81BD"/>
                </a:solidFill>
              </a:rPr>
            </a:br>
            <a:r>
              <a:rPr lang="fr-FR" sz="3600" dirty="0" smtClean="0">
                <a:solidFill>
                  <a:srgbClr val="4F81BD"/>
                </a:solidFill>
              </a:rPr>
              <a:t>« Nuit </a:t>
            </a:r>
            <a:r>
              <a:rPr lang="fr-FR" sz="3600" dirty="0">
                <a:solidFill>
                  <a:srgbClr val="4F81BD"/>
                </a:solidFill>
              </a:rPr>
              <a:t>de la </a:t>
            </a:r>
            <a:r>
              <a:rPr lang="fr-FR" sz="3600" dirty="0" smtClean="0">
                <a:solidFill>
                  <a:srgbClr val="4F81BD"/>
                </a:solidFill>
              </a:rPr>
              <a:t>Solidarité » de la ville de Paris</a:t>
            </a:r>
            <a:r>
              <a:rPr lang="fr-FR" sz="3600" dirty="0">
                <a:solidFill>
                  <a:srgbClr val="4F81BD"/>
                </a:solidFill>
              </a:rPr>
              <a:t/>
            </a:r>
            <a:br>
              <a:rPr lang="fr-FR" sz="3600" dirty="0">
                <a:solidFill>
                  <a:srgbClr val="4F81BD"/>
                </a:solidFill>
              </a:rPr>
            </a:br>
            <a:r>
              <a:rPr lang="fr-FR" sz="2700" dirty="0" smtClean="0"/>
              <a:t>2785 </a:t>
            </a:r>
            <a:r>
              <a:rPr lang="fr-FR" sz="2700" dirty="0" smtClean="0"/>
              <a:t>personnes sans-abri, nuit du </a:t>
            </a:r>
            <a:r>
              <a:rPr lang="fr-FR" sz="2700" dirty="0" smtClean="0"/>
              <a:t>25-26 mars 2021</a:t>
            </a:r>
            <a:endParaRPr lang="fr-FR" sz="2700" dirty="0">
              <a:solidFill>
                <a:srgbClr val="4F81BD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59D1BC2-62D7-43A2-88DF-00F14B7A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</a:t>
            </a:fld>
            <a:endParaRPr lang="fr-FR"/>
          </a:p>
        </p:txBody>
      </p:sp>
      <p:pic>
        <p:nvPicPr>
          <p:cNvPr id="9" name="Image 8" descr="Paris 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6028566"/>
            <a:ext cx="802105" cy="6555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090" y="6097279"/>
            <a:ext cx="661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Mars 2021: </a:t>
            </a:r>
            <a:r>
              <a:rPr lang="fr-FR" dirty="0" smtClean="0"/>
              <a:t>32</a:t>
            </a:r>
            <a:r>
              <a:rPr lang="fr-FR" dirty="0"/>
              <a:t> </a:t>
            </a:r>
            <a:r>
              <a:rPr lang="fr-FR" dirty="0" smtClean="0"/>
              <a:t>300 places d’hébergement</a:t>
            </a:r>
            <a:endParaRPr lang="fr-FR" dirty="0" smtClean="0"/>
          </a:p>
          <a:p>
            <a:r>
              <a:rPr lang="fr-FR" dirty="0" smtClean="0"/>
              <a:t>Janvier </a:t>
            </a:r>
            <a:r>
              <a:rPr lang="fr-FR" dirty="0" smtClean="0"/>
              <a:t>2020: 3552 </a:t>
            </a:r>
            <a:r>
              <a:rPr lang="fr-FR" dirty="0" smtClean="0"/>
              <a:t>personnes à la rue, </a:t>
            </a:r>
            <a:r>
              <a:rPr lang="fr-FR" dirty="0" smtClean="0"/>
              <a:t>24 </a:t>
            </a:r>
            <a:r>
              <a:rPr lang="fr-FR" dirty="0"/>
              <a:t>900 places d’hébergement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5" y="1724816"/>
            <a:ext cx="6211455" cy="42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4F81BD"/>
                </a:solidFill>
              </a:rPr>
              <a:t>Santé - Nutrition</a:t>
            </a:r>
            <a:endParaRPr lang="fr-FR" sz="4000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fr-FR" dirty="0"/>
              <a:t>Insécurité </a:t>
            </a:r>
            <a:r>
              <a:rPr lang="fr-FR" dirty="0" smtClean="0"/>
              <a:t>alimentaire:</a:t>
            </a:r>
          </a:p>
          <a:p>
            <a:pPr lvl="1"/>
            <a:r>
              <a:rPr lang="fr-FR" dirty="0" smtClean="0"/>
              <a:t>anxiété concernant </a:t>
            </a:r>
            <a:r>
              <a:rPr lang="fr-FR" dirty="0"/>
              <a:t>le manque possible de </a:t>
            </a:r>
            <a:r>
              <a:rPr lang="fr-FR" dirty="0" smtClean="0"/>
              <a:t>nourriture</a:t>
            </a:r>
          </a:p>
          <a:p>
            <a:pPr lvl="1"/>
            <a:r>
              <a:rPr lang="fr-FR" dirty="0" smtClean="0"/>
              <a:t>compromis </a:t>
            </a:r>
            <a:r>
              <a:rPr lang="fr-FR" dirty="0"/>
              <a:t>sur la </a:t>
            </a:r>
            <a:r>
              <a:rPr lang="fr-FR" dirty="0" smtClean="0"/>
              <a:t>qualité de </a:t>
            </a:r>
            <a:r>
              <a:rPr lang="fr-FR" dirty="0"/>
              <a:t>la nourriture en mangeant à moindre </a:t>
            </a:r>
            <a:r>
              <a:rPr lang="fr-FR" dirty="0" smtClean="0"/>
              <a:t>coût</a:t>
            </a:r>
          </a:p>
          <a:p>
            <a:pPr lvl="1"/>
            <a:r>
              <a:rPr lang="fr-FR" dirty="0" smtClean="0"/>
              <a:t>contraints </a:t>
            </a:r>
            <a:r>
              <a:rPr lang="fr-FR" dirty="0"/>
              <a:t>de sauter régulièrement </a:t>
            </a:r>
            <a:r>
              <a:rPr lang="fr-FR" dirty="0" smtClean="0"/>
              <a:t>des repas</a:t>
            </a:r>
          </a:p>
          <a:p>
            <a:pPr lvl="1"/>
            <a:r>
              <a:rPr lang="fr-FR" dirty="0" smtClean="0"/>
              <a:t>cas extrêmes seulement</a:t>
            </a:r>
            <a:r>
              <a:rPr lang="fr-FR" dirty="0"/>
              <a:t>, </a:t>
            </a:r>
            <a:r>
              <a:rPr lang="fr-FR" dirty="0" smtClean="0"/>
              <a:t>la faim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touche </a:t>
            </a:r>
            <a:r>
              <a:rPr lang="fr-FR" dirty="0"/>
              <a:t>plus de 8 familles sur </a:t>
            </a:r>
            <a:r>
              <a:rPr lang="fr-FR" dirty="0" smtClean="0"/>
              <a:t>10, mais anxiété &gt; réelle insécurité?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L’Anémie ferriprive </a:t>
            </a:r>
            <a:r>
              <a:rPr lang="fr-FR" dirty="0"/>
              <a:t>touche la moitié des mères et un tiers des </a:t>
            </a:r>
            <a:r>
              <a:rPr lang="fr-FR" dirty="0" smtClean="0"/>
              <a:t>enfants</a:t>
            </a:r>
          </a:p>
          <a:p>
            <a:r>
              <a:rPr lang="fr-FR" dirty="0"/>
              <a:t>S</a:t>
            </a:r>
            <a:r>
              <a:rPr lang="fr-FR" dirty="0" smtClean="0"/>
              <a:t>elon </a:t>
            </a:r>
            <a:r>
              <a:rPr lang="fr-FR" dirty="0"/>
              <a:t>leurs pays </a:t>
            </a:r>
            <a:r>
              <a:rPr lang="fr-FR" dirty="0" smtClean="0"/>
              <a:t>de naissance, prévalence</a:t>
            </a:r>
            <a:r>
              <a:rPr lang="fr-FR" dirty="0"/>
              <a:t> </a:t>
            </a:r>
            <a:r>
              <a:rPr lang="fr-FR" dirty="0" smtClean="0"/>
              <a:t>est </a:t>
            </a:r>
            <a:r>
              <a:rPr lang="fr-FR" dirty="0"/>
              <a:t>plus </a:t>
            </a:r>
            <a:r>
              <a:rPr lang="fr-FR" dirty="0" smtClean="0"/>
              <a:t>élevée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en </a:t>
            </a:r>
            <a:r>
              <a:rPr lang="fr-FR" dirty="0"/>
              <a:t>raison de carences nutritionnelles </a:t>
            </a:r>
          </a:p>
          <a:p>
            <a:pPr marL="457200" lvl="1" indent="0">
              <a:buNone/>
            </a:pPr>
            <a:r>
              <a:rPr lang="fr-FR" dirty="0" smtClean="0"/>
              <a:t>en </a:t>
            </a:r>
            <a:r>
              <a:rPr lang="fr-FR" dirty="0"/>
              <a:t>raison de l’endémie de certaines maladies infectieuses ou </a:t>
            </a:r>
            <a:r>
              <a:rPr lang="fr-FR" dirty="0" smtClean="0"/>
              <a:t>d’hémoglobinopathies</a:t>
            </a:r>
          </a:p>
          <a:p>
            <a:r>
              <a:rPr lang="fr-FR" dirty="0" smtClean="0"/>
              <a:t>Il </a:t>
            </a:r>
            <a:r>
              <a:rPr lang="fr-FR" dirty="0"/>
              <a:t>existe une association entre l’anémie de l’enfant et de la mère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&gt; Un traitement </a:t>
            </a:r>
            <a:r>
              <a:rPr lang="fr-FR" dirty="0"/>
              <a:t>curatif </a:t>
            </a:r>
            <a:r>
              <a:rPr lang="fr-FR" dirty="0" smtClean="0"/>
              <a:t>sera d’efficacité </a:t>
            </a:r>
            <a:r>
              <a:rPr lang="fr-FR" dirty="0"/>
              <a:t>limité car il sera </a:t>
            </a:r>
            <a:r>
              <a:rPr lang="fr-FR" dirty="0" smtClean="0"/>
              <a:t>difficile </a:t>
            </a:r>
            <a:r>
              <a:rPr lang="fr-FR" dirty="0"/>
              <a:t>de mettre en place </a:t>
            </a:r>
            <a:r>
              <a:rPr lang="fr-FR" dirty="0" smtClean="0"/>
              <a:t>les règles hygiéno-diététiques adéquates</a:t>
            </a:r>
          </a:p>
          <a:p>
            <a:pPr marL="0" indent="0">
              <a:buNone/>
            </a:pPr>
            <a:r>
              <a:rPr lang="fr-FR" dirty="0" smtClean="0"/>
              <a:t>	&gt; </a:t>
            </a:r>
            <a:r>
              <a:rPr lang="fr-FR" dirty="0"/>
              <a:t>I</a:t>
            </a:r>
            <a:r>
              <a:rPr lang="fr-FR" dirty="0" smtClean="0"/>
              <a:t>mportance </a:t>
            </a:r>
            <a:r>
              <a:rPr lang="fr-FR" dirty="0"/>
              <a:t>d’une prise en charge familiale du problème de </a:t>
            </a:r>
            <a:r>
              <a:rPr lang="fr-FR" dirty="0" smtClean="0"/>
              <a:t>l’anémie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84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4F81BD"/>
                </a:solidFill>
              </a:rPr>
              <a:t>Santé - Nutrition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Obésité et surpoids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/>
              <a:t>T</a:t>
            </a:r>
            <a:r>
              <a:rPr lang="fr-FR" sz="2400" dirty="0" smtClean="0"/>
              <a:t>ouchent </a:t>
            </a:r>
            <a:r>
              <a:rPr lang="fr-FR" sz="2400" dirty="0"/>
              <a:t>plus de trois mères sur dix </a:t>
            </a:r>
            <a:r>
              <a:rPr lang="fr-FR" sz="2400" dirty="0" smtClean="0"/>
              <a:t>et </a:t>
            </a:r>
            <a:r>
              <a:rPr lang="fr-FR" sz="2400" dirty="0"/>
              <a:t>un quart des enfants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révalence élevée de </a:t>
            </a:r>
            <a:r>
              <a:rPr lang="fr-FR" sz="2400" dirty="0"/>
              <a:t>l’obésité sévère </a:t>
            </a:r>
            <a:r>
              <a:rPr lang="fr-FR" sz="2400" dirty="0" smtClean="0"/>
              <a:t>ou morbide</a:t>
            </a:r>
          </a:p>
          <a:p>
            <a:r>
              <a:rPr lang="fr-FR" sz="2400" dirty="0" smtClean="0"/>
              <a:t>10 </a:t>
            </a:r>
            <a:r>
              <a:rPr lang="fr-FR" sz="2400" dirty="0"/>
              <a:t>points </a:t>
            </a:r>
            <a:r>
              <a:rPr lang="fr-FR" sz="2400" dirty="0" smtClean="0"/>
              <a:t>supérieur à celle estimée globalement par </a:t>
            </a:r>
            <a:r>
              <a:rPr lang="fr-FR" sz="2400" dirty="0"/>
              <a:t>l’étude </a:t>
            </a:r>
            <a:r>
              <a:rPr lang="fr-FR" sz="2400" dirty="0" err="1"/>
              <a:t>ObEpi</a:t>
            </a:r>
            <a:r>
              <a:rPr lang="fr-FR" sz="2400" dirty="0"/>
              <a:t> en </a:t>
            </a:r>
            <a:r>
              <a:rPr lang="fr-FR" sz="2400" dirty="0" smtClean="0"/>
              <a:t>2012 en France</a:t>
            </a:r>
          </a:p>
          <a:p>
            <a:r>
              <a:rPr lang="fr-FR" sz="2400" dirty="0" smtClean="0"/>
              <a:t>Taux </a:t>
            </a:r>
            <a:r>
              <a:rPr lang="fr-FR" sz="2400" dirty="0"/>
              <a:t>rejoignant les prévalences observées dans la population </a:t>
            </a:r>
            <a:r>
              <a:rPr lang="fr-FR" sz="2400" dirty="0" smtClean="0"/>
              <a:t>féminine et pédiatrique </a:t>
            </a:r>
            <a:r>
              <a:rPr lang="fr-FR" sz="2400" dirty="0"/>
              <a:t>en population générale américaine (Ogden, 2014</a:t>
            </a:r>
            <a:r>
              <a:rPr lang="fr-FR" sz="2400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8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Santé Mentale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Souffrent </a:t>
            </a:r>
            <a:r>
              <a:rPr lang="fr-FR" dirty="0"/>
              <a:t>plus fréquemment de troubles </a:t>
            </a:r>
            <a:r>
              <a:rPr lang="fr-FR" dirty="0" smtClean="0"/>
              <a:t>anxieux </a:t>
            </a:r>
            <a:r>
              <a:rPr lang="fr-FR" dirty="0"/>
              <a:t>et de troubles de </a:t>
            </a:r>
            <a:r>
              <a:rPr lang="fr-FR" dirty="0" smtClean="0"/>
              <a:t>l’humeur sévères </a:t>
            </a:r>
          </a:p>
          <a:p>
            <a:r>
              <a:rPr lang="fr-FR" dirty="0" smtClean="0"/>
              <a:t>et </a:t>
            </a:r>
            <a:r>
              <a:rPr lang="fr-FR" dirty="0"/>
              <a:t>moins de troubles psychotiques que les personnes dites « isolées 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dirty="0" smtClean="0"/>
              <a:t>Troubles de </a:t>
            </a:r>
            <a:r>
              <a:rPr lang="fr-FR" dirty="0"/>
              <a:t>stress post-traumatique </a:t>
            </a:r>
            <a:r>
              <a:rPr lang="fr-FR" dirty="0" smtClean="0"/>
              <a:t>+ dépression + facteurs </a:t>
            </a:r>
            <a:r>
              <a:rPr lang="fr-FR" dirty="0"/>
              <a:t>d’insécurité financière ou </a:t>
            </a:r>
            <a:r>
              <a:rPr lang="fr-FR" dirty="0" smtClean="0"/>
              <a:t>alimentaire + pauvreté + piètres </a:t>
            </a:r>
            <a:r>
              <a:rPr lang="fr-FR" dirty="0"/>
              <a:t>conditions </a:t>
            </a:r>
            <a:r>
              <a:rPr lang="fr-FR" dirty="0" smtClean="0"/>
              <a:t>d’hébergement</a:t>
            </a:r>
          </a:p>
          <a:p>
            <a:endParaRPr lang="fr-FR" dirty="0" smtClean="0"/>
          </a:p>
          <a:p>
            <a:r>
              <a:rPr lang="fr-FR" dirty="0" smtClean="0"/>
              <a:t>3 </a:t>
            </a:r>
            <a:r>
              <a:rPr lang="fr-FR" dirty="0"/>
              <a:t>mères sur </a:t>
            </a:r>
            <a:r>
              <a:rPr lang="fr-FR" dirty="0" smtClean="0"/>
              <a:t>10 </a:t>
            </a:r>
            <a:r>
              <a:rPr lang="fr-FR" dirty="0"/>
              <a:t>sont déprimées </a:t>
            </a:r>
            <a:r>
              <a:rPr lang="fr-FR" dirty="0" smtClean="0"/>
              <a:t>(29%),  jusqu’à 4 </a:t>
            </a:r>
            <a:r>
              <a:rPr lang="fr-FR" dirty="0"/>
              <a:t>fois plus qu’en population </a:t>
            </a:r>
            <a:r>
              <a:rPr lang="fr-FR" dirty="0" smtClean="0"/>
              <a:t>générale (6 à 12%)</a:t>
            </a:r>
          </a:p>
          <a:p>
            <a:pPr marL="0" indent="0">
              <a:buNone/>
            </a:pPr>
            <a:r>
              <a:rPr lang="fr-FR" dirty="0" smtClean="0"/>
              <a:t>	vivent plus souvent seules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ont déménagé plus souvent (4,2/an contre 2,8/an)</a:t>
            </a:r>
          </a:p>
          <a:p>
            <a:endParaRPr lang="fr-FR" dirty="0" smtClean="0"/>
          </a:p>
          <a:p>
            <a:r>
              <a:rPr lang="fr-FR" dirty="0" smtClean="0"/>
              <a:t>Freins au suivi psychologique: </a:t>
            </a:r>
          </a:p>
          <a:p>
            <a:pPr lvl="1"/>
            <a:r>
              <a:rPr lang="fr-FR" dirty="0" smtClean="0"/>
              <a:t>18,4</a:t>
            </a:r>
            <a:r>
              <a:rPr lang="fr-FR" dirty="0"/>
              <a:t>% à ne pas avoir de sécurité </a:t>
            </a:r>
            <a:r>
              <a:rPr lang="fr-FR" dirty="0" smtClean="0"/>
              <a:t>sociale, et 52,6</a:t>
            </a:r>
            <a:r>
              <a:rPr lang="fr-FR" dirty="0"/>
              <a:t>% à ne pas avoir de couverture complémentaire de </a:t>
            </a:r>
            <a:r>
              <a:rPr lang="fr-FR" dirty="0" smtClean="0"/>
              <a:t>santé</a:t>
            </a:r>
          </a:p>
          <a:p>
            <a:pPr lvl="1"/>
            <a:r>
              <a:rPr lang="fr-FR" dirty="0" smtClean="0"/>
              <a:t>Sectorisation des soins psy</a:t>
            </a:r>
          </a:p>
          <a:p>
            <a:pPr lvl="1"/>
            <a:r>
              <a:rPr lang="fr-FR" dirty="0" smtClean="0"/>
              <a:t>Absence d’interprétariat en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82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Périnatalité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Moindre suivi de la grossesse:</a:t>
            </a:r>
            <a:endParaRPr lang="fr-FR" sz="1800" dirty="0"/>
          </a:p>
          <a:p>
            <a:pPr lvl="1"/>
            <a:r>
              <a:rPr lang="fr-FR" sz="1400" dirty="0" smtClean="0"/>
              <a:t>10,8</a:t>
            </a:r>
            <a:r>
              <a:rPr lang="fr-FR" sz="1400" dirty="0"/>
              <a:t>% </a:t>
            </a:r>
            <a:r>
              <a:rPr lang="fr-FR" sz="1400" dirty="0" smtClean="0"/>
              <a:t>n’avaient pas </a:t>
            </a:r>
            <a:r>
              <a:rPr lang="fr-FR" sz="1400" dirty="0"/>
              <a:t>déclaré leur grossesse à l’Assurance Maladie </a:t>
            </a:r>
            <a:r>
              <a:rPr lang="fr-FR" sz="1400" dirty="0" smtClean="0"/>
              <a:t>et </a:t>
            </a:r>
            <a:r>
              <a:rPr lang="fr-FR" sz="1400" dirty="0"/>
              <a:t>13,8% l’avaient déclarée au </a:t>
            </a:r>
            <a:r>
              <a:rPr lang="fr-FR" sz="1400" dirty="0" smtClean="0"/>
              <a:t>cours du </a:t>
            </a:r>
            <a:r>
              <a:rPr lang="fr-FR" sz="1400" dirty="0"/>
              <a:t>troisième trimestre seulement </a:t>
            </a:r>
          </a:p>
          <a:p>
            <a:pPr lvl="1"/>
            <a:r>
              <a:rPr lang="fr-FR" sz="1400" dirty="0" smtClean="0"/>
              <a:t>Alors que 95</a:t>
            </a:r>
            <a:r>
              <a:rPr lang="fr-FR" sz="1400" dirty="0"/>
              <a:t>% des </a:t>
            </a:r>
            <a:r>
              <a:rPr lang="fr-FR" sz="1400" dirty="0" smtClean="0"/>
              <a:t>femmes françaises </a:t>
            </a:r>
            <a:r>
              <a:rPr lang="fr-FR" sz="1400" dirty="0"/>
              <a:t>ont eu une prise en charge précoce et ont consulté pendant le premier trimestre de </a:t>
            </a:r>
            <a:r>
              <a:rPr lang="fr-FR" sz="1400" dirty="0" smtClean="0"/>
              <a:t>grossesse en France</a:t>
            </a:r>
          </a:p>
          <a:p>
            <a:endParaRPr lang="fr-FR" sz="1800" dirty="0" smtClean="0"/>
          </a:p>
          <a:p>
            <a:r>
              <a:rPr lang="fr-FR" sz="1800" dirty="0"/>
              <a:t>L’hospitalisation au cours de la grossesse a concerné 21,1% </a:t>
            </a:r>
            <a:r>
              <a:rPr lang="fr-FR" sz="1800" dirty="0" smtClean="0"/>
              <a:t>(moyenne France 18,8%) des répondantes. Pour </a:t>
            </a:r>
            <a:r>
              <a:rPr lang="fr-FR" sz="1800" dirty="0"/>
              <a:t>plus </a:t>
            </a:r>
            <a:r>
              <a:rPr lang="fr-FR" sz="1800" dirty="0" smtClean="0"/>
              <a:t>1/4, </a:t>
            </a:r>
            <a:r>
              <a:rPr lang="fr-FR" sz="1800" dirty="0"/>
              <a:t>il s’agissait d’une menace d’accouchement </a:t>
            </a:r>
            <a:r>
              <a:rPr lang="fr-FR" sz="1800" dirty="0" smtClean="0"/>
              <a:t>prématuré</a:t>
            </a:r>
          </a:p>
          <a:p>
            <a:endParaRPr lang="fr-FR" sz="1800" dirty="0" smtClean="0"/>
          </a:p>
          <a:p>
            <a:r>
              <a:rPr lang="fr-FR" sz="1800" dirty="0" smtClean="0"/>
              <a:t>Vivent leur </a:t>
            </a:r>
            <a:r>
              <a:rPr lang="fr-FR" sz="1800" dirty="0"/>
              <a:t>grossesse </a:t>
            </a:r>
            <a:r>
              <a:rPr lang="fr-FR" sz="1800" dirty="0" smtClean="0"/>
              <a:t>seules, et leur retour à l’hôtel seules</a:t>
            </a:r>
          </a:p>
          <a:p>
            <a:pPr lvl="1"/>
            <a:r>
              <a:rPr lang="fr-FR" sz="1400" dirty="0"/>
              <a:t>plus de la moitié des femmes (</a:t>
            </a:r>
            <a:r>
              <a:rPr lang="fr-FR" sz="1400" dirty="0" smtClean="0"/>
              <a:t>57%) </a:t>
            </a:r>
            <a:r>
              <a:rPr lang="fr-FR" sz="1400" dirty="0"/>
              <a:t>n’a bénéficié d’aucun suivi (</a:t>
            </a:r>
            <a:r>
              <a:rPr lang="fr-FR" sz="1400" dirty="0" smtClean="0"/>
              <a:t>sage</a:t>
            </a:r>
            <a:r>
              <a:rPr lang="fr-FR" sz="1400" dirty="0"/>
              <a:t>-femme</a:t>
            </a:r>
            <a:r>
              <a:rPr lang="fr-FR" sz="1400" dirty="0" smtClean="0"/>
              <a:t>, puéricultrice) dans </a:t>
            </a:r>
            <a:r>
              <a:rPr lang="fr-FR" sz="1400" dirty="0"/>
              <a:t>les premiers jours après la </a:t>
            </a:r>
            <a:r>
              <a:rPr lang="fr-FR" sz="1400" dirty="0" smtClean="0"/>
              <a:t>naissance</a:t>
            </a:r>
            <a:endParaRPr lang="fr-FR" sz="1400" dirty="0"/>
          </a:p>
          <a:p>
            <a:endParaRPr lang="fr-FR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3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Périnatalité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Déménagent 3x pendant la grossesse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Avant la naissance: hôtel &gt; tiers &gt; </a:t>
            </a:r>
            <a:r>
              <a:rPr lang="fr-FR" dirty="0" smtClean="0"/>
              <a:t>famille</a:t>
            </a:r>
          </a:p>
          <a:p>
            <a:pPr lvl="1"/>
            <a:r>
              <a:rPr lang="fr-FR" dirty="0" smtClean="0"/>
              <a:t>A </a:t>
            </a:r>
            <a:r>
              <a:rPr lang="fr-FR" dirty="0"/>
              <a:t>la venue de l’enfant, elles sont moins nombreuses à pouvoir compter sur leur réseau</a:t>
            </a:r>
          </a:p>
          <a:p>
            <a:endParaRPr lang="fr-FR" dirty="0"/>
          </a:p>
          <a:p>
            <a:r>
              <a:rPr lang="fr-FR" dirty="0"/>
              <a:t>A la sortie de la </a:t>
            </a:r>
            <a:r>
              <a:rPr lang="fr-FR" dirty="0" smtClean="0"/>
              <a:t>maternité: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majorité d’entre elles 71,4% sont hébergées en hôtel </a:t>
            </a:r>
            <a:r>
              <a:rPr lang="fr-FR" dirty="0" smtClean="0"/>
              <a:t>social</a:t>
            </a:r>
          </a:p>
          <a:p>
            <a:pPr lvl="1"/>
            <a:r>
              <a:rPr lang="fr-FR" dirty="0" smtClean="0"/>
              <a:t>Seules </a:t>
            </a:r>
            <a:r>
              <a:rPr lang="fr-FR" dirty="0"/>
              <a:t>13% des femmes </a:t>
            </a:r>
            <a:r>
              <a:rPr lang="fr-FR" dirty="0" smtClean="0"/>
              <a:t>ont une </a:t>
            </a:r>
            <a:r>
              <a:rPr lang="fr-FR" dirty="0"/>
              <a:t>place dans un centre </a:t>
            </a:r>
            <a:r>
              <a:rPr lang="fr-FR" dirty="0" smtClean="0"/>
              <a:t>d’hébergement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deux tiers des femmes enceintes sont originaires de pays </a:t>
            </a:r>
            <a:r>
              <a:rPr lang="fr-FR" dirty="0" smtClean="0"/>
              <a:t>d’Afrique</a:t>
            </a:r>
          </a:p>
          <a:p>
            <a:r>
              <a:rPr lang="fr-FR" dirty="0" smtClean="0"/>
              <a:t>Elles </a:t>
            </a:r>
            <a:r>
              <a:rPr lang="fr-FR" dirty="0"/>
              <a:t>sont en France en moyenne depuis 2,7 </a:t>
            </a:r>
            <a:r>
              <a:rPr lang="fr-FR" dirty="0" smtClean="0"/>
              <a:t>ans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1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Améliorations depuis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l’enquête ENFAMS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Nombreuses améliorations apportées depuis 2014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Lucida Grande"/>
              <a:buChar char="-"/>
            </a:pPr>
            <a:r>
              <a:rPr lang="fr-FR" dirty="0" smtClean="0"/>
              <a:t>Accompagnement des </a:t>
            </a:r>
            <a:r>
              <a:rPr lang="fr-FR" dirty="0"/>
              <a:t>personnes vers les équipements locaux (sanitaire et social</a:t>
            </a:r>
            <a:r>
              <a:rPr lang="fr-FR" dirty="0" smtClean="0"/>
              <a:t>)</a:t>
            </a:r>
          </a:p>
          <a:p>
            <a:pPr algn="just">
              <a:buFont typeface="Lucida Grande"/>
              <a:buChar char="-"/>
            </a:pPr>
            <a:r>
              <a:rPr lang="fr-FR" dirty="0" smtClean="0"/>
              <a:t>Contrôle qualité: marchés publics, objectivation des prestations des hôtels</a:t>
            </a:r>
            <a:endParaRPr lang="fr-FR" dirty="0"/>
          </a:p>
          <a:p>
            <a:pPr algn="just">
              <a:buFont typeface="Lucida Grande"/>
              <a:buChar char="-"/>
            </a:pPr>
            <a:r>
              <a:rPr lang="fr-FR" dirty="0" smtClean="0"/>
              <a:t>Amélioration des prestations </a:t>
            </a:r>
            <a:r>
              <a:rPr lang="fr-FR" dirty="0"/>
              <a:t>des </a:t>
            </a:r>
            <a:r>
              <a:rPr lang="fr-FR" dirty="0" smtClean="0"/>
              <a:t>hôtels: petits </a:t>
            </a:r>
            <a:r>
              <a:rPr lang="fr-FR" dirty="0"/>
              <a:t>déjeuners, espaces </a:t>
            </a:r>
            <a:r>
              <a:rPr lang="fr-FR" dirty="0" smtClean="0"/>
              <a:t>collectifs, cuisines</a:t>
            </a:r>
            <a:r>
              <a:rPr lang="fr-FR" dirty="0"/>
              <a:t>, </a:t>
            </a:r>
            <a:r>
              <a:rPr lang="fr-FR" dirty="0" smtClean="0"/>
              <a:t>ateliers…</a:t>
            </a:r>
          </a:p>
          <a:p>
            <a:pPr algn="just">
              <a:buFont typeface="Lucida Grande"/>
              <a:buChar char="-"/>
            </a:pPr>
            <a:r>
              <a:rPr lang="fr-FR" dirty="0" smtClean="0"/>
              <a:t>Travail entre l’équipe </a:t>
            </a:r>
            <a:r>
              <a:rPr lang="fr-FR" dirty="0"/>
              <a:t>sanitaire et les équipes d’intervention: </a:t>
            </a:r>
            <a:r>
              <a:rPr lang="fr-FR" dirty="0" smtClean="0"/>
              <a:t>oser poser la question de l’état de santé afin de pouvoir orienter</a:t>
            </a:r>
          </a:p>
          <a:p>
            <a:pPr algn="just">
              <a:buFont typeface="Lucida Grande"/>
              <a:buChar char="-"/>
            </a:pPr>
            <a:r>
              <a:rPr lang="fr-FR" dirty="0" smtClean="0"/>
              <a:t>Partenariats avec les structures de soin locales: PASS, PMI, CLAT</a:t>
            </a:r>
          </a:p>
          <a:p>
            <a:pPr algn="just">
              <a:buFont typeface="Lucida Grande"/>
              <a:buChar char="-"/>
            </a:pPr>
            <a:r>
              <a:rPr lang="fr-FR" dirty="0" smtClean="0"/>
              <a:t>Approche professionnelle, faire avec et non à la place de &gt; accompagner, orienter dans une démarche d’</a:t>
            </a:r>
            <a:r>
              <a:rPr lang="fr-FR" dirty="0" err="1" smtClean="0"/>
              <a:t>empowerement</a:t>
            </a:r>
            <a:endParaRPr lang="fr-FR" dirty="0"/>
          </a:p>
          <a:p>
            <a:pPr algn="just">
              <a:buFont typeface="Lucida Grande"/>
              <a:buChar char="-"/>
            </a:pPr>
            <a:r>
              <a:rPr lang="fr-FR" dirty="0" smtClean="0"/>
              <a:t>Stabilisations des séjour en hôtel: courts &gt; longs séjours</a:t>
            </a:r>
          </a:p>
          <a:p>
            <a:pPr algn="just">
              <a:buFont typeface="Lucida Grande"/>
              <a:buChar char="-"/>
            </a:pPr>
            <a:r>
              <a:rPr lang="fr-FR" dirty="0" smtClean="0"/>
              <a:t>Favoriser les </a:t>
            </a:r>
            <a:r>
              <a:rPr lang="fr-FR" dirty="0"/>
              <a:t>sorties de l’hébergement en </a:t>
            </a:r>
            <a:r>
              <a:rPr lang="fr-FR" dirty="0" smtClean="0"/>
              <a:t>hôtel: accès </a:t>
            </a:r>
            <a:r>
              <a:rPr lang="fr-FR" dirty="0"/>
              <a:t>au </a:t>
            </a:r>
            <a:r>
              <a:rPr lang="fr-FR" dirty="0" err="1"/>
              <a:t>Solibail</a:t>
            </a:r>
            <a:r>
              <a:rPr lang="fr-FR" dirty="0"/>
              <a:t>, </a:t>
            </a:r>
            <a:r>
              <a:rPr lang="fr-FR" dirty="0" smtClean="0"/>
              <a:t>Louez </a:t>
            </a:r>
            <a:r>
              <a:rPr lang="fr-FR" dirty="0"/>
              <a:t>solidaire, </a:t>
            </a:r>
            <a:r>
              <a:rPr lang="fr-FR" dirty="0" smtClean="0"/>
              <a:t>résidences </a:t>
            </a:r>
            <a:r>
              <a:rPr lang="fr-FR" dirty="0"/>
              <a:t>sociales, </a:t>
            </a:r>
            <a:r>
              <a:rPr lang="fr-FR" dirty="0" smtClean="0"/>
              <a:t>parc </a:t>
            </a:r>
            <a:r>
              <a:rPr lang="fr-FR" dirty="0"/>
              <a:t>social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4F81BD"/>
                </a:solidFill>
              </a:rPr>
              <a:t>Le </a:t>
            </a:r>
            <a:r>
              <a:rPr lang="fr-FR" sz="4000" dirty="0">
                <a:solidFill>
                  <a:srgbClr val="4F81BD"/>
                </a:solidFill>
              </a:rPr>
              <a:t>R</a:t>
            </a:r>
            <a:r>
              <a:rPr lang="fr-FR" sz="4000" dirty="0" smtClean="0">
                <a:solidFill>
                  <a:srgbClr val="4F81BD"/>
                </a:solidFill>
              </a:rPr>
              <a:t>ecours aux </a:t>
            </a:r>
            <a:r>
              <a:rPr lang="fr-FR" sz="4000" dirty="0">
                <a:solidFill>
                  <a:srgbClr val="4F81BD"/>
                </a:solidFill>
              </a:rPr>
              <a:t>S</a:t>
            </a:r>
            <a:r>
              <a:rPr lang="fr-FR" sz="4000" dirty="0" smtClean="0">
                <a:solidFill>
                  <a:srgbClr val="4F81BD"/>
                </a:solidFill>
              </a:rPr>
              <a:t>oins</a:t>
            </a:r>
            <a:endParaRPr lang="fr-FR" sz="4000" dirty="0">
              <a:solidFill>
                <a:srgbClr val="4F81BD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49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fr-FR" sz="3500" dirty="0" smtClean="0"/>
              <a:t>Facteurs de renoncements</a:t>
            </a:r>
          </a:p>
          <a:p>
            <a:pPr algn="just"/>
            <a:r>
              <a:rPr lang="fr-FR" dirty="0" smtClean="0"/>
              <a:t>Financiers: reste à </a:t>
            </a:r>
            <a:r>
              <a:rPr lang="fr-FR" dirty="0"/>
              <a:t>charge, </a:t>
            </a:r>
            <a:r>
              <a:rPr lang="fr-FR" dirty="0" smtClean="0"/>
              <a:t>défaut </a:t>
            </a:r>
            <a:r>
              <a:rPr lang="fr-FR" dirty="0"/>
              <a:t>de couverture </a:t>
            </a:r>
            <a:r>
              <a:rPr lang="fr-FR" dirty="0" smtClean="0"/>
              <a:t>maladie</a:t>
            </a:r>
            <a:endParaRPr lang="fr-FR" dirty="0"/>
          </a:p>
          <a:p>
            <a:pPr algn="just"/>
            <a:r>
              <a:rPr lang="fr-FR" dirty="0" smtClean="0"/>
              <a:t>Connaissance, compréhension, orientation dans le système de protection maladie et de santé: méconnaissance de l’offre </a:t>
            </a:r>
            <a:r>
              <a:rPr lang="fr-FR" dirty="0"/>
              <a:t>de soins au sein </a:t>
            </a:r>
            <a:r>
              <a:rPr lang="fr-FR" dirty="0" smtClean="0"/>
              <a:t>du quartier et des droits sociaux</a:t>
            </a:r>
          </a:p>
          <a:p>
            <a:pPr algn="just"/>
            <a:r>
              <a:rPr lang="fr-FR" dirty="0" smtClean="0"/>
              <a:t>Temporels: délai d’obtention de RDV, temporalité de vie différente, </a:t>
            </a:r>
            <a:r>
              <a:rPr lang="fr-FR" dirty="0"/>
              <a:t>projection du calendrier à 1 </a:t>
            </a:r>
            <a:r>
              <a:rPr lang="fr-FR" dirty="0" smtClean="0"/>
              <a:t>semaine, rythmé </a:t>
            </a:r>
            <a:r>
              <a:rPr lang="fr-FR" dirty="0"/>
              <a:t>par les horaires de </a:t>
            </a:r>
            <a:r>
              <a:rPr lang="fr-FR" dirty="0" smtClean="0"/>
              <a:t>l’école</a:t>
            </a:r>
            <a:endParaRPr lang="fr-FR" dirty="0"/>
          </a:p>
          <a:p>
            <a:pPr algn="just"/>
            <a:r>
              <a:rPr lang="fr-FR" dirty="0"/>
              <a:t>A</a:t>
            </a:r>
            <a:r>
              <a:rPr lang="fr-FR" dirty="0" smtClean="0"/>
              <a:t>ccessibilité </a:t>
            </a:r>
            <a:r>
              <a:rPr lang="fr-FR" dirty="0"/>
              <a:t>géographique </a:t>
            </a:r>
            <a:r>
              <a:rPr lang="fr-FR" dirty="0" smtClean="0"/>
              <a:t>ou mobilité individuelle: structures </a:t>
            </a:r>
            <a:r>
              <a:rPr lang="fr-FR" dirty="0"/>
              <a:t>de soins </a:t>
            </a:r>
            <a:r>
              <a:rPr lang="fr-FR" dirty="0" smtClean="0"/>
              <a:t>éloignées, </a:t>
            </a:r>
            <a:r>
              <a:rPr lang="fr-FR" dirty="0"/>
              <a:t>utilisation des transports impossible, seuil de </a:t>
            </a:r>
            <a:r>
              <a:rPr lang="fr-FR" dirty="0" err="1"/>
              <a:t>marchabilité</a:t>
            </a:r>
            <a:r>
              <a:rPr lang="fr-FR" dirty="0"/>
              <a:t> (560m-972m)/</a:t>
            </a:r>
            <a:r>
              <a:rPr lang="fr-FR" dirty="0" smtClean="0"/>
              <a:t>structure</a:t>
            </a:r>
            <a:endParaRPr lang="fr-FR" dirty="0"/>
          </a:p>
          <a:p>
            <a:pPr algn="just"/>
            <a:r>
              <a:rPr lang="fr-FR" dirty="0"/>
              <a:t>R</a:t>
            </a:r>
            <a:r>
              <a:rPr lang="fr-FR" dirty="0" smtClean="0"/>
              <a:t>elation </a:t>
            </a:r>
            <a:r>
              <a:rPr lang="fr-FR" dirty="0"/>
              <a:t>qu’entretiennent patients </a:t>
            </a:r>
            <a:r>
              <a:rPr lang="fr-FR" dirty="0" smtClean="0"/>
              <a:t>et soignants (dans les 2 sens): malentendus, culturalisme, absence d’interprétariat, préjugés envers </a:t>
            </a:r>
            <a:r>
              <a:rPr lang="fr-FR" dirty="0"/>
              <a:t>les populations </a:t>
            </a:r>
            <a:r>
              <a:rPr lang="fr-FR" dirty="0" smtClean="0"/>
              <a:t>précaires</a:t>
            </a:r>
          </a:p>
          <a:p>
            <a:pPr algn="just"/>
            <a:r>
              <a:rPr lang="fr-FR" dirty="0" smtClean="0"/>
              <a:t>Craintes ou méfiance </a:t>
            </a:r>
            <a:r>
              <a:rPr lang="fr-FR" dirty="0"/>
              <a:t>par rapport au monde </a:t>
            </a:r>
            <a:r>
              <a:rPr lang="fr-FR" dirty="0" smtClean="0"/>
              <a:t>médical: mauvaise expérience de prise de RDV, accueil du personnel non médical, confronté au refus de soins</a:t>
            </a:r>
          </a:p>
          <a:p>
            <a:pPr algn="just"/>
            <a:r>
              <a:rPr lang="fr-FR" dirty="0"/>
              <a:t>Compétitivité des besoins: alimentaires, vestimentaires, résidentiels, santé des enfants</a:t>
            </a:r>
            <a:r>
              <a:rPr lang="fr-FR" dirty="0" smtClean="0"/>
              <a:t>…</a:t>
            </a:r>
            <a:endParaRPr lang="fr-FR" dirty="0"/>
          </a:p>
          <a:p>
            <a:pPr algn="just"/>
            <a:r>
              <a:rPr lang="fr-FR" dirty="0" smtClean="0"/>
              <a:t>Attitudes individuelles, sentiments par </a:t>
            </a:r>
            <a:r>
              <a:rPr lang="fr-FR" dirty="0"/>
              <a:t>rapport aux soins, </a:t>
            </a:r>
            <a:r>
              <a:rPr lang="fr-FR" dirty="0" smtClean="0"/>
              <a:t>au </a:t>
            </a:r>
            <a:r>
              <a:rPr lang="fr-FR" dirty="0"/>
              <a:t>système </a:t>
            </a:r>
            <a:r>
              <a:rPr lang="fr-FR" dirty="0" smtClean="0"/>
              <a:t>de protection sociale, aux </a:t>
            </a:r>
            <a:r>
              <a:rPr lang="fr-FR" dirty="0"/>
              <a:t>démarches </a:t>
            </a:r>
            <a:r>
              <a:rPr lang="fr-FR" dirty="0" smtClean="0"/>
              <a:t>administratives: déni </a:t>
            </a:r>
            <a:r>
              <a:rPr lang="fr-FR" dirty="0"/>
              <a:t>des besoins de </a:t>
            </a:r>
            <a:r>
              <a:rPr lang="fr-FR" dirty="0" smtClean="0"/>
              <a:t>soins, absence </a:t>
            </a:r>
            <a:r>
              <a:rPr lang="fr-FR" dirty="0"/>
              <a:t>de </a:t>
            </a:r>
            <a:r>
              <a:rPr lang="fr-FR" dirty="0" smtClean="0"/>
              <a:t>projection</a:t>
            </a:r>
            <a:r>
              <a:rPr lang="fr-FR" dirty="0"/>
              <a:t> </a:t>
            </a:r>
            <a:r>
              <a:rPr lang="fr-FR" dirty="0" smtClean="0"/>
              <a:t>ou d’anticipation </a:t>
            </a:r>
            <a:r>
              <a:rPr lang="fr-FR" dirty="0"/>
              <a:t>pour la </a:t>
            </a:r>
            <a:r>
              <a:rPr lang="fr-FR" dirty="0" smtClean="0"/>
              <a:t>prévention, épuisement administratif, renouvellement de couverture sociale, AME dans autre département que celui de la consultation…domiciliation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4000" y="6257835"/>
            <a:ext cx="843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Revil</a:t>
            </a:r>
            <a:r>
              <a:rPr lang="fr-FR" sz="1200" dirty="0" smtClean="0"/>
              <a:t> </a:t>
            </a:r>
            <a:r>
              <a:rPr lang="fr-FR" sz="1200" dirty="0" err="1"/>
              <a:t>Héléna</a:t>
            </a:r>
            <a:r>
              <a:rPr lang="fr-FR" sz="1200" dirty="0"/>
              <a:t>, « Identifier les facteurs explicatifs du renoncement aux soins pour appréhender les différentes dimensions de l’accessibilité sanitaire », </a:t>
            </a:r>
            <a:r>
              <a:rPr lang="fr-FR" sz="1200" dirty="0" smtClean="0"/>
              <a:t>Regards 018</a:t>
            </a:r>
            <a:r>
              <a:rPr lang="fr-FR" sz="1200" dirty="0"/>
              <a:t>/1 (N° 53), p. 29-</a:t>
            </a:r>
            <a:r>
              <a:rPr lang="fr-FR" sz="1200" dirty="0" smtClean="0"/>
              <a:t>41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15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4F81BD"/>
                </a:solidFill>
              </a:rPr>
              <a:t>Le Recours aux Soins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Utilisation </a:t>
            </a:r>
            <a:r>
              <a:rPr lang="fr-FR" sz="2400" dirty="0"/>
              <a:t>du système de </a:t>
            </a:r>
            <a:r>
              <a:rPr lang="fr-FR" sz="2400" dirty="0" smtClean="0"/>
              <a:t>soins: hôpital et centres </a:t>
            </a:r>
            <a:r>
              <a:rPr lang="fr-FR" sz="2400" dirty="0"/>
              <a:t>de santé </a:t>
            </a:r>
            <a:r>
              <a:rPr lang="fr-FR" sz="2400" dirty="0" smtClean="0"/>
              <a:t>&gt; cabinets </a:t>
            </a:r>
            <a:r>
              <a:rPr lang="fr-FR" sz="2400" dirty="0"/>
              <a:t>de </a:t>
            </a:r>
            <a:r>
              <a:rPr lang="fr-FR" sz="2400" dirty="0" smtClean="0"/>
              <a:t>ville (en partie </a:t>
            </a:r>
            <a:r>
              <a:rPr lang="fr-FR" sz="2400" dirty="0"/>
              <a:t>c</a:t>
            </a:r>
            <a:r>
              <a:rPr lang="fr-FR" sz="2400" dirty="0" smtClean="0"/>
              <a:t>ulturel? Ne peuvent pas être refoulés)</a:t>
            </a:r>
          </a:p>
          <a:p>
            <a:endParaRPr lang="fr-FR" sz="2400" dirty="0" smtClean="0"/>
          </a:p>
          <a:p>
            <a:r>
              <a:rPr lang="fr-FR" sz="2400" dirty="0" smtClean="0"/>
              <a:t>La fréquence des renoncements </a:t>
            </a:r>
            <a:r>
              <a:rPr lang="fr-FR" sz="2400" dirty="0"/>
              <a:t>aux soins n’est pas si </a:t>
            </a:r>
            <a:r>
              <a:rPr lang="fr-FR" sz="2400" dirty="0" smtClean="0"/>
              <a:t>remarquable</a:t>
            </a:r>
          </a:p>
          <a:p>
            <a:r>
              <a:rPr lang="fr-FR" sz="2400" dirty="0" smtClean="0"/>
              <a:t>Mais le type </a:t>
            </a:r>
            <a:r>
              <a:rPr lang="fr-FR" sz="2400" dirty="0"/>
              <a:t>de </a:t>
            </a:r>
            <a:r>
              <a:rPr lang="fr-FR" sz="2400" dirty="0" smtClean="0"/>
              <a:t>renoncements est différent/pop générale: médecine </a:t>
            </a:r>
            <a:r>
              <a:rPr lang="fr-FR" sz="2400" dirty="0"/>
              <a:t>spécialisée (45,3%</a:t>
            </a:r>
            <a:r>
              <a:rPr lang="fr-FR" sz="2400" dirty="0" smtClean="0"/>
              <a:t>) &gt; </a:t>
            </a:r>
            <a:r>
              <a:rPr lang="fr-FR" sz="2400" dirty="0"/>
              <a:t>médecine générale (29,5%) </a:t>
            </a:r>
            <a:r>
              <a:rPr lang="fr-FR" sz="2400" dirty="0" smtClean="0"/>
              <a:t>&gt; soins </a:t>
            </a:r>
            <a:r>
              <a:rPr lang="fr-FR" sz="2400" dirty="0"/>
              <a:t>et prothèses dentaires </a:t>
            </a:r>
            <a:r>
              <a:rPr lang="fr-FR" sz="2400" dirty="0" smtClean="0"/>
              <a:t>&gt; optique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5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28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425" y="5241140"/>
            <a:ext cx="77800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Merci à Luce GATECLOUD et au Pôle Hébergement et Réservations Hôtelières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m.wicky@samusocial-75.fr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 descr="45674002_2298794836860914_2441989422342733824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4"/>
          <a:stretch/>
        </p:blipFill>
        <p:spPr>
          <a:xfrm>
            <a:off x="-74922" y="334813"/>
            <a:ext cx="9242012" cy="46935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98" y="6072191"/>
            <a:ext cx="3623604" cy="8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51359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4F81BD"/>
                </a:solidFill>
              </a:rPr>
              <a:t>Recensement: Situation </a:t>
            </a:r>
            <a:r>
              <a:rPr lang="fr-FR" sz="3200" dirty="0">
                <a:solidFill>
                  <a:srgbClr val="4F81BD"/>
                </a:solidFill>
              </a:rPr>
              <a:t>des personnes rencontrées </a:t>
            </a:r>
            <a:r>
              <a:rPr lang="fr-FR" sz="3200" dirty="0" smtClean="0">
                <a:solidFill>
                  <a:srgbClr val="4F81BD"/>
                </a:solidFill>
              </a:rPr>
              <a:t>(2020)</a:t>
            </a:r>
            <a:endParaRPr lang="fr-FR" sz="3200" dirty="0">
              <a:solidFill>
                <a:srgbClr val="4F81BD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86% </a:t>
            </a:r>
            <a:r>
              <a:rPr lang="fr-FR" sz="2800" dirty="0" smtClean="0"/>
              <a:t>d’hommes, </a:t>
            </a:r>
            <a:r>
              <a:rPr lang="fr-FR" sz="2800" dirty="0" smtClean="0"/>
              <a:t>14% </a:t>
            </a:r>
            <a:r>
              <a:rPr lang="fr-FR" sz="2800" dirty="0" smtClean="0"/>
              <a:t>de </a:t>
            </a:r>
            <a:r>
              <a:rPr lang="fr-FR" sz="2800" dirty="0" smtClean="0"/>
              <a:t>femmes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ADDE2EF-E772-4F1E-9D83-90E203EEF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33" y="2877823"/>
            <a:ext cx="6910634" cy="2391971"/>
          </a:xfrm>
          <a:prstGeom prst="rect">
            <a:avLst/>
          </a:prstGeom>
        </p:spPr>
      </p:pic>
      <p:pic>
        <p:nvPicPr>
          <p:cNvPr id="11" name="Image 10" descr="Paris 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6028566"/>
            <a:ext cx="802105" cy="655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3273" y="4387273"/>
            <a:ext cx="5934363" cy="4040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54909" y="4387273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75%                      18%                           3%                         2%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36051" y="6217850"/>
            <a:ext cx="753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https</a:t>
            </a:r>
            <a:r>
              <a:rPr lang="fr-FR" sz="1200" dirty="0"/>
              <a:t>://</a:t>
            </a:r>
            <a:r>
              <a:rPr lang="fr-FR" sz="1200" dirty="0" err="1"/>
              <a:t>www.apur.org</a:t>
            </a:r>
            <a:r>
              <a:rPr lang="fr-FR" sz="1200" dirty="0"/>
              <a:t>/</a:t>
            </a:r>
            <a:r>
              <a:rPr lang="fr-FR" sz="1200" dirty="0" err="1"/>
              <a:t>fr</a:t>
            </a:r>
            <a:r>
              <a:rPr lang="fr-FR" sz="1200" dirty="0"/>
              <a:t>/nos-travaux/personnes-situation-rue-paris-nuit-30-31-janvier-2020</a:t>
            </a:r>
          </a:p>
        </p:txBody>
      </p:sp>
    </p:spTree>
    <p:extLst>
      <p:ext uri="{BB962C8B-B14F-4D97-AF65-F5344CB8AC3E}">
        <p14:creationId xmlns:p14="http://schemas.microsoft.com/office/powerpoint/2010/main" val="336344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sz="3200" dirty="0" smtClean="0">
                <a:solidFill>
                  <a:srgbClr val="4F81BD"/>
                </a:solidFill>
              </a:rPr>
              <a:t>Recensement: </a:t>
            </a:r>
            <a:r>
              <a:rPr lang="fr-FR" sz="3200" dirty="0"/>
              <a:t>« De quoi avez-vous besoin ?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FA814A-95FC-444E-8E22-6CC9CF817A44}"/>
              </a:ext>
            </a:extLst>
          </p:cNvPr>
          <p:cNvSpPr/>
          <p:nvPr/>
        </p:nvSpPr>
        <p:spPr>
          <a:xfrm>
            <a:off x="2844468" y="4420421"/>
            <a:ext cx="5029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12% des sans abri disent n’avoir aucun besoin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13% </a:t>
            </a:r>
            <a:r>
              <a:rPr lang="fr-FR" dirty="0">
                <a:solidFill>
                  <a:srgbClr val="000000"/>
                </a:solidFill>
              </a:rPr>
              <a:t>des </a:t>
            </a:r>
            <a:r>
              <a:rPr lang="fr-FR" dirty="0"/>
              <a:t>sans abri ont exprimé au moins 5 </a:t>
            </a:r>
            <a:r>
              <a:rPr lang="fr-FR" dirty="0" smtClean="0"/>
              <a:t>besoins</a:t>
            </a:r>
          </a:p>
          <a:p>
            <a:endParaRPr lang="fr-FR" dirty="0" smtClean="0"/>
          </a:p>
          <a:p>
            <a:r>
              <a:rPr lang="fr-FR" dirty="0">
                <a:solidFill>
                  <a:srgbClr val="000000"/>
                </a:solidFill>
                <a:latin typeface="Corbel"/>
                <a:cs typeface="Corbel"/>
              </a:rPr>
              <a:t>« </a:t>
            </a:r>
            <a:r>
              <a:rPr lang="fr-FR" dirty="0" smtClean="0">
                <a:solidFill>
                  <a:srgbClr val="000000"/>
                </a:solidFill>
                <a:latin typeface="Corbel"/>
                <a:cs typeface="Corbel"/>
              </a:rPr>
              <a:t>se </a:t>
            </a:r>
            <a:r>
              <a:rPr lang="fr-FR" dirty="0">
                <a:solidFill>
                  <a:srgbClr val="000000"/>
                </a:solidFill>
                <a:latin typeface="Corbel"/>
                <a:cs typeface="Corbel"/>
              </a:rPr>
              <a:t>soigner » en </a:t>
            </a:r>
            <a:r>
              <a:rPr lang="fr-FR" dirty="0">
                <a:solidFill>
                  <a:srgbClr val="000000"/>
                </a:solidFill>
                <a:latin typeface="Corbel"/>
                <a:cs typeface="Corbel"/>
              </a:rPr>
              <a:t>4</a:t>
            </a:r>
            <a:r>
              <a:rPr lang="fr-FR" dirty="0" smtClean="0">
                <a:solidFill>
                  <a:srgbClr val="000000"/>
                </a:solidFill>
                <a:latin typeface="Corbel"/>
                <a:cs typeface="Corbel"/>
              </a:rPr>
              <a:t>eme position</a:t>
            </a:r>
          </a:p>
          <a:p>
            <a:endParaRPr lang="fr-FR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r>
              <a:rPr lang="fr-FR" dirty="0" smtClean="0">
                <a:solidFill>
                  <a:srgbClr val="000000"/>
                </a:solidFill>
                <a:cs typeface="Corbel"/>
              </a:rPr>
              <a:t>62% n’appellent jamais le 115</a:t>
            </a:r>
            <a:endParaRPr lang="fr-FR" dirty="0" smtClean="0">
              <a:solidFill>
                <a:srgbClr val="000000"/>
              </a:solidFill>
              <a:cs typeface="Corbel"/>
            </a:endParaRPr>
          </a:p>
        </p:txBody>
      </p:sp>
      <p:pic>
        <p:nvPicPr>
          <p:cNvPr id="11" name="Image 10" descr="Paris 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6028566"/>
            <a:ext cx="802105" cy="6555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66" y="2017160"/>
            <a:ext cx="8855364" cy="19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4F81BD"/>
                </a:solidFill>
              </a:rPr>
              <a:t>Recensement</a:t>
            </a:r>
            <a:r>
              <a:rPr lang="fr-FR" sz="3200" dirty="0" smtClean="0">
                <a:solidFill>
                  <a:srgbClr val="4F81BD"/>
                </a:solidFill>
              </a:rPr>
              <a:t>: </a:t>
            </a:r>
            <a:r>
              <a:rPr lang="fr-FR" sz="3200" dirty="0" smtClean="0">
                <a:solidFill>
                  <a:schemeClr val="accent1"/>
                </a:solidFill>
              </a:rPr>
              <a:t>Un </a:t>
            </a:r>
            <a:r>
              <a:rPr lang="fr-FR" sz="3200" dirty="0">
                <a:solidFill>
                  <a:schemeClr val="accent1"/>
                </a:solidFill>
              </a:rPr>
              <a:t>tiers des sans abri se déclare </a:t>
            </a:r>
            <a:r>
              <a:rPr lang="fr-FR" sz="3200" dirty="0" smtClean="0">
                <a:solidFill>
                  <a:schemeClr val="accent1"/>
                </a:solidFill>
              </a:rPr>
              <a:t>être en </a:t>
            </a:r>
            <a:r>
              <a:rPr lang="fr-FR" sz="3200" dirty="0">
                <a:solidFill>
                  <a:schemeClr val="accent1"/>
                </a:solidFill>
              </a:rPr>
              <a:t>mauvaise santé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FA814A-95FC-444E-8E22-6CC9CF817A44}"/>
              </a:ext>
            </a:extLst>
          </p:cNvPr>
          <p:cNvSpPr/>
          <p:nvPr/>
        </p:nvSpPr>
        <p:spPr>
          <a:xfrm>
            <a:off x="2279467" y="1798182"/>
            <a:ext cx="34405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53% </a:t>
            </a:r>
            <a:r>
              <a:rPr lang="fr-FR" dirty="0"/>
              <a:t>des sans abri rencontrés n’ont pas de couverture </a:t>
            </a:r>
            <a:r>
              <a:rPr lang="fr-FR" dirty="0" smtClean="0"/>
              <a:t>sociale (2019)</a:t>
            </a:r>
            <a:endParaRPr lang="fr-FR" dirty="0"/>
          </a:p>
          <a:p>
            <a:endParaRPr lang="fr-FR" dirty="0"/>
          </a:p>
          <a:p>
            <a:r>
              <a:rPr lang="fr-FR" dirty="0" smtClean="0">
                <a:solidFill>
                  <a:schemeClr val="accent2"/>
                </a:solidFill>
              </a:rPr>
              <a:t>41% </a:t>
            </a:r>
            <a:r>
              <a:rPr lang="fr-FR" dirty="0"/>
              <a:t>ont vu un médecin il y a moins de 6 </a:t>
            </a:r>
            <a:r>
              <a:rPr lang="fr-FR" dirty="0" smtClean="0"/>
              <a:t>mois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accent2"/>
                </a:solidFill>
              </a:rPr>
              <a:t>50% </a:t>
            </a:r>
            <a:r>
              <a:rPr lang="fr-FR" dirty="0" smtClean="0"/>
              <a:t>à </a:t>
            </a:r>
            <a:r>
              <a:rPr lang="fr-FR" dirty="0"/>
              <a:t>avoir vu un </a:t>
            </a:r>
            <a:r>
              <a:rPr lang="fr-FR" dirty="0" smtClean="0"/>
              <a:t>médecin il </a:t>
            </a:r>
            <a:r>
              <a:rPr lang="fr-FR" dirty="0"/>
              <a:t>y a plus d’un an ou ne se rappellent pas de la dernière </a:t>
            </a:r>
            <a:r>
              <a:rPr lang="fr-FR" dirty="0" smtClean="0"/>
              <a:t>fois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6424034-79C9-4EDF-A8EF-F9D8BD597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798182"/>
            <a:ext cx="1441267" cy="1375369"/>
          </a:xfrm>
          <a:prstGeom prst="rect">
            <a:avLst/>
          </a:prstGeom>
        </p:spPr>
      </p:pic>
      <p:pic>
        <p:nvPicPr>
          <p:cNvPr id="10" name="Image 9" descr="Paris log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" y="6028566"/>
            <a:ext cx="802105" cy="655567"/>
          </a:xfrm>
          <a:prstGeom prst="rect">
            <a:avLst/>
          </a:prstGeom>
        </p:spPr>
      </p:pic>
      <p:pic>
        <p:nvPicPr>
          <p:cNvPr id="2" name="Image 1" descr="huge-880ed01b958bbd0dc3501929c7d32e6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37" y="4497094"/>
            <a:ext cx="4082473" cy="2187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6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pt SS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1"/>
                </a:solidFill>
              </a:rPr>
              <a:t>Risques de l’hébergement précaire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998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dirty="0"/>
              <a:t>E</a:t>
            </a:r>
            <a:r>
              <a:rPr lang="fr-FR" dirty="0" smtClean="0"/>
              <a:t>nquête </a:t>
            </a:r>
            <a:r>
              <a:rPr lang="fr-FR" b="1" dirty="0"/>
              <a:t>ANRS PARCOURS</a:t>
            </a:r>
            <a:r>
              <a:rPr lang="fr-FR" dirty="0"/>
              <a:t> </a:t>
            </a:r>
            <a:r>
              <a:rPr lang="fr-FR" dirty="0" smtClean="0"/>
              <a:t>2012</a:t>
            </a:r>
            <a:r>
              <a:rPr lang="fr-FR" dirty="0"/>
              <a:t>-2013 en Ile-de-</a:t>
            </a:r>
            <a:r>
              <a:rPr lang="fr-FR" dirty="0" smtClean="0"/>
              <a:t>France: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Entre </a:t>
            </a:r>
            <a:r>
              <a:rPr lang="fr-FR" dirty="0"/>
              <a:t>35 et </a:t>
            </a:r>
            <a:r>
              <a:rPr lang="fr-FR" dirty="0" smtClean="0"/>
              <a:t>49% des </a:t>
            </a:r>
            <a:r>
              <a:rPr lang="fr-FR" dirty="0" smtClean="0"/>
              <a:t>patientes </a:t>
            </a:r>
            <a:r>
              <a:rPr lang="fr-FR" dirty="0"/>
              <a:t>originaires </a:t>
            </a:r>
            <a:r>
              <a:rPr lang="fr-FR" dirty="0" smtClean="0"/>
              <a:t>d'Afrique Sub</a:t>
            </a:r>
            <a:r>
              <a:rPr lang="fr-FR" dirty="0"/>
              <a:t>-</a:t>
            </a:r>
            <a:r>
              <a:rPr lang="fr-FR" dirty="0" smtClean="0"/>
              <a:t>Saharienne </a:t>
            </a:r>
            <a:r>
              <a:rPr lang="fr-FR" dirty="0"/>
              <a:t>et vivant avec le VIH </a:t>
            </a:r>
            <a:r>
              <a:rPr lang="fr-FR" dirty="0" smtClean="0"/>
              <a:t>auraient été infectés </a:t>
            </a:r>
            <a:r>
              <a:rPr lang="fr-FR" dirty="0"/>
              <a:t>après leur arrivée en </a:t>
            </a:r>
            <a:r>
              <a:rPr lang="fr-FR" dirty="0" smtClean="0"/>
              <a:t>France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30% des femmes ont eu des rapports </a:t>
            </a:r>
            <a:r>
              <a:rPr lang="fr-FR" dirty="0"/>
              <a:t>sexuels forcés</a:t>
            </a:r>
            <a:r>
              <a:rPr lang="fr-FR" dirty="0" smtClean="0"/>
              <a:t> </a:t>
            </a:r>
            <a:r>
              <a:rPr lang="fr-FR" dirty="0"/>
              <a:t>en échange d’un logement ou d’une aide </a:t>
            </a:r>
            <a:r>
              <a:rPr lang="fr-FR" dirty="0" smtClean="0"/>
              <a:t>matérielle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algn="ctr">
              <a:buFont typeface="Wingdings" charset="0"/>
              <a:buChar char="Ø"/>
            </a:pPr>
            <a:r>
              <a:rPr lang="fr-FR" dirty="0" smtClean="0">
                <a:solidFill>
                  <a:schemeClr val="accent1"/>
                </a:solidFill>
              </a:rPr>
              <a:t>Vivre dans l’espace public ou en </a:t>
            </a:r>
            <a:r>
              <a:rPr lang="fr-FR" dirty="0">
                <a:solidFill>
                  <a:schemeClr val="accent1"/>
                </a:solidFill>
              </a:rPr>
              <a:t>cohabitation </a:t>
            </a:r>
            <a:r>
              <a:rPr lang="fr-FR" dirty="0" smtClean="0">
                <a:solidFill>
                  <a:schemeClr val="accent1"/>
                </a:solidFill>
              </a:rPr>
              <a:t>contrainte</a:t>
            </a:r>
            <a:r>
              <a:rPr lang="en-US" dirty="0" smtClean="0">
                <a:solidFill>
                  <a:schemeClr val="accent1"/>
                </a:solidFill>
              </a:rPr>
              <a:t> chez des tiers?</a:t>
            </a:r>
            <a:endParaRPr lang="fr-FR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sz="2000" b="1" dirty="0" smtClean="0"/>
          </a:p>
          <a:p>
            <a:pPr marL="0" indent="0" algn="just">
              <a:buNone/>
            </a:pPr>
            <a:endParaRPr lang="fr-FR" sz="2000" b="1" dirty="0" smtClean="0"/>
          </a:p>
          <a:p>
            <a:pPr marL="0" indent="0" algn="just">
              <a:buNone/>
            </a:pPr>
            <a:endParaRPr lang="fr-FR" sz="2000" b="1" dirty="0"/>
          </a:p>
          <a:p>
            <a:pPr marL="0" indent="0" algn="just">
              <a:buNone/>
            </a:pPr>
            <a:endParaRPr lang="fr-FR" sz="1900" b="1" dirty="0" smtClean="0"/>
          </a:p>
          <a:p>
            <a:pPr marL="0" indent="0" algn="just">
              <a:buNone/>
            </a:pPr>
            <a:r>
              <a:rPr lang="fr-FR" sz="1900" b="1" dirty="0" err="1" smtClean="0"/>
              <a:t>Prevalence</a:t>
            </a:r>
            <a:r>
              <a:rPr lang="fr-FR" sz="1900" b="1" dirty="0" smtClean="0"/>
              <a:t> </a:t>
            </a:r>
            <a:r>
              <a:rPr lang="fr-FR" sz="1900" b="1" dirty="0"/>
              <a:t>and </a:t>
            </a:r>
            <a:r>
              <a:rPr lang="fr-FR" sz="1900" b="1" dirty="0" err="1"/>
              <a:t>circumstances</a:t>
            </a:r>
            <a:r>
              <a:rPr lang="fr-FR" sz="1900" b="1" dirty="0"/>
              <a:t> of </a:t>
            </a:r>
            <a:r>
              <a:rPr lang="fr-FR" sz="1900" b="1" dirty="0" err="1"/>
              <a:t>forced</a:t>
            </a:r>
            <a:r>
              <a:rPr lang="fr-FR" sz="1900" b="1" dirty="0"/>
              <a:t> </a:t>
            </a:r>
            <a:r>
              <a:rPr lang="fr-FR" sz="1900" b="1" dirty="0" err="1"/>
              <a:t>sex</a:t>
            </a:r>
            <a:r>
              <a:rPr lang="fr-FR" sz="1900" b="1" dirty="0"/>
              <a:t> and post-migration HIV acquisition in </a:t>
            </a:r>
            <a:r>
              <a:rPr lang="fr-FR" sz="1900" b="1" dirty="0" err="1"/>
              <a:t>sub-Saharan</a:t>
            </a:r>
            <a:r>
              <a:rPr lang="fr-FR" sz="1900" b="1" dirty="0"/>
              <a:t> </a:t>
            </a:r>
            <a:r>
              <a:rPr lang="fr-FR" sz="1900" b="1" dirty="0" err="1"/>
              <a:t>African</a:t>
            </a:r>
            <a:r>
              <a:rPr lang="fr-FR" sz="1900" b="1" dirty="0"/>
              <a:t> migrant </a:t>
            </a:r>
            <a:r>
              <a:rPr lang="fr-FR" sz="1900" b="1" dirty="0" err="1"/>
              <a:t>women</a:t>
            </a:r>
            <a:r>
              <a:rPr lang="fr-FR" sz="1900" b="1" dirty="0"/>
              <a:t> in France: an </a:t>
            </a:r>
            <a:r>
              <a:rPr lang="fr-FR" sz="1900" b="1" dirty="0" err="1"/>
              <a:t>analysis</a:t>
            </a:r>
            <a:r>
              <a:rPr lang="fr-FR" sz="1900" b="1" dirty="0"/>
              <a:t> of the ANRS-PARCOURS </a:t>
            </a:r>
            <a:r>
              <a:rPr lang="fr-FR" sz="1900" b="1" dirty="0" err="1"/>
              <a:t>retrospective</a:t>
            </a:r>
            <a:r>
              <a:rPr lang="fr-FR" sz="1900" b="1" dirty="0"/>
              <a:t> population-</a:t>
            </a:r>
            <a:r>
              <a:rPr lang="fr-FR" sz="1900" b="1" dirty="0" err="1"/>
              <a:t>based</a:t>
            </a:r>
            <a:r>
              <a:rPr lang="fr-FR" sz="1900" b="1" dirty="0"/>
              <a:t> </a:t>
            </a:r>
            <a:r>
              <a:rPr lang="fr-FR" sz="1900" b="1" dirty="0" err="1"/>
              <a:t>study</a:t>
            </a:r>
            <a:r>
              <a:rPr lang="fr-FR" sz="1900" b="1" dirty="0"/>
              <a:t> The Lancet Public </a:t>
            </a:r>
            <a:r>
              <a:rPr lang="fr-FR" sz="1900" b="1" dirty="0" err="1"/>
              <a:t>Health</a:t>
            </a:r>
            <a:r>
              <a:rPr lang="fr-FR" sz="1900" b="1" dirty="0"/>
              <a:t>,</a:t>
            </a:r>
            <a:r>
              <a:rPr lang="fr-FR" sz="1900" dirty="0"/>
              <a:t> 3(1), pp. e16–e23. DOI: 10.1016/S2468-2667(17)30211-6.</a:t>
            </a:r>
            <a:br>
              <a:rPr lang="fr-FR" sz="1900" dirty="0"/>
            </a:br>
            <a:r>
              <a:rPr lang="fr-FR" sz="1900" dirty="0"/>
              <a:t>Julie </a:t>
            </a:r>
            <a:r>
              <a:rPr lang="fr-FR" sz="1900" dirty="0" err="1"/>
              <a:t>Pannetier</a:t>
            </a:r>
            <a:r>
              <a:rPr lang="fr-FR" sz="1900" dirty="0"/>
              <a:t> </a:t>
            </a:r>
            <a:r>
              <a:rPr lang="fr-FR" sz="1900" dirty="0" err="1"/>
              <a:t>PhD</a:t>
            </a:r>
            <a:r>
              <a:rPr lang="fr-FR" sz="1900" dirty="0"/>
              <a:t>(1), </a:t>
            </a:r>
            <a:r>
              <a:rPr lang="fr-FR" sz="1900" dirty="0" err="1"/>
              <a:t>Andrainolo</a:t>
            </a:r>
            <a:r>
              <a:rPr lang="fr-FR" sz="1900" dirty="0"/>
              <a:t> </a:t>
            </a:r>
            <a:r>
              <a:rPr lang="fr-FR" sz="1900" dirty="0" err="1"/>
              <a:t>Ravalihasy</a:t>
            </a:r>
            <a:r>
              <a:rPr lang="fr-FR" sz="1900" dirty="0"/>
              <a:t> </a:t>
            </a:r>
            <a:r>
              <a:rPr lang="fr-FR" sz="1900" dirty="0" err="1"/>
              <a:t>MSc</a:t>
            </a:r>
            <a:r>
              <a:rPr lang="fr-FR" sz="1900" dirty="0"/>
              <a:t>(1), Nathalie </a:t>
            </a:r>
            <a:r>
              <a:rPr lang="fr-FR" sz="1900" dirty="0" err="1"/>
              <a:t>Lydié</a:t>
            </a:r>
            <a:r>
              <a:rPr lang="fr-FR" sz="1900" dirty="0"/>
              <a:t> </a:t>
            </a:r>
            <a:r>
              <a:rPr lang="fr-FR" sz="1900" dirty="0" err="1"/>
              <a:t>PhD</a:t>
            </a:r>
            <a:r>
              <a:rPr lang="fr-FR" sz="1900" dirty="0"/>
              <a:t>(2), France </a:t>
            </a:r>
            <a:r>
              <a:rPr lang="fr-FR" sz="1900" dirty="0" err="1"/>
              <a:t>Lert</a:t>
            </a:r>
            <a:r>
              <a:rPr lang="fr-FR" sz="1900" dirty="0"/>
              <a:t> </a:t>
            </a:r>
            <a:r>
              <a:rPr lang="fr-FR" sz="1900" dirty="0" err="1"/>
              <a:t>PhD</a:t>
            </a:r>
            <a:r>
              <a:rPr lang="fr-FR" sz="1900" dirty="0"/>
              <a:t>(1), </a:t>
            </a:r>
            <a:r>
              <a:rPr lang="fr-FR" sz="1900" dirty="0" err="1"/>
              <a:t>Annabel</a:t>
            </a:r>
            <a:r>
              <a:rPr lang="fr-FR" sz="1900" dirty="0"/>
              <a:t> </a:t>
            </a:r>
            <a:r>
              <a:rPr lang="fr-FR" sz="1900" dirty="0" err="1"/>
              <a:t>Desgrées</a:t>
            </a:r>
            <a:r>
              <a:rPr lang="fr-FR" sz="1900" dirty="0"/>
              <a:t> du </a:t>
            </a:r>
            <a:r>
              <a:rPr lang="fr-FR" sz="1900" dirty="0" err="1"/>
              <a:t>Loû</a:t>
            </a:r>
            <a:r>
              <a:rPr lang="fr-FR" sz="1900" dirty="0"/>
              <a:t> </a:t>
            </a:r>
            <a:r>
              <a:rPr lang="fr-FR" sz="1900" dirty="0" err="1"/>
              <a:t>PhD</a:t>
            </a:r>
            <a:r>
              <a:rPr lang="fr-FR" sz="1900" dirty="0"/>
              <a:t>(1), Parcours </a:t>
            </a:r>
            <a:r>
              <a:rPr lang="fr-FR" sz="1900" dirty="0" err="1"/>
              <a:t>study</a:t>
            </a:r>
            <a:r>
              <a:rPr lang="fr-FR" sz="1900" dirty="0"/>
              <a:t> </a:t>
            </a:r>
            <a:r>
              <a:rPr lang="fr-FR" sz="1900" dirty="0" smtClean="0"/>
              <a:t>group</a:t>
            </a:r>
            <a:endParaRPr lang="fr-FR" sz="1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9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5" y="0"/>
            <a:ext cx="9144000" cy="513590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37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1"/>
                </a:solidFill>
              </a:rPr>
              <a:t>Le </a:t>
            </a:r>
            <a:r>
              <a:rPr lang="fr-FR" sz="4000" dirty="0">
                <a:solidFill>
                  <a:schemeClr val="accent1"/>
                </a:solidFill>
              </a:rPr>
              <a:t>S</a:t>
            </a:r>
            <a:r>
              <a:rPr lang="fr-FR" sz="4000" dirty="0" smtClean="0">
                <a:solidFill>
                  <a:schemeClr val="accent1"/>
                </a:solidFill>
              </a:rPr>
              <a:t>amusocial </a:t>
            </a:r>
            <a:r>
              <a:rPr lang="fr-FR" sz="4000" dirty="0" smtClean="0">
                <a:solidFill>
                  <a:schemeClr val="accent1"/>
                </a:solidFill>
              </a:rPr>
              <a:t>de Paris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1095"/>
            <a:ext cx="8229600" cy="4865255"/>
          </a:xfrm>
        </p:spPr>
        <p:txBody>
          <a:bodyPr>
            <a:normAutofit/>
          </a:bodyPr>
          <a:lstStyle/>
          <a:p>
            <a:r>
              <a:rPr lang="fr-FR" sz="2100" dirty="0" smtClean="0"/>
              <a:t>1993 Xavier Emmanuelli</a:t>
            </a:r>
          </a:p>
          <a:p>
            <a:r>
              <a:rPr lang="fr-FR" sz="2100" dirty="0" smtClean="0"/>
              <a:t>Lutte contre </a:t>
            </a:r>
            <a:r>
              <a:rPr lang="fr-FR" sz="2100" dirty="0"/>
              <a:t>la précarité et </a:t>
            </a:r>
            <a:r>
              <a:rPr lang="fr-FR" sz="2100" dirty="0" smtClean="0"/>
              <a:t>contre la grande exclusion</a:t>
            </a:r>
          </a:p>
          <a:p>
            <a:r>
              <a:rPr lang="fr-FR" sz="2100" dirty="0"/>
              <a:t>D</a:t>
            </a:r>
            <a:r>
              <a:rPr lang="fr-FR" sz="2100" dirty="0" smtClean="0"/>
              <a:t>imensions </a:t>
            </a:r>
            <a:r>
              <a:rPr lang="fr-FR" sz="2100" dirty="0"/>
              <a:t>sanitaires et </a:t>
            </a:r>
            <a:r>
              <a:rPr lang="fr-FR" sz="2100" dirty="0" smtClean="0"/>
              <a:t>sociales</a:t>
            </a:r>
          </a:p>
          <a:p>
            <a:r>
              <a:rPr lang="fr-FR" sz="2100" dirty="0" smtClean="0"/>
              <a:t>Missions confiées par l’État, la Ville de Paris, l’ARS</a:t>
            </a:r>
            <a:endParaRPr lang="fr-FR" sz="2100" dirty="0"/>
          </a:p>
          <a:p>
            <a:pPr marL="342900" lvl="1" indent="-342900">
              <a:buFont typeface="Arial"/>
              <a:buChar char="•"/>
            </a:pPr>
            <a:r>
              <a:rPr lang="fr-FR" sz="2100" dirty="0"/>
              <a:t>Travail en réseau et en </a:t>
            </a:r>
            <a:r>
              <a:rPr lang="fr-FR" sz="2100" dirty="0" smtClean="0"/>
              <a:t>partenariat</a:t>
            </a:r>
            <a:endParaRPr lang="en-US" sz="2100" dirty="0"/>
          </a:p>
          <a:p>
            <a:endParaRPr lang="fr-FR" sz="2100" dirty="0" smtClean="0"/>
          </a:p>
          <a:p>
            <a:r>
              <a:rPr lang="fr-FR" sz="2100" dirty="0" smtClean="0"/>
              <a:t>5 Missions</a:t>
            </a:r>
            <a:endParaRPr lang="en-US" sz="2100" dirty="0"/>
          </a:p>
          <a:p>
            <a:pPr lvl="1"/>
            <a:r>
              <a:rPr lang="fr-FR" sz="2100" dirty="0" smtClean="0"/>
              <a:t>Rencontrer </a:t>
            </a:r>
            <a:r>
              <a:rPr lang="fr-FR" sz="2100" dirty="0"/>
              <a:t>l</a:t>
            </a:r>
            <a:r>
              <a:rPr lang="fr-FR" sz="2100" dirty="0" smtClean="0"/>
              <a:t>es </a:t>
            </a:r>
            <a:r>
              <a:rPr lang="fr-FR" sz="2100" dirty="0"/>
              <a:t>personnes en situation de </a:t>
            </a:r>
            <a:r>
              <a:rPr lang="fr-FR" sz="2100" dirty="0" smtClean="0"/>
              <a:t>précarité (Maraudes) </a:t>
            </a:r>
            <a:endParaRPr lang="en-US" sz="2100" dirty="0"/>
          </a:p>
          <a:p>
            <a:pPr lvl="1"/>
            <a:r>
              <a:rPr lang="fr-FR" sz="2100" dirty="0" smtClean="0"/>
              <a:t>Écouter et orienter (115)</a:t>
            </a:r>
            <a:endParaRPr lang="fr-FR" sz="2100" dirty="0"/>
          </a:p>
          <a:p>
            <a:pPr lvl="1"/>
            <a:r>
              <a:rPr lang="fr-FR" sz="2100" dirty="0" smtClean="0"/>
              <a:t>Héberger </a:t>
            </a:r>
            <a:r>
              <a:rPr lang="fr-FR" sz="2100" dirty="0"/>
              <a:t>et </a:t>
            </a:r>
            <a:r>
              <a:rPr lang="fr-FR" sz="2100" dirty="0" smtClean="0"/>
              <a:t>accompagner</a:t>
            </a:r>
            <a:endParaRPr lang="en-US" sz="2100" dirty="0"/>
          </a:p>
          <a:p>
            <a:pPr lvl="1"/>
            <a:r>
              <a:rPr lang="fr-FR" sz="2100" dirty="0" smtClean="0"/>
              <a:t>Favoriser l’accès </a:t>
            </a:r>
            <a:r>
              <a:rPr lang="fr-FR" sz="2100" dirty="0"/>
              <a:t>aux soins </a:t>
            </a:r>
          </a:p>
          <a:p>
            <a:pPr lvl="1"/>
            <a:r>
              <a:rPr lang="fr-FR" sz="2100" dirty="0" smtClean="0"/>
              <a:t>Observer </a:t>
            </a:r>
            <a:r>
              <a:rPr lang="fr-FR" sz="2100" dirty="0"/>
              <a:t>et </a:t>
            </a:r>
            <a:r>
              <a:rPr lang="fr-FR" sz="2100" dirty="0" smtClean="0"/>
              <a:t>analyser (Observatoire)</a:t>
            </a:r>
            <a:endParaRPr lang="fr-FR" sz="2100" dirty="0"/>
          </a:p>
          <a:p>
            <a:pPr marL="457200" lvl="1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1A7FB8-093C-43B4-9DF6-BED286665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10" y="4726983"/>
            <a:ext cx="2902990" cy="1925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76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Le </a:t>
            </a:r>
            <a:r>
              <a:rPr lang="fr-FR" dirty="0">
                <a:solidFill>
                  <a:schemeClr val="accent1"/>
                </a:solidFill>
              </a:rPr>
              <a:t>S</a:t>
            </a:r>
            <a:r>
              <a:rPr lang="fr-FR" dirty="0" smtClean="0">
                <a:solidFill>
                  <a:schemeClr val="accent1"/>
                </a:solidFill>
              </a:rPr>
              <a:t>amusocial </a:t>
            </a:r>
            <a:r>
              <a:rPr lang="fr-FR" dirty="0">
                <a:solidFill>
                  <a:schemeClr val="accent1"/>
                </a:solidFill>
              </a:rPr>
              <a:t>de </a:t>
            </a:r>
            <a:r>
              <a:rPr lang="fr-FR" dirty="0" smtClean="0">
                <a:solidFill>
                  <a:schemeClr val="accent1"/>
                </a:solidFill>
              </a:rPr>
              <a:t>Paris</a:t>
            </a:r>
            <a:r>
              <a:rPr lang="fr-FR" sz="4000" dirty="0" smtClean="0">
                <a:solidFill>
                  <a:schemeClr val="accent1"/>
                </a:solidFill>
              </a:rPr>
              <a:t/>
            </a:r>
            <a:br>
              <a:rPr lang="fr-FR" sz="4000" dirty="0" smtClean="0">
                <a:solidFill>
                  <a:schemeClr val="accent1"/>
                </a:solidFill>
              </a:rPr>
            </a:b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volution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8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930399"/>
            <a:ext cx="4399320" cy="33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55" y="1930399"/>
            <a:ext cx="4408645" cy="33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7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 ppt SS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59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Le </a:t>
            </a:r>
            <a:r>
              <a:rPr lang="fr-FR" dirty="0">
                <a:solidFill>
                  <a:schemeClr val="accent1"/>
                </a:solidFill>
              </a:rPr>
              <a:t>S</a:t>
            </a:r>
            <a:r>
              <a:rPr lang="fr-FR" dirty="0" smtClean="0">
                <a:solidFill>
                  <a:schemeClr val="accent1"/>
                </a:solidFill>
              </a:rPr>
              <a:t>amusocial </a:t>
            </a:r>
            <a:r>
              <a:rPr lang="fr-FR" dirty="0">
                <a:solidFill>
                  <a:schemeClr val="accent1"/>
                </a:solidFill>
              </a:rPr>
              <a:t>de </a:t>
            </a:r>
            <a:r>
              <a:rPr lang="fr-FR" dirty="0" smtClean="0">
                <a:solidFill>
                  <a:schemeClr val="accent1"/>
                </a:solidFill>
              </a:rPr>
              <a:t>Paris</a:t>
            </a:r>
            <a:r>
              <a:rPr lang="fr-FR" sz="4000" dirty="0" smtClean="0">
                <a:solidFill>
                  <a:schemeClr val="accent1"/>
                </a:solidFill>
              </a:rPr>
              <a:t/>
            </a:r>
            <a:br>
              <a:rPr lang="fr-FR" sz="4000" dirty="0" smtClean="0">
                <a:solidFill>
                  <a:schemeClr val="accent1"/>
                </a:solidFill>
              </a:rPr>
            </a:b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volution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publics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Proposition d’hébergements institutionnels</a:t>
            </a:r>
          </a:p>
          <a:p>
            <a:pPr marL="0" indent="0" algn="just">
              <a:buNone/>
            </a:pPr>
            <a:r>
              <a:rPr lang="fr-FR" dirty="0"/>
              <a:t>Différentes typologies de précarité et une évolution des publics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1993: Hommes isolés, 50 ans, besoins de santé, non hospitalisés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Le 115, Numéro </a:t>
            </a:r>
            <a:r>
              <a:rPr lang="fr-FR" sz="2000" dirty="0"/>
              <a:t>vert pour les sans-</a:t>
            </a:r>
            <a:r>
              <a:rPr lang="fr-FR" sz="2000" dirty="0" smtClean="0"/>
              <a:t>abris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Maraudes de jour et de nuit EMA </a:t>
            </a:r>
            <a:r>
              <a:rPr lang="fr-FR" sz="2000" dirty="0"/>
              <a:t>(Équipes Mobiles </a:t>
            </a:r>
            <a:r>
              <a:rPr lang="fr-FR" sz="2000" dirty="0" smtClean="0"/>
              <a:t>d’Aide)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ESI (</a:t>
            </a:r>
            <a:r>
              <a:rPr lang="fr-FR" sz="2000" dirty="0"/>
              <a:t>Espaces Solidarité </a:t>
            </a:r>
            <a:r>
              <a:rPr lang="fr-FR" sz="2000" dirty="0" smtClean="0"/>
              <a:t>Insertion)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CHU (</a:t>
            </a:r>
            <a:r>
              <a:rPr lang="fr-FR" sz="2000" dirty="0"/>
              <a:t>Centres </a:t>
            </a:r>
            <a:r>
              <a:rPr lang="fr-FR" sz="2000" dirty="0" smtClean="0"/>
              <a:t>d’Hébergement d’Urgence)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LHSS (Lits Halte Soins Santé, 170 places)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LAM (Lits d’Accueil Médicalisés, 25 places)</a:t>
            </a:r>
          </a:p>
          <a:p>
            <a:pPr lvl="1" algn="just">
              <a:buFontTx/>
              <a:buChar char="-"/>
            </a:pPr>
            <a:r>
              <a:rPr lang="fr-FR" sz="2000" dirty="0" smtClean="0"/>
              <a:t>EMLT </a:t>
            </a:r>
            <a:r>
              <a:rPr lang="fr-FR" sz="2000" dirty="0"/>
              <a:t>(Équipe </a:t>
            </a:r>
            <a:r>
              <a:rPr lang="fr-FR" sz="2000" dirty="0" smtClean="0"/>
              <a:t>Mobile de Lutte contre la Tuberculose)</a:t>
            </a:r>
          </a:p>
          <a:p>
            <a:pPr lvl="1" algn="just">
              <a:buFontTx/>
              <a:buChar char="-"/>
            </a:pPr>
            <a:endParaRPr lang="fr-FR" sz="1600" dirty="0" smtClean="0"/>
          </a:p>
          <a:p>
            <a:pPr algn="just">
              <a:buFontTx/>
              <a:buChar char="-"/>
            </a:pPr>
            <a:r>
              <a:rPr lang="fr-FR" dirty="0" smtClean="0"/>
              <a:t>2015</a:t>
            </a:r>
            <a:r>
              <a:rPr lang="fr-FR" dirty="0" smtClean="0"/>
              <a:t>: Familles, migrants</a:t>
            </a:r>
          </a:p>
          <a:p>
            <a:pPr lvl="1" algn="just">
              <a:buFontTx/>
              <a:buChar char="-"/>
            </a:pPr>
            <a:r>
              <a:rPr lang="fr-FR" sz="2100" dirty="0" smtClean="0"/>
              <a:t>Hôtels sociaux</a:t>
            </a:r>
          </a:p>
          <a:p>
            <a:pPr lvl="1" algn="just">
              <a:buFontTx/>
              <a:buChar char="-"/>
            </a:pPr>
            <a:r>
              <a:rPr lang="fr-FR" sz="2100" dirty="0" smtClean="0"/>
              <a:t>CHU familles</a:t>
            </a:r>
          </a:p>
          <a:p>
            <a:pPr lvl="1" algn="just">
              <a:buFontTx/>
              <a:buChar char="-"/>
            </a:pPr>
            <a:r>
              <a:rPr lang="fr-FR" sz="2100" dirty="0" smtClean="0"/>
              <a:t>Mission migrants</a:t>
            </a:r>
            <a:endParaRPr lang="fr-FR" sz="2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158E-4B87-784A-BCCA-74A7B9AEC91F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7" descr="Image1.jpg">
            <a:extLst>
              <a:ext uri="{FF2B5EF4-FFF2-40B4-BE49-F238E27FC236}">
                <a16:creationId xmlns:a16="http://schemas.microsoft.com/office/drawing/2014/main" xmlns="" id="{8A93359A-8C1B-49D2-8341-BA6C6417B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 contrast="-28000"/>
                    </a14:imgEffect>
                  </a14:imgLayer>
                </a14:imgProps>
              </a:ext>
            </a:extLst>
          </a:blip>
          <a:srcRect l="2480" t="2965" r="3253" b="3876"/>
          <a:stretch>
            <a:fillRect/>
          </a:stretch>
        </p:blipFill>
        <p:spPr bwMode="auto">
          <a:xfrm>
            <a:off x="5269234" y="4401879"/>
            <a:ext cx="3745075" cy="23195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73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2225</Words>
  <Application>Microsoft Macintosh PowerPoint</Application>
  <PresentationFormat>Présentation à l'écran (4:3)</PresentationFormat>
  <Paragraphs>303</Paragraphs>
  <Slides>28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Comment vivre et se soigner  lorsqu’on vit en hôtel social? Familles en situation de précarité </vt:lpstr>
      <vt:lpstr>Qui sont les personnes en situation de rue? « Nuit de la Solidarité » de la ville de Paris 2785 personnes sans-abri, nuit du 25-26 mars 2021</vt:lpstr>
      <vt:lpstr>Recensement: Situation des personnes rencontrées (2020)</vt:lpstr>
      <vt:lpstr>Recensement: « De quoi avez-vous besoin ? »</vt:lpstr>
      <vt:lpstr>Recensement: Un tiers des sans abri se déclare être en mauvaise santé</vt:lpstr>
      <vt:lpstr>Risques de l’hébergement précaire</vt:lpstr>
      <vt:lpstr>Le Samusocial de Paris</vt:lpstr>
      <vt:lpstr>Le Samusocial de Paris une évolution des publics</vt:lpstr>
      <vt:lpstr>Le Samusocial de Paris une évolution des publics</vt:lpstr>
      <vt:lpstr>L’hébergement en hôtel social</vt:lpstr>
      <vt:lpstr>L’hébergement en hôtel social</vt:lpstr>
      <vt:lpstr>Enquête ENFAMS  « Enfants et familles sans logement »</vt:lpstr>
      <vt:lpstr>Qui sont les familles sans logement en IDF?</vt:lpstr>
      <vt:lpstr>Problématiques de la vie à l’hôtel</vt:lpstr>
      <vt:lpstr>Problématiques de la vie à l’hôtel</vt:lpstr>
      <vt:lpstr>Parentalité</vt:lpstr>
      <vt:lpstr>Natalité</vt:lpstr>
      <vt:lpstr>Contraception</vt:lpstr>
      <vt:lpstr>Excision</vt:lpstr>
      <vt:lpstr>Santé - Nutrition</vt:lpstr>
      <vt:lpstr>Santé - Nutrition</vt:lpstr>
      <vt:lpstr>Santé Mentale</vt:lpstr>
      <vt:lpstr>Périnatalité</vt:lpstr>
      <vt:lpstr>Périnatalité</vt:lpstr>
      <vt:lpstr>Améliorations depuis  l’enquête ENFAMS</vt:lpstr>
      <vt:lpstr>Le Recours aux Soins</vt:lpstr>
      <vt:lpstr>Le Recours aux Soins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THISSE</dc:creator>
  <cp:lastModifiedBy>Marie THISSE</cp:lastModifiedBy>
  <cp:revision>138</cp:revision>
  <dcterms:created xsi:type="dcterms:W3CDTF">2019-05-11T15:15:38Z</dcterms:created>
  <dcterms:modified xsi:type="dcterms:W3CDTF">2021-05-20T08:31:20Z</dcterms:modified>
</cp:coreProperties>
</file>