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86" r:id="rId3"/>
    <p:sldId id="290" r:id="rId4"/>
    <p:sldId id="289" r:id="rId5"/>
    <p:sldId id="285" r:id="rId6"/>
    <p:sldId id="288" r:id="rId7"/>
    <p:sldId id="264" r:id="rId8"/>
    <p:sldId id="265" r:id="rId9"/>
    <p:sldId id="266" r:id="rId10"/>
    <p:sldId id="267" r:id="rId11"/>
    <p:sldId id="269" r:id="rId12"/>
    <p:sldId id="270" r:id="rId13"/>
    <p:sldId id="272" r:id="rId14"/>
    <p:sldId id="291" r:id="rId15"/>
    <p:sldId id="273" r:id="rId16"/>
    <p:sldId id="275" r:id="rId17"/>
    <p:sldId id="276" r:id="rId18"/>
    <p:sldId id="278" r:id="rId19"/>
    <p:sldId id="279" r:id="rId20"/>
    <p:sldId id="280" r:id="rId21"/>
    <p:sldId id="281" r:id="rId22"/>
    <p:sldId id="282" r:id="rId23"/>
    <p:sldId id="292" r:id="rId24"/>
    <p:sldId id="259" r:id="rId25"/>
    <p:sldId id="257" r:id="rId26"/>
    <p:sldId id="258" r:id="rId27"/>
    <p:sldId id="260" r:id="rId28"/>
    <p:sldId id="261" r:id="rId29"/>
    <p:sldId id="262"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3089"/>
  </p:normalViewPr>
  <p:slideViewPr>
    <p:cSldViewPr snapToGrid="0" snapToObjects="1">
      <p:cViewPr varScale="1">
        <p:scale>
          <a:sx n="119" d="100"/>
          <a:sy n="119" d="100"/>
        </p:scale>
        <p:origin x="872"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A5238-035B-B94E-ABF9-2D8F94235520}" type="datetimeFigureOut">
              <a:rPr lang="fr-FR" smtClean="0"/>
              <a:t>05/02/2025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59C54-E65F-FF4C-B674-F7EAA07338E1}" type="slidenum">
              <a:rPr lang="fr-FR" smtClean="0"/>
              <a:t>‹N°›</a:t>
            </a:fld>
            <a:endParaRPr lang="fr-FR"/>
          </a:p>
        </p:txBody>
      </p:sp>
    </p:spTree>
    <p:extLst>
      <p:ext uri="{BB962C8B-B14F-4D97-AF65-F5344CB8AC3E}">
        <p14:creationId xmlns:p14="http://schemas.microsoft.com/office/powerpoint/2010/main" val="35517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ivret.uness.fr/lisa/Conna%C3%AEtre_la_d%C3%A9finition_et_les_m%C3%A9canismes_des_discriminations_OIC-008-01-A#cite_note-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stéréotypes</a:t>
            </a:r>
            <a:r>
              <a:rPr lang="fr-FR" dirty="0"/>
              <a:t> sont des représentations simplificatrices, relativement rigides, et pas toujours de bonne qualité</a:t>
            </a:r>
            <a:r>
              <a:rPr lang="fr-FR" baseline="30000" dirty="0">
                <a:hlinkClick r:id="rId3"/>
              </a:rPr>
              <a:t>[2]</a:t>
            </a:r>
            <a:r>
              <a:rPr lang="fr-FR" dirty="0"/>
              <a:t>. Un stéréotype peut-être avantageux ou désavantageux, mais il est toujours simplificateur. On attribue tels ou tels traits </a:t>
            </a:r>
            <a:r>
              <a:rPr lang="fr-FR" dirty="0" err="1"/>
              <a:t>stéréotypiques</a:t>
            </a:r>
            <a:r>
              <a:rPr lang="fr-FR" dirty="0"/>
              <a:t> à l’ensemble du groupe. </a:t>
            </a:r>
            <a:r>
              <a:rPr lang="fr-FR" b="1" dirty="0"/>
              <a:t>Les préjugés</a:t>
            </a:r>
            <a:r>
              <a:rPr lang="fr-FR" dirty="0"/>
              <a:t> sont des opinions préconçues généralement dépréciatives à propos d'un groupe et qui prédisposent à agir défavorablement à l'égard de ses membres. </a:t>
            </a:r>
          </a:p>
        </p:txBody>
      </p:sp>
      <p:sp>
        <p:nvSpPr>
          <p:cNvPr id="4" name="Espace réservé du numéro de diapositive 3"/>
          <p:cNvSpPr>
            <a:spLocks noGrp="1"/>
          </p:cNvSpPr>
          <p:nvPr>
            <p:ph type="sldNum" sz="quarter" idx="5"/>
          </p:nvPr>
        </p:nvSpPr>
        <p:spPr/>
        <p:txBody>
          <a:bodyPr/>
          <a:lstStyle/>
          <a:p>
            <a:fld id="{D333130F-ACD4-A148-8DB9-2832BF0ABC11}" type="slidenum">
              <a:rPr lang="fr-FR" smtClean="0"/>
              <a:t>14</a:t>
            </a:fld>
            <a:endParaRPr lang="fr-FR"/>
          </a:p>
        </p:txBody>
      </p:sp>
    </p:spTree>
    <p:extLst>
      <p:ext uri="{BB962C8B-B14F-4D97-AF65-F5344CB8AC3E}">
        <p14:creationId xmlns:p14="http://schemas.microsoft.com/office/powerpoint/2010/main" val="1307895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4cb60c85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4cb60c85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0749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58B9D84-E887-2847-8BC5-C511D674B333}" type="datetimeFigureOut">
              <a:rPr lang="fr-FR" smtClean="0"/>
              <a:t>05/02/2025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4C69AD-3545-BA43-B73D-D60794F8566F}" type="slidenum">
              <a:rPr lang="fr-FR" smtClean="0"/>
              <a:t>‹N°›</a:t>
            </a:fld>
            <a:endParaRPr lang="fr-FR"/>
          </a:p>
        </p:txBody>
      </p:sp>
    </p:spTree>
    <p:extLst>
      <p:ext uri="{BB962C8B-B14F-4D97-AF65-F5344CB8AC3E}">
        <p14:creationId xmlns:p14="http://schemas.microsoft.com/office/powerpoint/2010/main" val="1752468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58B9D84-E887-2847-8BC5-C511D674B333}" type="datetimeFigureOut">
              <a:rPr lang="fr-FR" smtClean="0"/>
              <a:t>05/02/2025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4C69AD-3545-BA43-B73D-D60794F8566F}" type="slidenum">
              <a:rPr lang="fr-FR" smtClean="0"/>
              <a:t>‹N°›</a:t>
            </a:fld>
            <a:endParaRPr lang="fr-FR"/>
          </a:p>
        </p:txBody>
      </p:sp>
    </p:spTree>
    <p:extLst>
      <p:ext uri="{BB962C8B-B14F-4D97-AF65-F5344CB8AC3E}">
        <p14:creationId xmlns:p14="http://schemas.microsoft.com/office/powerpoint/2010/main" val="205121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58B9D84-E887-2847-8BC5-C511D674B333}" type="datetimeFigureOut">
              <a:rPr lang="fr-FR" smtClean="0"/>
              <a:t>05/02/2025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4C69AD-3545-BA43-B73D-D60794F8566F}" type="slidenum">
              <a:rPr lang="fr-FR" smtClean="0"/>
              <a:t>‹N°›</a:t>
            </a:fld>
            <a:endParaRPr lang="fr-FR"/>
          </a:p>
        </p:txBody>
      </p:sp>
    </p:spTree>
    <p:extLst>
      <p:ext uri="{BB962C8B-B14F-4D97-AF65-F5344CB8AC3E}">
        <p14:creationId xmlns:p14="http://schemas.microsoft.com/office/powerpoint/2010/main" val="762855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61" name="Google Shape;61;p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uk-UA" smtClean="0"/>
              <a:pPr/>
              <a:t>‹N°›</a:t>
            </a:fld>
            <a:endParaRPr lang="uk-UA"/>
          </a:p>
        </p:txBody>
      </p:sp>
    </p:spTree>
    <p:extLst>
      <p:ext uri="{BB962C8B-B14F-4D97-AF65-F5344CB8AC3E}">
        <p14:creationId xmlns:p14="http://schemas.microsoft.com/office/powerpoint/2010/main" val="191232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58B9D84-E887-2847-8BC5-C511D674B333}" type="datetimeFigureOut">
              <a:rPr lang="fr-FR" smtClean="0"/>
              <a:t>05/02/2025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4C69AD-3545-BA43-B73D-D60794F8566F}" type="slidenum">
              <a:rPr lang="fr-FR" smtClean="0"/>
              <a:t>‹N°›</a:t>
            </a:fld>
            <a:endParaRPr lang="fr-FR"/>
          </a:p>
        </p:txBody>
      </p:sp>
    </p:spTree>
    <p:extLst>
      <p:ext uri="{BB962C8B-B14F-4D97-AF65-F5344CB8AC3E}">
        <p14:creationId xmlns:p14="http://schemas.microsoft.com/office/powerpoint/2010/main" val="99547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58B9D84-E887-2847-8BC5-C511D674B333}" type="datetimeFigureOut">
              <a:rPr lang="fr-FR" smtClean="0"/>
              <a:t>05/02/2025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4C69AD-3545-BA43-B73D-D60794F8566F}" type="slidenum">
              <a:rPr lang="fr-FR" smtClean="0"/>
              <a:t>‹N°›</a:t>
            </a:fld>
            <a:endParaRPr lang="fr-FR"/>
          </a:p>
        </p:txBody>
      </p:sp>
    </p:spTree>
    <p:extLst>
      <p:ext uri="{BB962C8B-B14F-4D97-AF65-F5344CB8AC3E}">
        <p14:creationId xmlns:p14="http://schemas.microsoft.com/office/powerpoint/2010/main" val="203841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58B9D84-E887-2847-8BC5-C511D674B333}" type="datetimeFigureOut">
              <a:rPr lang="fr-FR" smtClean="0"/>
              <a:t>05/02/2025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4C69AD-3545-BA43-B73D-D60794F8566F}" type="slidenum">
              <a:rPr lang="fr-FR" smtClean="0"/>
              <a:t>‹N°›</a:t>
            </a:fld>
            <a:endParaRPr lang="fr-FR"/>
          </a:p>
        </p:txBody>
      </p:sp>
    </p:spTree>
    <p:extLst>
      <p:ext uri="{BB962C8B-B14F-4D97-AF65-F5344CB8AC3E}">
        <p14:creationId xmlns:p14="http://schemas.microsoft.com/office/powerpoint/2010/main" val="78631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58B9D84-E887-2847-8BC5-C511D674B333}" type="datetimeFigureOut">
              <a:rPr lang="fr-FR" smtClean="0"/>
              <a:t>05/02/2025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14C69AD-3545-BA43-B73D-D60794F8566F}" type="slidenum">
              <a:rPr lang="fr-FR" smtClean="0"/>
              <a:t>‹N°›</a:t>
            </a:fld>
            <a:endParaRPr lang="fr-FR"/>
          </a:p>
        </p:txBody>
      </p:sp>
    </p:spTree>
    <p:extLst>
      <p:ext uri="{BB962C8B-B14F-4D97-AF65-F5344CB8AC3E}">
        <p14:creationId xmlns:p14="http://schemas.microsoft.com/office/powerpoint/2010/main" val="1933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158B9D84-E887-2847-8BC5-C511D674B333}" type="datetimeFigureOut">
              <a:rPr lang="fr-FR" smtClean="0"/>
              <a:t>05/02/2025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14C69AD-3545-BA43-B73D-D60794F8566F}" type="slidenum">
              <a:rPr lang="fr-FR" smtClean="0"/>
              <a:t>‹N°›</a:t>
            </a:fld>
            <a:endParaRPr lang="fr-FR"/>
          </a:p>
        </p:txBody>
      </p:sp>
    </p:spTree>
    <p:extLst>
      <p:ext uri="{BB962C8B-B14F-4D97-AF65-F5344CB8AC3E}">
        <p14:creationId xmlns:p14="http://schemas.microsoft.com/office/powerpoint/2010/main" val="740020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58B9D84-E887-2847-8BC5-C511D674B333}" type="datetimeFigureOut">
              <a:rPr lang="fr-FR" smtClean="0"/>
              <a:t>05/02/2025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4C69AD-3545-BA43-B73D-D60794F8566F}" type="slidenum">
              <a:rPr lang="fr-FR" smtClean="0"/>
              <a:t>‹N°›</a:t>
            </a:fld>
            <a:endParaRPr lang="fr-FR"/>
          </a:p>
        </p:txBody>
      </p:sp>
    </p:spTree>
    <p:extLst>
      <p:ext uri="{BB962C8B-B14F-4D97-AF65-F5344CB8AC3E}">
        <p14:creationId xmlns:p14="http://schemas.microsoft.com/office/powerpoint/2010/main" val="145440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58B9D84-E887-2847-8BC5-C511D674B333}" type="datetimeFigureOut">
              <a:rPr lang="fr-FR" smtClean="0"/>
              <a:t>05/02/2025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4C69AD-3545-BA43-B73D-D60794F8566F}" type="slidenum">
              <a:rPr lang="fr-FR" smtClean="0"/>
              <a:t>‹N°›</a:t>
            </a:fld>
            <a:endParaRPr lang="fr-FR"/>
          </a:p>
        </p:txBody>
      </p:sp>
    </p:spTree>
    <p:extLst>
      <p:ext uri="{BB962C8B-B14F-4D97-AF65-F5344CB8AC3E}">
        <p14:creationId xmlns:p14="http://schemas.microsoft.com/office/powerpoint/2010/main" val="157159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58B9D84-E887-2847-8BC5-C511D674B333}" type="datetimeFigureOut">
              <a:rPr lang="fr-FR" smtClean="0"/>
              <a:t>05/02/2025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4C69AD-3545-BA43-B73D-D60794F8566F}" type="slidenum">
              <a:rPr lang="fr-FR" smtClean="0"/>
              <a:t>‹N°›</a:t>
            </a:fld>
            <a:endParaRPr lang="fr-FR"/>
          </a:p>
        </p:txBody>
      </p:sp>
    </p:spTree>
    <p:extLst>
      <p:ext uri="{BB962C8B-B14F-4D97-AF65-F5344CB8AC3E}">
        <p14:creationId xmlns:p14="http://schemas.microsoft.com/office/powerpoint/2010/main" val="191009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B9D84-E887-2847-8BC5-C511D674B333}" type="datetimeFigureOut">
              <a:rPr lang="fr-FR" smtClean="0"/>
              <a:t>05/02/2025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C69AD-3545-BA43-B73D-D60794F8566F}" type="slidenum">
              <a:rPr lang="fr-FR" smtClean="0"/>
              <a:t>‹N°›</a:t>
            </a:fld>
            <a:endParaRPr lang="fr-FR"/>
          </a:p>
        </p:txBody>
      </p:sp>
    </p:spTree>
    <p:extLst>
      <p:ext uri="{BB962C8B-B14F-4D97-AF65-F5344CB8AC3E}">
        <p14:creationId xmlns:p14="http://schemas.microsoft.com/office/powerpoint/2010/main" val="1656044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maj.ca/content/cmaj/194/34/E1194.full.pdf"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airn.info/revue-lumieres-2019-2-page-9.htm&amp;wt.src=pdf"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books.openedition.org/eie/71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doi.org/10.1177/1745691621105756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Posture réflexive</a:t>
            </a:r>
          </a:p>
        </p:txBody>
      </p:sp>
      <p:sp>
        <p:nvSpPr>
          <p:cNvPr id="3" name="Sous-titre 2"/>
          <p:cNvSpPr>
            <a:spLocks noGrp="1"/>
          </p:cNvSpPr>
          <p:nvPr>
            <p:ph type="subTitle" idx="1"/>
          </p:nvPr>
        </p:nvSpPr>
        <p:spPr>
          <a:xfrm>
            <a:off x="1524000" y="4431377"/>
            <a:ext cx="9144000" cy="1655762"/>
          </a:xfrm>
        </p:spPr>
        <p:txBody>
          <a:bodyPr/>
          <a:lstStyle/>
          <a:p>
            <a:r>
              <a:rPr lang="fr-FR" dirty="0"/>
              <a:t>DU médiation en santé</a:t>
            </a:r>
          </a:p>
          <a:p>
            <a:r>
              <a:rPr lang="fr-FR" dirty="0"/>
              <a:t>Johann </a:t>
            </a:r>
            <a:r>
              <a:rPr lang="fr-FR" dirty="0" err="1"/>
              <a:t>Cailhol</a:t>
            </a:r>
            <a:endParaRPr lang="fr-FR" dirty="0"/>
          </a:p>
          <a:p>
            <a:r>
              <a:rPr lang="fr-FR"/>
              <a:t>5 Février 2025</a:t>
            </a:r>
            <a:endParaRPr lang="fr-FR" dirty="0"/>
          </a:p>
        </p:txBody>
      </p:sp>
    </p:spTree>
    <p:extLst>
      <p:ext uri="{BB962C8B-B14F-4D97-AF65-F5344CB8AC3E}">
        <p14:creationId xmlns:p14="http://schemas.microsoft.com/office/powerpoint/2010/main" val="840730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E01A15-BB2D-464E-95B2-FBF9D01B7913}"/>
              </a:ext>
            </a:extLst>
          </p:cNvPr>
          <p:cNvSpPr>
            <a:spLocks noGrp="1"/>
          </p:cNvSpPr>
          <p:nvPr>
            <p:ph type="title"/>
          </p:nvPr>
        </p:nvSpPr>
        <p:spPr/>
        <p:txBody>
          <a:bodyPr>
            <a:normAutofit fontScale="90000"/>
          </a:bodyPr>
          <a:lstStyle/>
          <a:p>
            <a:r>
              <a:rPr lang="fr-FR" dirty="0"/>
              <a:t>Préjugés et perceptions envers la population Asiatique </a:t>
            </a:r>
          </a:p>
        </p:txBody>
      </p:sp>
      <p:sp>
        <p:nvSpPr>
          <p:cNvPr id="3" name="Espace réservé du texte 2">
            <a:extLst>
              <a:ext uri="{FF2B5EF4-FFF2-40B4-BE49-F238E27FC236}">
                <a16:creationId xmlns:a16="http://schemas.microsoft.com/office/drawing/2014/main" id="{302098A2-511D-FB44-9075-647C9DFD864E}"/>
              </a:ext>
            </a:extLst>
          </p:cNvPr>
          <p:cNvSpPr>
            <a:spLocks noGrp="1"/>
          </p:cNvSpPr>
          <p:nvPr>
            <p:ph type="body" idx="1"/>
          </p:nvPr>
        </p:nvSpPr>
        <p:spPr>
          <a:xfrm>
            <a:off x="297959" y="2330307"/>
            <a:ext cx="3691179" cy="4555200"/>
          </a:xfrm>
        </p:spPr>
        <p:txBody>
          <a:bodyPr/>
          <a:lstStyle/>
          <a:p>
            <a:r>
              <a:rPr lang="fr-FR" dirty="0"/>
              <a:t>Communautarisme: </a:t>
            </a:r>
          </a:p>
          <a:p>
            <a:pPr marL="152396" indent="0">
              <a:buNone/>
            </a:pPr>
            <a:r>
              <a:rPr lang="fr-FR" dirty="0"/>
              <a:t>30% pensent que les asiatiques forment un groupe à part (+2%) (CNCDH 2022) </a:t>
            </a:r>
          </a:p>
          <a:p>
            <a:pPr marL="152396" indent="0">
              <a:buNone/>
            </a:pPr>
            <a:endParaRPr lang="fr-FR" dirty="0"/>
          </a:p>
          <a:p>
            <a:pPr marL="152396" indent="0">
              <a:buNone/>
            </a:pPr>
            <a:r>
              <a:rPr lang="fr-FR" dirty="0"/>
              <a:t>Sondage IFOP 2021 </a:t>
            </a:r>
            <a:r>
              <a:rPr lang="fr-FR" dirty="0">
                <a:sym typeface="Wingdings" pitchFamily="2" charset="2"/>
              </a:rPr>
              <a:t> </a:t>
            </a:r>
            <a:endParaRPr lang="fr-FR" dirty="0"/>
          </a:p>
        </p:txBody>
      </p:sp>
      <p:pic>
        <p:nvPicPr>
          <p:cNvPr id="6" name="Image 5">
            <a:extLst>
              <a:ext uri="{FF2B5EF4-FFF2-40B4-BE49-F238E27FC236}">
                <a16:creationId xmlns:a16="http://schemas.microsoft.com/office/drawing/2014/main" id="{BBE86442-6AE2-5140-8C5A-8404A404722B}"/>
              </a:ext>
            </a:extLst>
          </p:cNvPr>
          <p:cNvPicPr>
            <a:picLocks noChangeAspect="1"/>
          </p:cNvPicPr>
          <p:nvPr/>
        </p:nvPicPr>
        <p:blipFill>
          <a:blip r:embed="rId2"/>
          <a:stretch>
            <a:fillRect/>
          </a:stretch>
        </p:blipFill>
        <p:spPr>
          <a:xfrm>
            <a:off x="4106779" y="1823079"/>
            <a:ext cx="7952613" cy="4500183"/>
          </a:xfrm>
          <a:prstGeom prst="rect">
            <a:avLst/>
          </a:prstGeom>
        </p:spPr>
      </p:pic>
    </p:spTree>
    <p:extLst>
      <p:ext uri="{BB962C8B-B14F-4D97-AF65-F5344CB8AC3E}">
        <p14:creationId xmlns:p14="http://schemas.microsoft.com/office/powerpoint/2010/main" val="450359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51B0B-E2FF-1A4B-BCA8-080B93E26040}"/>
              </a:ext>
            </a:extLst>
          </p:cNvPr>
          <p:cNvSpPr>
            <a:spLocks noGrp="1"/>
          </p:cNvSpPr>
          <p:nvPr>
            <p:ph type="title"/>
          </p:nvPr>
        </p:nvSpPr>
        <p:spPr>
          <a:xfrm>
            <a:off x="415600" y="593367"/>
            <a:ext cx="11360800" cy="1331685"/>
          </a:xfrm>
        </p:spPr>
        <p:txBody>
          <a:bodyPr>
            <a:normAutofit/>
          </a:bodyPr>
          <a:lstStyle/>
          <a:p>
            <a:r>
              <a:rPr lang="fr-FR" dirty="0"/>
              <a:t>Contexte historique: </a:t>
            </a:r>
            <a:r>
              <a:rPr lang="fr-FR" dirty="0" err="1"/>
              <a:t>colonialité</a:t>
            </a:r>
            <a:r>
              <a:rPr lang="fr-FR" dirty="0"/>
              <a:t>, race et médecine </a:t>
            </a:r>
          </a:p>
        </p:txBody>
      </p:sp>
      <p:sp>
        <p:nvSpPr>
          <p:cNvPr id="3" name="Espace réservé du texte 2">
            <a:extLst>
              <a:ext uri="{FF2B5EF4-FFF2-40B4-BE49-F238E27FC236}">
                <a16:creationId xmlns:a16="http://schemas.microsoft.com/office/drawing/2014/main" id="{AE146072-B792-8440-BE22-C585AB92EBC6}"/>
              </a:ext>
            </a:extLst>
          </p:cNvPr>
          <p:cNvSpPr>
            <a:spLocks noGrp="1"/>
          </p:cNvSpPr>
          <p:nvPr>
            <p:ph type="body" idx="1"/>
          </p:nvPr>
        </p:nvSpPr>
        <p:spPr>
          <a:xfrm>
            <a:off x="415600" y="1925052"/>
            <a:ext cx="11360800" cy="4788451"/>
          </a:xfrm>
        </p:spPr>
        <p:txBody>
          <a:bodyPr>
            <a:normAutofit fontScale="92500" lnSpcReduction="10000"/>
          </a:bodyPr>
          <a:lstStyle/>
          <a:p>
            <a:r>
              <a:rPr lang="fr-FR" dirty="0">
                <a:solidFill>
                  <a:schemeClr val="dk1"/>
                </a:solidFill>
                <a:latin typeface="Times New Roman"/>
                <a:cs typeface="Times New Roman"/>
              </a:rPr>
              <a:t>La France a été un pays colonialiste </a:t>
            </a:r>
          </a:p>
          <a:p>
            <a:r>
              <a:rPr lang="fr-FR" dirty="0">
                <a:solidFill>
                  <a:schemeClr val="dk1"/>
                </a:solidFill>
                <a:latin typeface="Times New Roman"/>
                <a:cs typeface="Times New Roman"/>
              </a:rPr>
              <a:t>Hygiène et médecine tropicale /</a:t>
            </a:r>
            <a:r>
              <a:rPr lang="fr-FR" dirty="0">
                <a:solidFill>
                  <a:schemeClr val="dk1"/>
                </a:solidFill>
                <a:latin typeface="Times New Roman"/>
                <a:cs typeface="Times New Roman"/>
                <a:sym typeface="Wingdings" pitchFamily="2" charset="2"/>
              </a:rPr>
              <a:t> exotique  </a:t>
            </a:r>
            <a:r>
              <a:rPr lang="fr-FR" dirty="0">
                <a:solidFill>
                  <a:schemeClr val="dk1"/>
                </a:solidFill>
                <a:latin typeface="Times New Roman"/>
                <a:cs typeface="Times New Roman"/>
              </a:rPr>
              <a:t>Santé internationale </a:t>
            </a:r>
            <a:r>
              <a:rPr lang="fr-FR" dirty="0">
                <a:solidFill>
                  <a:schemeClr val="dk1"/>
                </a:solidFill>
                <a:latin typeface="Times New Roman"/>
                <a:cs typeface="Times New Roman"/>
                <a:sym typeface="Wingdings" pitchFamily="2" charset="2"/>
              </a:rPr>
              <a:t> </a:t>
            </a:r>
            <a:r>
              <a:rPr lang="fr-FR" dirty="0">
                <a:solidFill>
                  <a:schemeClr val="dk1"/>
                </a:solidFill>
                <a:latin typeface="Times New Roman"/>
                <a:cs typeface="Times New Roman"/>
              </a:rPr>
              <a:t>Santé mondiale</a:t>
            </a:r>
          </a:p>
          <a:p>
            <a:r>
              <a:rPr lang="fr-FR" dirty="0">
                <a:solidFill>
                  <a:schemeClr val="dk1"/>
                </a:solidFill>
                <a:latin typeface="Times New Roman"/>
                <a:cs typeface="Times New Roman"/>
              </a:rPr>
              <a:t>Scandale </a:t>
            </a:r>
            <a:r>
              <a:rPr lang="fr-FR" dirty="0" err="1">
                <a:solidFill>
                  <a:schemeClr val="dk1"/>
                </a:solidFill>
                <a:latin typeface="Times New Roman"/>
                <a:cs typeface="Times New Roman"/>
              </a:rPr>
              <a:t>Tuskegee</a:t>
            </a:r>
            <a:r>
              <a:rPr lang="fr-FR" dirty="0">
                <a:solidFill>
                  <a:schemeClr val="dk1"/>
                </a:solidFill>
                <a:latin typeface="Times New Roman"/>
                <a:cs typeface="Times New Roman"/>
              </a:rPr>
              <a:t> aux USA</a:t>
            </a:r>
          </a:p>
          <a:p>
            <a:r>
              <a:rPr lang="fr-FR" dirty="0">
                <a:solidFill>
                  <a:schemeClr val="dk1"/>
                </a:solidFill>
                <a:latin typeface="Times New Roman"/>
                <a:cs typeface="Times New Roman"/>
              </a:rPr>
              <a:t>Production de connaissances : critères inclusion essais cliniques </a:t>
            </a:r>
          </a:p>
          <a:p>
            <a:r>
              <a:rPr lang="fr-FR" dirty="0">
                <a:solidFill>
                  <a:schemeClr val="dk1"/>
                </a:solidFill>
                <a:latin typeface="Times New Roman"/>
                <a:cs typeface="Times New Roman"/>
                <a:sym typeface="Times New Roman"/>
              </a:rPr>
              <a:t>Dénominations parfois basées sur des bases colonialistes (Langdon Down et la trisomie 21), syphilis « arabe » ou « exotique »…(voir Ellen </a:t>
            </a:r>
            <a:r>
              <a:rPr lang="fr-FR" dirty="0" err="1">
                <a:solidFill>
                  <a:schemeClr val="dk1"/>
                </a:solidFill>
                <a:latin typeface="Times New Roman"/>
                <a:cs typeface="Times New Roman"/>
                <a:sym typeface="Times New Roman"/>
              </a:rPr>
              <a:t>Amster</a:t>
            </a:r>
            <a:r>
              <a:rPr lang="fr-FR" dirty="0">
                <a:solidFill>
                  <a:schemeClr val="dk1"/>
                </a:solidFill>
                <a:latin typeface="Times New Roman"/>
                <a:cs typeface="Times New Roman"/>
                <a:sym typeface="Times New Roman"/>
              </a:rPr>
              <a:t> </a:t>
            </a:r>
            <a:r>
              <a:rPr lang="fr-FR" dirty="0">
                <a:solidFill>
                  <a:schemeClr val="dk1"/>
                </a:solidFill>
                <a:latin typeface="Times New Roman"/>
                <a:cs typeface="Times New Roman"/>
                <a:sym typeface="Times New Roman"/>
                <a:hlinkClick r:id="rId2"/>
              </a:rPr>
              <a:t>https://www.cmaj.ca/content/cmaj/194/34/E1194.full.pdf</a:t>
            </a:r>
            <a:r>
              <a:rPr lang="fr-FR" dirty="0">
                <a:solidFill>
                  <a:schemeClr val="dk1"/>
                </a:solidFill>
                <a:latin typeface="Times New Roman"/>
                <a:cs typeface="Times New Roman"/>
                <a:sym typeface="Times New Roman"/>
              </a:rPr>
              <a:t>)</a:t>
            </a:r>
          </a:p>
          <a:p>
            <a:r>
              <a:rPr lang="fr-FR" dirty="0">
                <a:solidFill>
                  <a:schemeClr val="dk1"/>
                </a:solidFill>
                <a:latin typeface="Times New Roman"/>
                <a:cs typeface="Times New Roman"/>
              </a:rPr>
              <a:t>Syndrome méditerranéen</a:t>
            </a:r>
          </a:p>
          <a:p>
            <a:r>
              <a:rPr lang="fr-FR" dirty="0" err="1">
                <a:solidFill>
                  <a:schemeClr val="dk1"/>
                </a:solidFill>
                <a:latin typeface="Times New Roman"/>
                <a:cs typeface="Times New Roman"/>
              </a:rPr>
              <a:t>Racialisation</a:t>
            </a:r>
            <a:r>
              <a:rPr lang="fr-FR" dirty="0">
                <a:solidFill>
                  <a:schemeClr val="dk1"/>
                </a:solidFill>
                <a:latin typeface="Times New Roman"/>
                <a:cs typeface="Times New Roman"/>
              </a:rPr>
              <a:t> de la mesure de la créatinine avec effets délétères (sous-estimation maladie rénale)</a:t>
            </a:r>
          </a:p>
        </p:txBody>
      </p:sp>
    </p:spTree>
    <p:extLst>
      <p:ext uri="{BB962C8B-B14F-4D97-AF65-F5344CB8AC3E}">
        <p14:creationId xmlns:p14="http://schemas.microsoft.com/office/powerpoint/2010/main" val="184757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5913AE-667F-7E43-A201-5BF3A7BED396}"/>
              </a:ext>
            </a:extLst>
          </p:cNvPr>
          <p:cNvSpPr>
            <a:spLocks noGrp="1"/>
          </p:cNvSpPr>
          <p:nvPr>
            <p:ph type="title"/>
          </p:nvPr>
        </p:nvSpPr>
        <p:spPr>
          <a:xfrm>
            <a:off x="415600" y="229705"/>
            <a:ext cx="11360800" cy="1127263"/>
          </a:xfrm>
        </p:spPr>
        <p:txBody>
          <a:bodyPr>
            <a:normAutofit fontScale="90000"/>
          </a:bodyPr>
          <a:lstStyle/>
          <a:p>
            <a:r>
              <a:rPr lang="fr-FR" dirty="0"/>
              <a:t>50 </a:t>
            </a:r>
            <a:r>
              <a:rPr lang="fr-FR" dirty="0" err="1"/>
              <a:t>years</a:t>
            </a:r>
            <a:r>
              <a:rPr lang="fr-FR" dirty="0"/>
              <a:t> of </a:t>
            </a:r>
            <a:r>
              <a:rPr lang="fr-FR" dirty="0" err="1"/>
              <a:t>evolution</a:t>
            </a:r>
            <a:r>
              <a:rPr lang="fr-FR" dirty="0"/>
              <a:t> of the </a:t>
            </a:r>
            <a:r>
              <a:rPr lang="fr-FR" dirty="0" err="1"/>
              <a:t>term</a:t>
            </a:r>
            <a:r>
              <a:rPr lang="fr-FR" dirty="0"/>
              <a:t> « </a:t>
            </a:r>
            <a:r>
              <a:rPr lang="fr-FR" dirty="0" err="1"/>
              <a:t>Down’s</a:t>
            </a:r>
            <a:r>
              <a:rPr lang="fr-FR" dirty="0"/>
              <a:t> syndrome » </a:t>
            </a:r>
            <a:r>
              <a:rPr lang="fr-FR" sz="2667" dirty="0"/>
              <a:t>Lancet, vol 378, page 402</a:t>
            </a:r>
          </a:p>
        </p:txBody>
      </p:sp>
      <p:sp>
        <p:nvSpPr>
          <p:cNvPr id="3" name="Espace réservé du texte 2">
            <a:extLst>
              <a:ext uri="{FF2B5EF4-FFF2-40B4-BE49-F238E27FC236}">
                <a16:creationId xmlns:a16="http://schemas.microsoft.com/office/drawing/2014/main" id="{799C9BE2-324A-2147-A08C-83E0EBD2944A}"/>
              </a:ext>
            </a:extLst>
          </p:cNvPr>
          <p:cNvSpPr>
            <a:spLocks noGrp="1"/>
          </p:cNvSpPr>
          <p:nvPr>
            <p:ph type="body" idx="1"/>
          </p:nvPr>
        </p:nvSpPr>
        <p:spPr/>
        <p:txBody>
          <a:bodyPr/>
          <a:lstStyle/>
          <a:p>
            <a:endParaRPr lang="fr-FR" dirty="0"/>
          </a:p>
        </p:txBody>
      </p:sp>
      <p:pic>
        <p:nvPicPr>
          <p:cNvPr id="5" name="Image 4">
            <a:extLst>
              <a:ext uri="{FF2B5EF4-FFF2-40B4-BE49-F238E27FC236}">
                <a16:creationId xmlns:a16="http://schemas.microsoft.com/office/drawing/2014/main" id="{7DD0100F-5D6B-4C4B-A1EA-94FE9BC45CA0}"/>
              </a:ext>
            </a:extLst>
          </p:cNvPr>
          <p:cNvPicPr>
            <a:picLocks noChangeAspect="1"/>
          </p:cNvPicPr>
          <p:nvPr/>
        </p:nvPicPr>
        <p:blipFill>
          <a:blip r:embed="rId2"/>
          <a:stretch>
            <a:fillRect/>
          </a:stretch>
        </p:blipFill>
        <p:spPr>
          <a:xfrm>
            <a:off x="1376009" y="1536633"/>
            <a:ext cx="8049600" cy="4555200"/>
          </a:xfrm>
          <a:prstGeom prst="rect">
            <a:avLst/>
          </a:prstGeom>
        </p:spPr>
      </p:pic>
    </p:spTree>
    <p:extLst>
      <p:ext uri="{BB962C8B-B14F-4D97-AF65-F5344CB8AC3E}">
        <p14:creationId xmlns:p14="http://schemas.microsoft.com/office/powerpoint/2010/main" val="1647207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485452-DD7C-2742-AD44-42DAF03B24CD}"/>
              </a:ext>
            </a:extLst>
          </p:cNvPr>
          <p:cNvSpPr>
            <a:spLocks noGrp="1"/>
          </p:cNvSpPr>
          <p:nvPr>
            <p:ph type="title"/>
          </p:nvPr>
        </p:nvSpPr>
        <p:spPr>
          <a:xfrm>
            <a:off x="415600" y="593366"/>
            <a:ext cx="11360800" cy="1395855"/>
          </a:xfrm>
        </p:spPr>
        <p:txBody>
          <a:bodyPr>
            <a:normAutofit fontScale="90000"/>
          </a:bodyPr>
          <a:lstStyle/>
          <a:p>
            <a:r>
              <a:rPr lang="fr-FR" dirty="0"/>
              <a:t>De la catégorisation vers le traitement différencié: une frontière floue </a:t>
            </a:r>
          </a:p>
        </p:txBody>
      </p:sp>
      <p:sp>
        <p:nvSpPr>
          <p:cNvPr id="3" name="Espace réservé du texte 2">
            <a:extLst>
              <a:ext uri="{FF2B5EF4-FFF2-40B4-BE49-F238E27FC236}">
                <a16:creationId xmlns:a16="http://schemas.microsoft.com/office/drawing/2014/main" id="{2F4500DB-2230-A345-99A9-F16F9E8E55CA}"/>
              </a:ext>
            </a:extLst>
          </p:cNvPr>
          <p:cNvSpPr>
            <a:spLocks noGrp="1"/>
          </p:cNvSpPr>
          <p:nvPr>
            <p:ph type="body" idx="1"/>
          </p:nvPr>
        </p:nvSpPr>
        <p:spPr>
          <a:xfrm>
            <a:off x="415600" y="1536633"/>
            <a:ext cx="11360800" cy="4944377"/>
          </a:xfrm>
        </p:spPr>
        <p:txBody>
          <a:bodyPr>
            <a:normAutofit fontScale="85000" lnSpcReduction="10000"/>
          </a:bodyPr>
          <a:lstStyle/>
          <a:p>
            <a:pPr marL="0" indent="0" algn="just">
              <a:buNone/>
            </a:pPr>
            <a:endParaRPr lang="fr-FR" dirty="0">
              <a:solidFill>
                <a:schemeClr val="dk1"/>
              </a:solidFill>
              <a:highlight>
                <a:schemeClr val="lt1"/>
              </a:highlight>
              <a:latin typeface="Times New Roman"/>
              <a:ea typeface="Times New Roman"/>
              <a:cs typeface="Times New Roman"/>
              <a:sym typeface="Times New Roman"/>
            </a:endParaRPr>
          </a:p>
          <a:p>
            <a:pPr marL="0" indent="0" algn="just">
              <a:buNone/>
            </a:pPr>
            <a:endParaRPr lang="fr-FR" dirty="0">
              <a:solidFill>
                <a:schemeClr val="dk1"/>
              </a:solidFill>
              <a:highlight>
                <a:schemeClr val="lt1"/>
              </a:highlight>
              <a:latin typeface="Times New Roman"/>
              <a:ea typeface="Times New Roman"/>
              <a:cs typeface="Times New Roman"/>
              <a:sym typeface="Times New Roman"/>
            </a:endParaRPr>
          </a:p>
          <a:p>
            <a:pPr marL="0" indent="0" algn="just">
              <a:buNone/>
            </a:pPr>
            <a:r>
              <a:rPr lang="fr-FR" dirty="0">
                <a:solidFill>
                  <a:schemeClr val="dk1"/>
                </a:solidFill>
                <a:highlight>
                  <a:schemeClr val="lt1"/>
                </a:highlight>
                <a:latin typeface="Times New Roman"/>
                <a:ea typeface="Times New Roman"/>
                <a:cs typeface="Times New Roman"/>
                <a:sym typeface="Times New Roman"/>
              </a:rPr>
              <a:t>Catégorisation omniprésente</a:t>
            </a:r>
          </a:p>
          <a:p>
            <a:pPr marL="0" indent="0" algn="just">
              <a:buNone/>
            </a:pPr>
            <a:endParaRPr lang="fr-FR" dirty="0">
              <a:solidFill>
                <a:schemeClr val="dk1"/>
              </a:solidFill>
              <a:latin typeface="Times New Roman"/>
              <a:ea typeface="Times New Roman"/>
              <a:cs typeface="Times New Roman"/>
              <a:sym typeface="Times New Roman"/>
            </a:endParaRPr>
          </a:p>
          <a:p>
            <a:pPr marL="0" indent="0" algn="just">
              <a:buNone/>
            </a:pPr>
            <a:r>
              <a:rPr lang="fr-FR" dirty="0">
                <a:solidFill>
                  <a:schemeClr val="dk1"/>
                </a:solidFill>
                <a:latin typeface="Times New Roman"/>
                <a:ea typeface="Times New Roman"/>
                <a:cs typeface="Times New Roman"/>
                <a:sym typeface="Times New Roman"/>
              </a:rPr>
              <a:t>Stéréotypes et préjugés influencent la prise de décision et le processus analytique (</a:t>
            </a:r>
            <a:r>
              <a:rPr lang="fr-FR" dirty="0" err="1">
                <a:solidFill>
                  <a:schemeClr val="dk1"/>
                </a:solidFill>
                <a:latin typeface="Times New Roman"/>
                <a:ea typeface="Times New Roman"/>
                <a:cs typeface="Times New Roman"/>
                <a:sym typeface="Times New Roman"/>
              </a:rPr>
              <a:t>Loretti</a:t>
            </a:r>
            <a:r>
              <a:rPr lang="fr-FR" dirty="0">
                <a:solidFill>
                  <a:schemeClr val="dk1"/>
                </a:solidFill>
                <a:highlight>
                  <a:schemeClr val="lt1"/>
                </a:highlight>
                <a:latin typeface="Times New Roman"/>
                <a:ea typeface="Times New Roman"/>
                <a:cs typeface="Times New Roman"/>
                <a:sym typeface="Times New Roman"/>
              </a:rPr>
              <a:t>)</a:t>
            </a:r>
          </a:p>
          <a:p>
            <a:pPr marL="0" indent="0" algn="just">
              <a:buNone/>
            </a:pPr>
            <a:endParaRPr lang="fr-FR" dirty="0">
              <a:solidFill>
                <a:schemeClr val="dk1"/>
              </a:solidFill>
              <a:highlight>
                <a:schemeClr val="lt1"/>
              </a:highlight>
              <a:latin typeface="Times New Roman"/>
              <a:cs typeface="Times New Roman"/>
            </a:endParaRPr>
          </a:p>
          <a:p>
            <a:pPr marL="0" indent="0" algn="just">
              <a:buNone/>
            </a:pPr>
            <a:r>
              <a:rPr lang="fr-FR" dirty="0">
                <a:solidFill>
                  <a:schemeClr val="dk1"/>
                </a:solidFill>
                <a:highlight>
                  <a:schemeClr val="lt1"/>
                </a:highlight>
                <a:latin typeface="Times New Roman"/>
                <a:cs typeface="Times New Roman"/>
              </a:rPr>
              <a:t>Traitement différencié est mesurable (effet ou conséquence d’une certaine catégorisation </a:t>
            </a:r>
            <a:r>
              <a:rPr lang="fr-FR" b="1" dirty="0">
                <a:solidFill>
                  <a:schemeClr val="dk1"/>
                </a:solidFill>
                <a:highlight>
                  <a:schemeClr val="lt1"/>
                </a:highlight>
                <a:latin typeface="Times New Roman"/>
                <a:cs typeface="Times New Roman"/>
              </a:rPr>
              <a:t>non justifiée/arbitraire</a:t>
            </a:r>
            <a:r>
              <a:rPr lang="fr-FR" dirty="0">
                <a:solidFill>
                  <a:schemeClr val="dk1"/>
                </a:solidFill>
                <a:highlight>
                  <a:schemeClr val="lt1"/>
                </a:highlight>
                <a:latin typeface="Times New Roman"/>
                <a:cs typeface="Times New Roman"/>
              </a:rPr>
              <a:t>, dans le domaine du soin particulièrement), alors que les causes du traitement différencié sont difficilement mesurables</a:t>
            </a:r>
          </a:p>
          <a:p>
            <a:pPr marL="0" indent="0" algn="just">
              <a:buNone/>
            </a:pPr>
            <a:endParaRPr lang="fr-FR" dirty="0">
              <a:solidFill>
                <a:schemeClr val="dk1"/>
              </a:solidFill>
              <a:highlight>
                <a:schemeClr val="lt1"/>
              </a:highlight>
              <a:latin typeface="Times New Roman"/>
              <a:cs typeface="Times New Roman"/>
            </a:endParaRPr>
          </a:p>
          <a:p>
            <a:pPr marL="0" indent="0" algn="just">
              <a:buNone/>
            </a:pPr>
            <a:r>
              <a:rPr lang="fr-FR" dirty="0">
                <a:solidFill>
                  <a:schemeClr val="dk1"/>
                </a:solidFill>
                <a:highlight>
                  <a:schemeClr val="lt1"/>
                </a:highlight>
                <a:latin typeface="Times New Roman"/>
                <a:cs typeface="Times New Roman"/>
              </a:rPr>
              <a:t>Une des causes du traitement différencié peut être l’existence de biais implicites ou inconscients</a:t>
            </a:r>
          </a:p>
        </p:txBody>
      </p:sp>
    </p:spTree>
    <p:extLst>
      <p:ext uri="{BB962C8B-B14F-4D97-AF65-F5344CB8AC3E}">
        <p14:creationId xmlns:p14="http://schemas.microsoft.com/office/powerpoint/2010/main" val="11087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DEBA9C-ECC3-274C-850F-CE0994BF5654}"/>
              </a:ext>
            </a:extLst>
          </p:cNvPr>
          <p:cNvSpPr>
            <a:spLocks noGrp="1"/>
          </p:cNvSpPr>
          <p:nvPr>
            <p:ph type="title"/>
          </p:nvPr>
        </p:nvSpPr>
        <p:spPr/>
        <p:txBody>
          <a:bodyPr/>
          <a:lstStyle/>
          <a:p>
            <a:r>
              <a:rPr lang="fr-FR" dirty="0"/>
              <a:t>Définition juridique de la discrimination</a:t>
            </a:r>
          </a:p>
        </p:txBody>
      </p:sp>
      <p:sp>
        <p:nvSpPr>
          <p:cNvPr id="3" name="Espace réservé du contenu 2">
            <a:extLst>
              <a:ext uri="{FF2B5EF4-FFF2-40B4-BE49-F238E27FC236}">
                <a16:creationId xmlns:a16="http://schemas.microsoft.com/office/drawing/2014/main" id="{EAFD1B42-F2D8-6E45-BFCD-F6609957DD47}"/>
              </a:ext>
            </a:extLst>
          </p:cNvPr>
          <p:cNvSpPr>
            <a:spLocks noGrp="1"/>
          </p:cNvSpPr>
          <p:nvPr>
            <p:ph idx="1"/>
          </p:nvPr>
        </p:nvSpPr>
        <p:spPr>
          <a:xfrm>
            <a:off x="838200" y="1825624"/>
            <a:ext cx="10515600" cy="4815807"/>
          </a:xfrm>
        </p:spPr>
        <p:txBody>
          <a:bodyPr>
            <a:normAutofit/>
          </a:bodyPr>
          <a:lstStyle/>
          <a:p>
            <a:pPr marL="0" indent="0" algn="just">
              <a:spcBef>
                <a:spcPts val="800"/>
              </a:spcBef>
              <a:buNone/>
            </a:pPr>
            <a:r>
              <a:rPr lang="fr-FR" dirty="0"/>
              <a:t>Une discrimination consiste à faire une différence de traitement envers une personne, </a:t>
            </a:r>
            <a:r>
              <a:rPr lang="fr-FR" b="1" dirty="0">
                <a:solidFill>
                  <a:schemeClr val="dk1"/>
                </a:solidFill>
                <a:latin typeface="Times New Roman"/>
                <a:ea typeface="Times New Roman"/>
                <a:cs typeface="Times New Roman"/>
                <a:sym typeface="Times New Roman"/>
              </a:rPr>
              <a:t>placée pourtant dans une situation comparable à une autre, </a:t>
            </a:r>
            <a:r>
              <a:rPr lang="fr-FR" dirty="0"/>
              <a:t>et entraînant un </a:t>
            </a:r>
            <a:r>
              <a:rPr lang="fr-FR" b="1" dirty="0"/>
              <a:t>préjudice</a:t>
            </a:r>
            <a:r>
              <a:rPr lang="fr-FR" dirty="0"/>
              <a:t> pour la personne.</a:t>
            </a:r>
            <a:endParaRPr lang="fr-FR" dirty="0">
              <a:solidFill>
                <a:schemeClr val="dk1"/>
              </a:solidFill>
              <a:latin typeface="Times New Roman"/>
              <a:ea typeface="Times New Roman"/>
              <a:cs typeface="Times New Roman"/>
              <a:sym typeface="Times New Roman"/>
            </a:endParaRPr>
          </a:p>
          <a:p>
            <a:pPr marL="0" lvl="0" indent="0" algn="just">
              <a:spcBef>
                <a:spcPts val="800"/>
              </a:spcBef>
              <a:buNone/>
            </a:pPr>
            <a:r>
              <a:rPr lang="fr-FR" dirty="0">
                <a:solidFill>
                  <a:schemeClr val="dk1"/>
                </a:solidFill>
                <a:latin typeface="Times New Roman"/>
                <a:ea typeface="Times New Roman"/>
                <a:cs typeface="Times New Roman"/>
                <a:sym typeface="Times New Roman"/>
              </a:rPr>
              <a:t>Cette inégalité de traitement doit reposer sur </a:t>
            </a:r>
            <a:r>
              <a:rPr lang="fr-FR" b="1" dirty="0">
                <a:solidFill>
                  <a:schemeClr val="dk1"/>
                </a:solidFill>
                <a:latin typeface="Times New Roman"/>
                <a:ea typeface="Times New Roman"/>
                <a:cs typeface="Times New Roman"/>
                <a:sym typeface="Times New Roman"/>
              </a:rPr>
              <a:t>un motif prohibé par la loi</a:t>
            </a:r>
            <a:r>
              <a:rPr lang="fr-FR" dirty="0">
                <a:solidFill>
                  <a:schemeClr val="dk1"/>
                </a:solidFill>
                <a:latin typeface="Times New Roman"/>
                <a:ea typeface="Times New Roman"/>
                <a:cs typeface="Times New Roman"/>
                <a:sym typeface="Times New Roman"/>
              </a:rPr>
              <a:t> et intervenir dans un </a:t>
            </a:r>
            <a:r>
              <a:rPr lang="fr-FR" b="1" dirty="0">
                <a:solidFill>
                  <a:schemeClr val="dk1"/>
                </a:solidFill>
                <a:latin typeface="Times New Roman"/>
                <a:ea typeface="Times New Roman"/>
                <a:cs typeface="Times New Roman"/>
                <a:sym typeface="Times New Roman"/>
              </a:rPr>
              <a:t>domaine également déterminé par la loi</a:t>
            </a:r>
            <a:r>
              <a:rPr lang="fr-FR" dirty="0">
                <a:solidFill>
                  <a:schemeClr val="dk1"/>
                </a:solidFill>
                <a:latin typeface="Times New Roman"/>
                <a:ea typeface="Times New Roman"/>
                <a:cs typeface="Times New Roman"/>
                <a:sym typeface="Times New Roman"/>
              </a:rPr>
              <a:t> (emploi, logement, accès aux biens et services dont </a:t>
            </a:r>
            <a:r>
              <a:rPr lang="fr-FR" b="1" dirty="0">
                <a:solidFill>
                  <a:schemeClr val="dk1"/>
                </a:solidFill>
                <a:latin typeface="Times New Roman"/>
                <a:ea typeface="Times New Roman"/>
                <a:cs typeface="Times New Roman"/>
                <a:sym typeface="Times New Roman"/>
              </a:rPr>
              <a:t>soins</a:t>
            </a:r>
            <a:r>
              <a:rPr lang="fr-FR" dirty="0">
                <a:solidFill>
                  <a:schemeClr val="dk1"/>
                </a:solidFill>
                <a:latin typeface="Times New Roman"/>
                <a:ea typeface="Times New Roman"/>
                <a:cs typeface="Times New Roman"/>
                <a:sym typeface="Times New Roman"/>
              </a:rPr>
              <a:t>, </a:t>
            </a:r>
            <a:r>
              <a:rPr lang="fr-FR" i="1" dirty="0">
                <a:solidFill>
                  <a:schemeClr val="dk1"/>
                </a:solidFill>
                <a:latin typeface="Times New Roman"/>
                <a:ea typeface="Times New Roman"/>
                <a:cs typeface="Times New Roman"/>
                <a:sym typeface="Times New Roman"/>
              </a:rPr>
              <a:t>etc</a:t>
            </a:r>
            <a:r>
              <a:rPr lang="fr-FR" dirty="0">
                <a:solidFill>
                  <a:schemeClr val="dk1"/>
                </a:solidFill>
                <a:latin typeface="Times New Roman"/>
                <a:ea typeface="Times New Roman"/>
                <a:cs typeface="Times New Roman"/>
                <a:sym typeface="Times New Roman"/>
              </a:rPr>
              <a:t>.). </a:t>
            </a:r>
          </a:p>
          <a:p>
            <a:pPr marL="0" lvl="0" indent="0" algn="just">
              <a:spcBef>
                <a:spcPts val="800"/>
              </a:spcBef>
              <a:buNone/>
            </a:pPr>
            <a:r>
              <a:rPr lang="fr-FR" dirty="0">
                <a:solidFill>
                  <a:schemeClr val="dk1"/>
                </a:solidFill>
                <a:latin typeface="Times New Roman"/>
                <a:ea typeface="Times New Roman"/>
                <a:cs typeface="Times New Roman"/>
                <a:sym typeface="Times New Roman"/>
              </a:rPr>
              <a:t>En dehors du champ pénal, la discrimination peut être caractérisée en droit </a:t>
            </a:r>
            <a:r>
              <a:rPr lang="fr-FR" b="1" dirty="0">
                <a:solidFill>
                  <a:schemeClr val="dk1"/>
                </a:solidFill>
                <a:latin typeface="Times New Roman"/>
                <a:ea typeface="Times New Roman"/>
                <a:cs typeface="Times New Roman"/>
                <a:sym typeface="Times New Roman"/>
              </a:rPr>
              <a:t>même en l’absence de toute volonté de discriminer</a:t>
            </a:r>
            <a:r>
              <a:rPr lang="fr-FR" dirty="0">
                <a:solidFill>
                  <a:schemeClr val="dk1"/>
                </a:solidFill>
                <a:latin typeface="Times New Roman"/>
                <a:ea typeface="Times New Roman"/>
                <a:cs typeface="Times New Roman"/>
                <a:sym typeface="Times New Roman"/>
              </a:rPr>
              <a:t>. Elle peut en effet résulter de </a:t>
            </a:r>
            <a:r>
              <a:rPr lang="fr-FR" b="1" dirty="0">
                <a:solidFill>
                  <a:schemeClr val="dk1"/>
                </a:solidFill>
                <a:latin typeface="Times New Roman"/>
                <a:ea typeface="Times New Roman"/>
                <a:cs typeface="Times New Roman"/>
                <a:sym typeface="Times New Roman"/>
              </a:rPr>
              <a:t>préjugés</a:t>
            </a:r>
            <a:r>
              <a:rPr lang="fr-FR" dirty="0">
                <a:solidFill>
                  <a:schemeClr val="dk1"/>
                </a:solidFill>
                <a:latin typeface="Times New Roman"/>
                <a:ea typeface="Times New Roman"/>
                <a:cs typeface="Times New Roman"/>
                <a:sym typeface="Times New Roman"/>
              </a:rPr>
              <a:t> et </a:t>
            </a:r>
            <a:r>
              <a:rPr lang="fr-FR" b="1" dirty="0">
                <a:solidFill>
                  <a:schemeClr val="dk1"/>
                </a:solidFill>
                <a:latin typeface="Times New Roman"/>
                <a:ea typeface="Times New Roman"/>
                <a:cs typeface="Times New Roman"/>
                <a:sym typeface="Times New Roman"/>
              </a:rPr>
              <a:t>stéréotypes</a:t>
            </a:r>
            <a:r>
              <a:rPr lang="fr-FR" dirty="0">
                <a:solidFill>
                  <a:schemeClr val="dk1"/>
                </a:solidFill>
                <a:latin typeface="Times New Roman"/>
                <a:ea typeface="Times New Roman"/>
                <a:cs typeface="Times New Roman"/>
                <a:sym typeface="Times New Roman"/>
              </a:rPr>
              <a:t> que l’on mobilise parfois inconsciemment. </a:t>
            </a:r>
          </a:p>
          <a:p>
            <a:pPr marL="0" lvl="0" indent="0" algn="just">
              <a:spcBef>
                <a:spcPts val="800"/>
              </a:spcBef>
              <a:buNone/>
            </a:pPr>
            <a:endParaRPr lang="fr-FR" dirty="0">
              <a:solidFill>
                <a:schemeClr val="dk1"/>
              </a:solidFill>
              <a:latin typeface="Times New Roman"/>
              <a:ea typeface="Times New Roman"/>
              <a:cs typeface="Times New Roman"/>
              <a:sym typeface="Times New Roman"/>
            </a:endParaRPr>
          </a:p>
          <a:p>
            <a:endParaRPr lang="fr-FR" dirty="0"/>
          </a:p>
        </p:txBody>
      </p:sp>
    </p:spTree>
    <p:extLst>
      <p:ext uri="{BB962C8B-B14F-4D97-AF65-F5344CB8AC3E}">
        <p14:creationId xmlns:p14="http://schemas.microsoft.com/office/powerpoint/2010/main" val="359375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01908-7320-484D-9C14-92DFF58FD18F}"/>
              </a:ext>
            </a:extLst>
          </p:cNvPr>
          <p:cNvSpPr>
            <a:spLocks noGrp="1"/>
          </p:cNvSpPr>
          <p:nvPr>
            <p:ph type="title"/>
          </p:nvPr>
        </p:nvSpPr>
        <p:spPr/>
        <p:txBody>
          <a:bodyPr>
            <a:normAutofit fontScale="90000"/>
          </a:bodyPr>
          <a:lstStyle/>
          <a:p>
            <a:r>
              <a:rPr lang="fr-FR" dirty="0"/>
              <a:t>Etudes sur biais implicites sur prétendue « race » et impact sur décision clinique </a:t>
            </a:r>
          </a:p>
        </p:txBody>
      </p:sp>
      <p:sp>
        <p:nvSpPr>
          <p:cNvPr id="3" name="Espace réservé du texte 2">
            <a:extLst>
              <a:ext uri="{FF2B5EF4-FFF2-40B4-BE49-F238E27FC236}">
                <a16:creationId xmlns:a16="http://schemas.microsoft.com/office/drawing/2014/main" id="{E7D41E52-C6EA-494B-8C3C-C8CCCFE940E9}"/>
              </a:ext>
            </a:extLst>
          </p:cNvPr>
          <p:cNvSpPr>
            <a:spLocks noGrp="1"/>
          </p:cNvSpPr>
          <p:nvPr>
            <p:ph type="body" idx="1"/>
          </p:nvPr>
        </p:nvSpPr>
        <p:spPr>
          <a:xfrm>
            <a:off x="415600" y="1819345"/>
            <a:ext cx="11360800" cy="4555200"/>
          </a:xfrm>
        </p:spPr>
        <p:txBody>
          <a:bodyPr>
            <a:normAutofit fontScale="92500" lnSpcReduction="10000"/>
          </a:bodyPr>
          <a:lstStyle/>
          <a:p>
            <a:pPr marL="152396" indent="0">
              <a:buNone/>
            </a:pPr>
            <a:endParaRPr lang="fr-FR" dirty="0"/>
          </a:p>
          <a:p>
            <a:r>
              <a:rPr lang="fr-FR" dirty="0"/>
              <a:t>Difficiles à mener</a:t>
            </a:r>
          </a:p>
          <a:p>
            <a:r>
              <a:rPr lang="fr-FR" dirty="0"/>
              <a:t>Majoritairement menées avec des vignettes </a:t>
            </a:r>
          </a:p>
          <a:p>
            <a:r>
              <a:rPr lang="fr-FR" dirty="0"/>
              <a:t>Revue de littérature (</a:t>
            </a:r>
            <a:r>
              <a:rPr lang="fr-FR" dirty="0" err="1"/>
              <a:t>Dehon</a:t>
            </a:r>
            <a:r>
              <a:rPr lang="fr-FR" dirty="0"/>
              <a:t>, 2019, </a:t>
            </a:r>
            <a:r>
              <a:rPr lang="fr-FR" dirty="0" err="1"/>
              <a:t>Acad</a:t>
            </a:r>
            <a:r>
              <a:rPr lang="fr-FR" dirty="0"/>
              <a:t> </a:t>
            </a:r>
            <a:r>
              <a:rPr lang="fr-FR" dirty="0" err="1"/>
              <a:t>Emerg</a:t>
            </a:r>
            <a:r>
              <a:rPr lang="fr-FR" dirty="0"/>
              <a:t> Med): préférence blanche/ noirs  commune pour 3 situations testées - asthme pédiatrique, infarctus myocarde et gestion de la douleur-.  </a:t>
            </a:r>
          </a:p>
          <a:p>
            <a:r>
              <a:rPr lang="fr-FR" dirty="0"/>
              <a:t>Etude aux urgences de 4 pays, Suisse, France, Monaco et Belgique: patients noirs moins priorisés que blancs, malgré la même présentation clinique, patients Asie du Sud et Afrique du Nord quasi-similaire blancs (</a:t>
            </a:r>
            <a:r>
              <a:rPr lang="fr-FR" dirty="0" err="1"/>
              <a:t>Coisy</a:t>
            </a:r>
            <a:r>
              <a:rPr lang="fr-FR" dirty="0"/>
              <a:t> et al, </a:t>
            </a:r>
            <a:r>
              <a:rPr lang="fr-FR" dirty="0" err="1"/>
              <a:t>Eur</a:t>
            </a:r>
            <a:r>
              <a:rPr lang="fr-FR" dirty="0"/>
              <a:t> J </a:t>
            </a:r>
            <a:r>
              <a:rPr lang="fr-FR" dirty="0" err="1"/>
              <a:t>Emerg</a:t>
            </a:r>
            <a:r>
              <a:rPr lang="fr-FR" dirty="0"/>
              <a:t> Med, </a:t>
            </a:r>
            <a:r>
              <a:rPr lang="fr-FR" dirty="0" err="1"/>
              <a:t>Dec</a:t>
            </a:r>
            <a:r>
              <a:rPr lang="fr-FR" dirty="0"/>
              <a:t> 2023)</a:t>
            </a:r>
          </a:p>
        </p:txBody>
      </p:sp>
    </p:spTree>
    <p:extLst>
      <p:ext uri="{BB962C8B-B14F-4D97-AF65-F5344CB8AC3E}">
        <p14:creationId xmlns:p14="http://schemas.microsoft.com/office/powerpoint/2010/main" val="1578273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D2563-A66F-9A42-98CF-65CCBC0055D4}"/>
              </a:ext>
            </a:extLst>
          </p:cNvPr>
          <p:cNvSpPr>
            <a:spLocks noGrp="1"/>
          </p:cNvSpPr>
          <p:nvPr>
            <p:ph type="title"/>
          </p:nvPr>
        </p:nvSpPr>
        <p:spPr>
          <a:xfrm>
            <a:off x="415600" y="593367"/>
            <a:ext cx="11360800" cy="1342381"/>
          </a:xfrm>
        </p:spPr>
        <p:txBody>
          <a:bodyPr>
            <a:normAutofit fontScale="90000"/>
          </a:bodyPr>
          <a:lstStyle/>
          <a:p>
            <a:r>
              <a:rPr lang="fr-FR" dirty="0"/>
              <a:t>Un environnement générateur de stéréotypes envers la figure de l’immigré…..</a:t>
            </a:r>
          </a:p>
        </p:txBody>
      </p:sp>
      <p:sp>
        <p:nvSpPr>
          <p:cNvPr id="3" name="Espace réservé du texte 2">
            <a:extLst>
              <a:ext uri="{FF2B5EF4-FFF2-40B4-BE49-F238E27FC236}">
                <a16:creationId xmlns:a16="http://schemas.microsoft.com/office/drawing/2014/main" id="{E952CDE6-51E3-8849-81BE-DDDEDD3B3637}"/>
              </a:ext>
            </a:extLst>
          </p:cNvPr>
          <p:cNvSpPr>
            <a:spLocks noGrp="1"/>
          </p:cNvSpPr>
          <p:nvPr>
            <p:ph type="body" idx="1"/>
          </p:nvPr>
        </p:nvSpPr>
        <p:spPr>
          <a:xfrm>
            <a:off x="287264" y="1935748"/>
            <a:ext cx="11360800" cy="4823325"/>
          </a:xfrm>
        </p:spPr>
        <p:txBody>
          <a:bodyPr>
            <a:normAutofit fontScale="85000" lnSpcReduction="10000"/>
          </a:bodyPr>
          <a:lstStyle/>
          <a:p>
            <a:endParaRPr lang="fr-FR" dirty="0"/>
          </a:p>
          <a:p>
            <a:r>
              <a:rPr lang="fr-FR" dirty="0">
                <a:solidFill>
                  <a:schemeClr val="dk1"/>
                </a:solidFill>
                <a:highlight>
                  <a:schemeClr val="lt1"/>
                </a:highlight>
                <a:latin typeface="Times New Roman"/>
                <a:cs typeface="Times New Roman"/>
              </a:rPr>
              <a:t>Dans le secteur du social: discours sur les bénéfices sociaux (logement, allocations familiales…) </a:t>
            </a:r>
            <a:r>
              <a:rPr lang="fr-FR" dirty="0">
                <a:solidFill>
                  <a:schemeClr val="dk1"/>
                </a:solidFill>
                <a:highlight>
                  <a:schemeClr val="lt1"/>
                </a:highlight>
                <a:latin typeface="Times New Roman"/>
                <a:cs typeface="Times New Roman"/>
                <a:sym typeface="Wingdings" pitchFamily="2" charset="2"/>
              </a:rPr>
              <a:t> </a:t>
            </a:r>
            <a:r>
              <a:rPr lang="fr-FR" dirty="0">
                <a:solidFill>
                  <a:schemeClr val="dk1"/>
                </a:solidFill>
                <a:highlight>
                  <a:schemeClr val="lt1"/>
                </a:highlight>
                <a:latin typeface="Times New Roman"/>
                <a:cs typeface="Times New Roman"/>
              </a:rPr>
              <a:t>voir récente loi immigration</a:t>
            </a:r>
          </a:p>
          <a:p>
            <a:r>
              <a:rPr lang="fr-FR" dirty="0">
                <a:solidFill>
                  <a:schemeClr val="dk1"/>
                </a:solidFill>
                <a:highlight>
                  <a:schemeClr val="lt1"/>
                </a:highlight>
                <a:latin typeface="Times New Roman"/>
                <a:cs typeface="Times New Roman"/>
              </a:rPr>
              <a:t>Dans le secteur de la santé: discours non fondé sur les abus de l’AME (étrangers arrivent malades en France, chirurgie esthétique et cures thermales, nomadisme médical / recours abusif aux soins, trafic d’AME et d’identités) et le coût </a:t>
            </a:r>
            <a:r>
              <a:rPr lang="fr-FR" dirty="0">
                <a:solidFill>
                  <a:schemeClr val="dk1"/>
                </a:solidFill>
                <a:highlight>
                  <a:schemeClr val="lt1"/>
                </a:highlight>
                <a:latin typeface="Times New Roman"/>
                <a:cs typeface="Times New Roman"/>
                <a:sym typeface="Wingdings" pitchFamily="2" charset="2"/>
              </a:rPr>
              <a:t> </a:t>
            </a:r>
            <a:r>
              <a:rPr lang="fr-FR" dirty="0">
                <a:solidFill>
                  <a:schemeClr val="dk1"/>
                </a:solidFill>
                <a:highlight>
                  <a:schemeClr val="lt1"/>
                </a:highlight>
                <a:latin typeface="Times New Roman"/>
                <a:cs typeface="Times New Roman"/>
              </a:rPr>
              <a:t>voir proposition loi sur AME </a:t>
            </a:r>
          </a:p>
          <a:p>
            <a:r>
              <a:rPr lang="fr-FR" dirty="0">
                <a:solidFill>
                  <a:schemeClr val="dk1"/>
                </a:solidFill>
                <a:highlight>
                  <a:schemeClr val="lt1"/>
                </a:highlight>
                <a:latin typeface="Times New Roman"/>
                <a:ea typeface="Times New Roman"/>
                <a:cs typeface="Times New Roman"/>
                <a:sym typeface="Times New Roman"/>
              </a:rPr>
              <a:t>Avantages sociaux délivrés par médecins (arrêt maladies, allocation adulte handicapé, titres de séjour pour soins) : climat de suspicion (trafic d’identité, fausses sérologies VIH…), perception de non légitimité de certaines catégories de patients, négation des causes profondes des pathologies au profit de l’origine ethnique (supposée) (M </a:t>
            </a:r>
            <a:r>
              <a:rPr lang="fr-FR" dirty="0" err="1">
                <a:solidFill>
                  <a:schemeClr val="dk1"/>
                </a:solidFill>
                <a:highlight>
                  <a:schemeClr val="lt1"/>
                </a:highlight>
                <a:latin typeface="Times New Roman"/>
                <a:ea typeface="Times New Roman"/>
                <a:cs typeface="Times New Roman"/>
                <a:sym typeface="Times New Roman"/>
              </a:rPr>
              <a:t>Cognet</a:t>
            </a:r>
            <a:r>
              <a:rPr lang="fr-FR" dirty="0">
                <a:solidFill>
                  <a:schemeClr val="dk1"/>
                </a:solidFill>
                <a:highlight>
                  <a:schemeClr val="lt1"/>
                </a:highlight>
                <a:latin typeface="Times New Roman"/>
                <a:ea typeface="Times New Roman"/>
                <a:cs typeface="Times New Roman"/>
                <a:sym typeface="Times New Roman"/>
              </a:rPr>
              <a:t>, J </a:t>
            </a:r>
            <a:r>
              <a:rPr lang="fr-FR" dirty="0" err="1">
                <a:solidFill>
                  <a:schemeClr val="dk1"/>
                </a:solidFill>
                <a:highlight>
                  <a:schemeClr val="lt1"/>
                </a:highlight>
                <a:latin typeface="Times New Roman"/>
                <a:ea typeface="Times New Roman"/>
                <a:cs typeface="Times New Roman"/>
                <a:sym typeface="Times New Roman"/>
              </a:rPr>
              <a:t>Cailhol</a:t>
            </a:r>
            <a:r>
              <a:rPr lang="fr-FR" dirty="0">
                <a:solidFill>
                  <a:schemeClr val="dk1"/>
                </a:solidFill>
                <a:highlight>
                  <a:schemeClr val="lt1"/>
                </a:highlight>
                <a:latin typeface="Times New Roman"/>
                <a:ea typeface="Times New Roman"/>
                <a:cs typeface="Times New Roman"/>
                <a:sym typeface="Times New Roman"/>
              </a:rPr>
              <a:t>) </a:t>
            </a:r>
            <a:r>
              <a:rPr lang="fr-FR" dirty="0">
                <a:solidFill>
                  <a:schemeClr val="dk1"/>
                </a:solidFill>
                <a:highlight>
                  <a:schemeClr val="lt1"/>
                </a:highlight>
                <a:latin typeface="Times New Roman"/>
                <a:ea typeface="Times New Roman"/>
                <a:cs typeface="Times New Roman"/>
                <a:sym typeface="Wingdings" pitchFamily="2" charset="2"/>
              </a:rPr>
              <a:t> voir modifications sur délivrance titre de séjours pour soins</a:t>
            </a:r>
            <a:endParaRPr lang="fr-FR" dirty="0">
              <a:solidFill>
                <a:schemeClr val="dk1"/>
              </a:solidFill>
              <a:highlight>
                <a:schemeClr val="lt1"/>
              </a:highlight>
              <a:latin typeface="Times New Roman"/>
              <a:ea typeface="Times New Roman"/>
              <a:cs typeface="Times New Roman"/>
              <a:sym typeface="Times New Roman"/>
            </a:endParaRPr>
          </a:p>
          <a:p>
            <a:endParaRPr lang="fr-FR" dirty="0"/>
          </a:p>
        </p:txBody>
      </p:sp>
    </p:spTree>
    <p:extLst>
      <p:ext uri="{BB962C8B-B14F-4D97-AF65-F5344CB8AC3E}">
        <p14:creationId xmlns:p14="http://schemas.microsoft.com/office/powerpoint/2010/main" val="1073362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7F49F-DE2E-5148-BA61-CBB1ECD1E85B}"/>
              </a:ext>
            </a:extLst>
          </p:cNvPr>
          <p:cNvSpPr>
            <a:spLocks noGrp="1"/>
          </p:cNvSpPr>
          <p:nvPr>
            <p:ph type="title"/>
          </p:nvPr>
        </p:nvSpPr>
        <p:spPr/>
        <p:txBody>
          <a:bodyPr>
            <a:normAutofit fontScale="90000"/>
          </a:bodyPr>
          <a:lstStyle/>
          <a:p>
            <a:r>
              <a:rPr lang="fr-FR" dirty="0"/>
              <a:t>….et une lenteur de reconnaissance du racisme….. </a:t>
            </a:r>
          </a:p>
        </p:txBody>
      </p:sp>
      <p:sp>
        <p:nvSpPr>
          <p:cNvPr id="3" name="Espace réservé du texte 2">
            <a:extLst>
              <a:ext uri="{FF2B5EF4-FFF2-40B4-BE49-F238E27FC236}">
                <a16:creationId xmlns:a16="http://schemas.microsoft.com/office/drawing/2014/main" id="{26EC1776-AF81-D143-9017-EDBC67473792}"/>
              </a:ext>
            </a:extLst>
          </p:cNvPr>
          <p:cNvSpPr>
            <a:spLocks noGrp="1"/>
          </p:cNvSpPr>
          <p:nvPr>
            <p:ph type="body" idx="1"/>
          </p:nvPr>
        </p:nvSpPr>
        <p:spPr/>
        <p:txBody>
          <a:bodyPr/>
          <a:lstStyle/>
          <a:p>
            <a:r>
              <a:rPr lang="fr-FR" dirty="0">
                <a:solidFill>
                  <a:schemeClr val="dk1"/>
                </a:solidFill>
                <a:latin typeface="Times New Roman"/>
                <a:ea typeface="Times New Roman"/>
                <a:cs typeface="Times New Roman"/>
                <a:sym typeface="Times New Roman"/>
              </a:rPr>
              <a:t>Valeurs républicaines qui prévalent : incident conseil de l’ordre et fermeture espace virtuel Globule Noir </a:t>
            </a:r>
          </a:p>
          <a:p>
            <a:r>
              <a:rPr lang="fr-FR" dirty="0">
                <a:solidFill>
                  <a:schemeClr val="dk1"/>
                </a:solidFill>
                <a:latin typeface="Times New Roman"/>
                <a:ea typeface="Times New Roman"/>
                <a:cs typeface="Times New Roman"/>
                <a:sym typeface="Times New Roman"/>
              </a:rPr>
              <a:t>Regard universaliste « </a:t>
            </a:r>
            <a:r>
              <a:rPr lang="fr-FR" dirty="0" err="1">
                <a:solidFill>
                  <a:schemeClr val="dk1"/>
                </a:solidFill>
                <a:latin typeface="Times New Roman"/>
                <a:ea typeface="Times New Roman"/>
                <a:cs typeface="Times New Roman"/>
                <a:sym typeface="Times New Roman"/>
              </a:rPr>
              <a:t>Color-blind</a:t>
            </a:r>
            <a:r>
              <a:rPr lang="fr-FR" dirty="0">
                <a:solidFill>
                  <a:schemeClr val="dk1"/>
                </a:solidFill>
                <a:latin typeface="Times New Roman"/>
                <a:ea typeface="Times New Roman"/>
                <a:cs typeface="Times New Roman"/>
                <a:sym typeface="Times New Roman"/>
              </a:rPr>
              <a:t> » (voir Anne Claire Collier - </a:t>
            </a:r>
            <a:r>
              <a:rPr lang="fr-FR" dirty="0">
                <a:solidFill>
                  <a:schemeClr val="dk1"/>
                </a:solidFill>
                <a:latin typeface="Times New Roman"/>
                <a:ea typeface="Times New Roman"/>
                <a:cs typeface="Times New Roman"/>
                <a:sym typeface="Times New Roman"/>
                <a:hlinkClick r:id="rId2"/>
              </a:rPr>
              <a:t>https://www.cairn.info/revue-lumieres-2019-2-page-9.htm&amp;wt.src=pdf</a:t>
            </a:r>
            <a:r>
              <a:rPr lang="fr-FR" dirty="0">
                <a:solidFill>
                  <a:schemeClr val="dk1"/>
                </a:solidFill>
                <a:latin typeface="Times New Roman"/>
                <a:ea typeface="Times New Roman"/>
                <a:cs typeface="Times New Roman"/>
                <a:sym typeface="Times New Roman"/>
              </a:rPr>
              <a:t>)</a:t>
            </a:r>
          </a:p>
          <a:p>
            <a:r>
              <a:rPr lang="fr-FR" dirty="0">
                <a:solidFill>
                  <a:schemeClr val="dk1"/>
                </a:solidFill>
                <a:latin typeface="Times New Roman"/>
                <a:ea typeface="Times New Roman"/>
                <a:cs typeface="Times New Roman"/>
                <a:sym typeface="Times New Roman"/>
              </a:rPr>
              <a:t>Restrictions sur collecte de données « ethniques » rendant difficile des études spécifiques sur les traitements différenciés dans les soins </a:t>
            </a:r>
          </a:p>
          <a:p>
            <a:endParaRPr lang="fr-FR" dirty="0"/>
          </a:p>
        </p:txBody>
      </p:sp>
    </p:spTree>
    <p:extLst>
      <p:ext uri="{BB962C8B-B14F-4D97-AF65-F5344CB8AC3E}">
        <p14:creationId xmlns:p14="http://schemas.microsoft.com/office/powerpoint/2010/main" val="1135440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3"/>
          <p:cNvSpPr txBox="1">
            <a:spLocks noGrp="1"/>
          </p:cNvSpPr>
          <p:nvPr>
            <p:ph type="title"/>
          </p:nvPr>
        </p:nvSpPr>
        <p:spPr>
          <a:xfrm>
            <a:off x="569510" y="180545"/>
            <a:ext cx="10424679" cy="763600"/>
          </a:xfrm>
          <a:prstGeom prst="rect">
            <a:avLst/>
          </a:prstGeom>
        </p:spPr>
        <p:txBody>
          <a:bodyPr spcFirstLastPara="1" vert="horz" wrap="square" lIns="121900" tIns="121900" rIns="121900" bIns="121900" rtlCol="0" anchor="t" anchorCtr="0">
            <a:normAutofit fontScale="90000"/>
          </a:bodyPr>
          <a:lstStyle/>
          <a:p>
            <a:r>
              <a:rPr lang="fr" dirty="0">
                <a:latin typeface="Times New Roman"/>
                <a:ea typeface="Times New Roman"/>
                <a:cs typeface="Times New Roman"/>
                <a:sym typeface="Wingdings" pitchFamily="2" charset="2"/>
              </a:rPr>
              <a:t>…créent de m</a:t>
            </a:r>
            <a:r>
              <a:rPr lang="fr" dirty="0">
                <a:latin typeface="Times New Roman"/>
                <a:ea typeface="Times New Roman"/>
                <a:cs typeface="Times New Roman"/>
                <a:sym typeface="Times New Roman"/>
              </a:rPr>
              <a:t>ultiples sources de traitements différenciés</a:t>
            </a:r>
            <a:endParaRPr dirty="0">
              <a:latin typeface="Times New Roman"/>
              <a:ea typeface="Times New Roman"/>
              <a:cs typeface="Times New Roman"/>
              <a:sym typeface="Times New Roman"/>
            </a:endParaRPr>
          </a:p>
        </p:txBody>
      </p:sp>
      <p:pic>
        <p:nvPicPr>
          <p:cNvPr id="218" name="Google Shape;218;p43"/>
          <p:cNvPicPr preferRelativeResize="0"/>
          <p:nvPr/>
        </p:nvPicPr>
        <p:blipFill>
          <a:blip r:embed="rId3">
            <a:alphaModFix/>
          </a:blip>
          <a:stretch>
            <a:fillRect/>
          </a:stretch>
        </p:blipFill>
        <p:spPr>
          <a:xfrm>
            <a:off x="3259567" y="1549101"/>
            <a:ext cx="6213114" cy="4977362"/>
          </a:xfrm>
          <a:prstGeom prst="rect">
            <a:avLst/>
          </a:prstGeom>
          <a:noFill/>
          <a:ln>
            <a:noFill/>
          </a:ln>
        </p:spPr>
      </p:pic>
    </p:spTree>
    <p:extLst>
      <p:ext uri="{BB962C8B-B14F-4D97-AF65-F5344CB8AC3E}">
        <p14:creationId xmlns:p14="http://schemas.microsoft.com/office/powerpoint/2010/main" val="156415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02812-6B9F-2247-AB2D-3C2003E97DC3}"/>
              </a:ext>
            </a:extLst>
          </p:cNvPr>
          <p:cNvSpPr>
            <a:spLocks noGrp="1"/>
          </p:cNvSpPr>
          <p:nvPr>
            <p:ph type="title"/>
          </p:nvPr>
        </p:nvSpPr>
        <p:spPr/>
        <p:txBody>
          <a:bodyPr>
            <a:normAutofit fontScale="90000"/>
          </a:bodyPr>
          <a:lstStyle/>
          <a:p>
            <a:r>
              <a:rPr lang="fr-FR" dirty="0"/>
              <a:t>Sensibilisation professionnels de santé </a:t>
            </a:r>
          </a:p>
        </p:txBody>
      </p:sp>
      <p:sp>
        <p:nvSpPr>
          <p:cNvPr id="3" name="Espace réservé du texte 2">
            <a:extLst>
              <a:ext uri="{FF2B5EF4-FFF2-40B4-BE49-F238E27FC236}">
                <a16:creationId xmlns:a16="http://schemas.microsoft.com/office/drawing/2014/main" id="{83C79605-D6CA-A54C-9277-0C2434221836}"/>
              </a:ext>
            </a:extLst>
          </p:cNvPr>
          <p:cNvSpPr>
            <a:spLocks noGrp="1"/>
          </p:cNvSpPr>
          <p:nvPr>
            <p:ph type="body" idx="1"/>
          </p:nvPr>
        </p:nvSpPr>
        <p:spPr/>
        <p:txBody>
          <a:bodyPr/>
          <a:lstStyle/>
          <a:p>
            <a:pPr marL="152396" indent="0">
              <a:buNone/>
            </a:pPr>
            <a:r>
              <a:rPr lang="fr-FR" dirty="0"/>
              <a:t>A l’étranger: exemple du Canada et du principe de « Joyce »</a:t>
            </a:r>
          </a:p>
          <a:p>
            <a:pPr marL="152396" indent="0">
              <a:buNone/>
            </a:pPr>
            <a:r>
              <a:rPr lang="fr-FR" dirty="0"/>
              <a:t> </a:t>
            </a:r>
          </a:p>
        </p:txBody>
      </p:sp>
      <p:pic>
        <p:nvPicPr>
          <p:cNvPr id="7" name="Image 6">
            <a:extLst>
              <a:ext uri="{FF2B5EF4-FFF2-40B4-BE49-F238E27FC236}">
                <a16:creationId xmlns:a16="http://schemas.microsoft.com/office/drawing/2014/main" id="{8D5D0703-EA98-874A-8F88-3050072DD58A}"/>
              </a:ext>
            </a:extLst>
          </p:cNvPr>
          <p:cNvPicPr>
            <a:picLocks noChangeAspect="1"/>
          </p:cNvPicPr>
          <p:nvPr/>
        </p:nvPicPr>
        <p:blipFill>
          <a:blip r:embed="rId2"/>
          <a:stretch>
            <a:fillRect/>
          </a:stretch>
        </p:blipFill>
        <p:spPr>
          <a:xfrm>
            <a:off x="1158181" y="2112585"/>
            <a:ext cx="4036211" cy="4763668"/>
          </a:xfrm>
          <a:prstGeom prst="rect">
            <a:avLst/>
          </a:prstGeom>
        </p:spPr>
      </p:pic>
      <p:pic>
        <p:nvPicPr>
          <p:cNvPr id="9" name="Image 8">
            <a:extLst>
              <a:ext uri="{FF2B5EF4-FFF2-40B4-BE49-F238E27FC236}">
                <a16:creationId xmlns:a16="http://schemas.microsoft.com/office/drawing/2014/main" id="{254D6340-4C8D-8647-B55C-C50E957A9F3B}"/>
              </a:ext>
            </a:extLst>
          </p:cNvPr>
          <p:cNvPicPr>
            <a:picLocks noChangeAspect="1"/>
          </p:cNvPicPr>
          <p:nvPr/>
        </p:nvPicPr>
        <p:blipFill>
          <a:blip r:embed="rId3"/>
          <a:stretch>
            <a:fillRect/>
          </a:stretch>
        </p:blipFill>
        <p:spPr>
          <a:xfrm>
            <a:off x="5936974" y="2130841"/>
            <a:ext cx="5575333" cy="4727159"/>
          </a:xfrm>
          <a:prstGeom prst="rect">
            <a:avLst/>
          </a:prstGeom>
        </p:spPr>
      </p:pic>
    </p:spTree>
    <p:extLst>
      <p:ext uri="{BB962C8B-B14F-4D97-AF65-F5344CB8AC3E}">
        <p14:creationId xmlns:p14="http://schemas.microsoft.com/office/powerpoint/2010/main" val="101650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Quelques concepts</a:t>
            </a:r>
          </a:p>
        </p:txBody>
      </p:sp>
      <p:sp>
        <p:nvSpPr>
          <p:cNvPr id="3" name="Espace réservé du contenu 2"/>
          <p:cNvSpPr>
            <a:spLocks noGrp="1"/>
          </p:cNvSpPr>
          <p:nvPr>
            <p:ph idx="1"/>
          </p:nvPr>
        </p:nvSpPr>
        <p:spPr/>
        <p:txBody>
          <a:bodyPr>
            <a:normAutofit fontScale="92500"/>
          </a:bodyPr>
          <a:lstStyle/>
          <a:p>
            <a:r>
              <a:rPr lang="fr-FR" dirty="0"/>
              <a:t> Un biais est une préférence ou une aversion à l’endroit d’une personne ou d’un groupe de personnes (</a:t>
            </a:r>
            <a:r>
              <a:rPr lang="fr-FR" dirty="0" err="1"/>
              <a:t>Hockett</a:t>
            </a:r>
            <a:r>
              <a:rPr lang="fr-FR" dirty="0"/>
              <a:t>, 2017), sous l’influence de notre socialisation, de nos expériences personnelles et des médias </a:t>
            </a:r>
          </a:p>
          <a:p>
            <a:r>
              <a:rPr lang="fr-FR" dirty="0"/>
              <a:t>« Les valeurs sont des concepts ou des convictions concernant un état final ou un comportement souhaitable qui transcendent les situations spécifiques, guident nos choix ou nos jugements face aux comportements et aux événements et sont classés par ordre d’importance relative » (Schwartz et al., 1987)</a:t>
            </a:r>
          </a:p>
          <a:p>
            <a:r>
              <a:rPr lang="fr-FR" dirty="0"/>
              <a:t>La catégorisation correspond à une activité cognitive qui permet de traiter des objets différents de la même façon et par là, de dépasser les spécificités au profit de la généralité (</a:t>
            </a:r>
            <a:r>
              <a:rPr lang="fr-FR" dirty="0" err="1"/>
              <a:t>Bonthoux</a:t>
            </a:r>
            <a:r>
              <a:rPr lang="fr-FR" i="1" dirty="0"/>
              <a:t> et al.</a:t>
            </a:r>
            <a:r>
              <a:rPr lang="fr-FR" dirty="0"/>
              <a:t>, 2004).</a:t>
            </a:r>
          </a:p>
          <a:p>
            <a:endParaRPr lang="fr-FR" dirty="0"/>
          </a:p>
        </p:txBody>
      </p:sp>
    </p:spTree>
    <p:extLst>
      <p:ext uri="{BB962C8B-B14F-4D97-AF65-F5344CB8AC3E}">
        <p14:creationId xmlns:p14="http://schemas.microsoft.com/office/powerpoint/2010/main" val="1610819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0E7E26-BCF7-B04C-8E0F-2B98E15CA1E6}"/>
              </a:ext>
            </a:extLst>
          </p:cNvPr>
          <p:cNvSpPr>
            <a:spLocks noGrp="1"/>
          </p:cNvSpPr>
          <p:nvPr>
            <p:ph type="title"/>
          </p:nvPr>
        </p:nvSpPr>
        <p:spPr/>
        <p:txBody>
          <a:bodyPr>
            <a:normAutofit fontScale="90000"/>
          </a:bodyPr>
          <a:lstStyle/>
          <a:p>
            <a:r>
              <a:rPr lang="fr-FR" dirty="0"/>
              <a:t>Principe de Joyce (Canada)</a:t>
            </a:r>
          </a:p>
        </p:txBody>
      </p:sp>
      <p:sp>
        <p:nvSpPr>
          <p:cNvPr id="3" name="Espace réservé du texte 2">
            <a:extLst>
              <a:ext uri="{FF2B5EF4-FFF2-40B4-BE49-F238E27FC236}">
                <a16:creationId xmlns:a16="http://schemas.microsoft.com/office/drawing/2014/main" id="{8659D3B6-EEFB-3A48-B6D0-50DA225CFE2A}"/>
              </a:ext>
            </a:extLst>
          </p:cNvPr>
          <p:cNvSpPr>
            <a:spLocks noGrp="1"/>
          </p:cNvSpPr>
          <p:nvPr>
            <p:ph type="body" idx="1"/>
          </p:nvPr>
        </p:nvSpPr>
        <p:spPr>
          <a:xfrm>
            <a:off x="415600" y="1536633"/>
            <a:ext cx="11360800" cy="5071784"/>
          </a:xfrm>
        </p:spPr>
        <p:txBody>
          <a:bodyPr>
            <a:normAutofit fontScale="85000" lnSpcReduction="20000"/>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Implications pour les services de santé et sociaux, formation initiale et continue, sur décolonisation, sécurisation culturelle, valorisation des savoirs autochtones, recrutement…..</a:t>
            </a:r>
          </a:p>
        </p:txBody>
      </p:sp>
      <p:pic>
        <p:nvPicPr>
          <p:cNvPr id="5" name="Image 4">
            <a:extLst>
              <a:ext uri="{FF2B5EF4-FFF2-40B4-BE49-F238E27FC236}">
                <a16:creationId xmlns:a16="http://schemas.microsoft.com/office/drawing/2014/main" id="{AF6F5B91-196A-B649-AF40-56B423EFE939}"/>
              </a:ext>
            </a:extLst>
          </p:cNvPr>
          <p:cNvPicPr>
            <a:picLocks noChangeAspect="1"/>
          </p:cNvPicPr>
          <p:nvPr/>
        </p:nvPicPr>
        <p:blipFill>
          <a:blip r:embed="rId2"/>
          <a:stretch>
            <a:fillRect/>
          </a:stretch>
        </p:blipFill>
        <p:spPr>
          <a:xfrm>
            <a:off x="1339383" y="1794951"/>
            <a:ext cx="9228667" cy="3183467"/>
          </a:xfrm>
          <a:prstGeom prst="rect">
            <a:avLst/>
          </a:prstGeom>
        </p:spPr>
      </p:pic>
    </p:spTree>
    <p:extLst>
      <p:ext uri="{BB962C8B-B14F-4D97-AF65-F5344CB8AC3E}">
        <p14:creationId xmlns:p14="http://schemas.microsoft.com/office/powerpoint/2010/main" val="1249880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AF63D2-526D-AD4E-BF9A-54387304AE22}"/>
              </a:ext>
            </a:extLst>
          </p:cNvPr>
          <p:cNvSpPr>
            <a:spLocks noGrp="1"/>
          </p:cNvSpPr>
          <p:nvPr>
            <p:ph type="title"/>
          </p:nvPr>
        </p:nvSpPr>
        <p:spPr>
          <a:xfrm>
            <a:off x="0" y="467896"/>
            <a:ext cx="12192000" cy="763600"/>
          </a:xfrm>
        </p:spPr>
        <p:txBody>
          <a:bodyPr>
            <a:normAutofit fontScale="90000"/>
          </a:bodyPr>
          <a:lstStyle/>
          <a:p>
            <a:r>
              <a:rPr lang="fr-FR" dirty="0"/>
              <a:t>Continuum sécurisation culturelle en santé </a:t>
            </a:r>
            <a:r>
              <a:rPr lang="fr-FR" sz="1733" dirty="0"/>
              <a:t>(extraits formation TRC-CRASIQ-2023) </a:t>
            </a:r>
          </a:p>
        </p:txBody>
      </p:sp>
      <p:pic>
        <p:nvPicPr>
          <p:cNvPr id="5" name="Image 4">
            <a:extLst>
              <a:ext uri="{FF2B5EF4-FFF2-40B4-BE49-F238E27FC236}">
                <a16:creationId xmlns:a16="http://schemas.microsoft.com/office/drawing/2014/main" id="{7A77BEBB-FC0B-E94C-B934-C433CF5A00E4}"/>
              </a:ext>
            </a:extLst>
          </p:cNvPr>
          <p:cNvPicPr>
            <a:picLocks noChangeAspect="1"/>
          </p:cNvPicPr>
          <p:nvPr/>
        </p:nvPicPr>
        <p:blipFill>
          <a:blip r:embed="rId2"/>
          <a:stretch>
            <a:fillRect/>
          </a:stretch>
        </p:blipFill>
        <p:spPr>
          <a:xfrm>
            <a:off x="150556" y="1638096"/>
            <a:ext cx="5752824" cy="4602259"/>
          </a:xfrm>
          <a:prstGeom prst="rect">
            <a:avLst/>
          </a:prstGeom>
        </p:spPr>
      </p:pic>
      <p:pic>
        <p:nvPicPr>
          <p:cNvPr id="7" name="Image 6">
            <a:extLst>
              <a:ext uri="{FF2B5EF4-FFF2-40B4-BE49-F238E27FC236}">
                <a16:creationId xmlns:a16="http://schemas.microsoft.com/office/drawing/2014/main" id="{1719CEEA-28C8-FD45-B911-3D66F7732AAA}"/>
              </a:ext>
            </a:extLst>
          </p:cNvPr>
          <p:cNvPicPr>
            <a:picLocks noChangeAspect="1"/>
          </p:cNvPicPr>
          <p:nvPr/>
        </p:nvPicPr>
        <p:blipFill>
          <a:blip r:embed="rId3"/>
          <a:stretch>
            <a:fillRect/>
          </a:stretch>
        </p:blipFill>
        <p:spPr>
          <a:xfrm>
            <a:off x="6767445" y="1701338"/>
            <a:ext cx="5424556" cy="4475775"/>
          </a:xfrm>
          <a:prstGeom prst="rect">
            <a:avLst/>
          </a:prstGeom>
        </p:spPr>
      </p:pic>
      <p:sp>
        <p:nvSpPr>
          <p:cNvPr id="8" name="Rectangle avec flèche vers la droite 7">
            <a:extLst>
              <a:ext uri="{FF2B5EF4-FFF2-40B4-BE49-F238E27FC236}">
                <a16:creationId xmlns:a16="http://schemas.microsoft.com/office/drawing/2014/main" id="{7FB4746A-6FBC-E94C-A65A-24283C79505F}"/>
              </a:ext>
            </a:extLst>
          </p:cNvPr>
          <p:cNvSpPr/>
          <p:nvPr/>
        </p:nvSpPr>
        <p:spPr>
          <a:xfrm>
            <a:off x="5690472" y="4081671"/>
            <a:ext cx="1218328" cy="16256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9" name="Cadre 8">
            <a:extLst>
              <a:ext uri="{FF2B5EF4-FFF2-40B4-BE49-F238E27FC236}">
                <a16:creationId xmlns:a16="http://schemas.microsoft.com/office/drawing/2014/main" id="{A091B108-F92C-434E-96CF-7A67DE851E82}"/>
              </a:ext>
            </a:extLst>
          </p:cNvPr>
          <p:cNvSpPr/>
          <p:nvPr/>
        </p:nvSpPr>
        <p:spPr>
          <a:xfrm>
            <a:off x="150556" y="3834298"/>
            <a:ext cx="5203323" cy="2049669"/>
          </a:xfrm>
          <a:custGeom>
            <a:avLst/>
            <a:gdLst>
              <a:gd name="connsiteX0" fmla="*/ 0 w 3902492"/>
              <a:gd name="connsiteY0" fmla="*/ 0 h 1537252"/>
              <a:gd name="connsiteX1" fmla="*/ 3902492 w 3902492"/>
              <a:gd name="connsiteY1" fmla="*/ 0 h 1537252"/>
              <a:gd name="connsiteX2" fmla="*/ 3902492 w 3902492"/>
              <a:gd name="connsiteY2" fmla="*/ 1537252 h 1537252"/>
              <a:gd name="connsiteX3" fmla="*/ 0 w 3902492"/>
              <a:gd name="connsiteY3" fmla="*/ 1537252 h 1537252"/>
              <a:gd name="connsiteX4" fmla="*/ 0 w 3902492"/>
              <a:gd name="connsiteY4" fmla="*/ 0 h 1537252"/>
              <a:gd name="connsiteX5" fmla="*/ 192157 w 3902492"/>
              <a:gd name="connsiteY5" fmla="*/ 192157 h 1537252"/>
              <a:gd name="connsiteX6" fmla="*/ 192157 w 3902492"/>
              <a:gd name="connsiteY6" fmla="*/ 1345096 h 1537252"/>
              <a:gd name="connsiteX7" fmla="*/ 3710336 w 3902492"/>
              <a:gd name="connsiteY7" fmla="*/ 1345096 h 1537252"/>
              <a:gd name="connsiteX8" fmla="*/ 3710336 w 3902492"/>
              <a:gd name="connsiteY8" fmla="*/ 192157 h 1537252"/>
              <a:gd name="connsiteX9" fmla="*/ 192157 w 3902492"/>
              <a:gd name="connsiteY9" fmla="*/ 192157 h 1537252"/>
              <a:gd name="connsiteX0" fmla="*/ 0 w 3902492"/>
              <a:gd name="connsiteY0" fmla="*/ 0 h 1537252"/>
              <a:gd name="connsiteX1" fmla="*/ 3902492 w 3902492"/>
              <a:gd name="connsiteY1" fmla="*/ 0 h 1537252"/>
              <a:gd name="connsiteX2" fmla="*/ 3902492 w 3902492"/>
              <a:gd name="connsiteY2" fmla="*/ 1537252 h 1537252"/>
              <a:gd name="connsiteX3" fmla="*/ 0 w 3902492"/>
              <a:gd name="connsiteY3" fmla="*/ 1537252 h 1537252"/>
              <a:gd name="connsiteX4" fmla="*/ 0 w 3902492"/>
              <a:gd name="connsiteY4" fmla="*/ 0 h 1537252"/>
              <a:gd name="connsiteX5" fmla="*/ 192157 w 3902492"/>
              <a:gd name="connsiteY5" fmla="*/ 192157 h 1537252"/>
              <a:gd name="connsiteX6" fmla="*/ 192157 w 3902492"/>
              <a:gd name="connsiteY6" fmla="*/ 1345096 h 1537252"/>
              <a:gd name="connsiteX7" fmla="*/ 3710336 w 3902492"/>
              <a:gd name="connsiteY7" fmla="*/ 1345096 h 1537252"/>
              <a:gd name="connsiteX8" fmla="*/ 3763345 w 3902492"/>
              <a:gd name="connsiteY8" fmla="*/ 125896 h 1537252"/>
              <a:gd name="connsiteX9" fmla="*/ 192157 w 3902492"/>
              <a:gd name="connsiteY9" fmla="*/ 192157 h 1537252"/>
              <a:gd name="connsiteX0" fmla="*/ 0 w 3902492"/>
              <a:gd name="connsiteY0" fmla="*/ 0 h 1537252"/>
              <a:gd name="connsiteX1" fmla="*/ 3902492 w 3902492"/>
              <a:gd name="connsiteY1" fmla="*/ 0 h 1537252"/>
              <a:gd name="connsiteX2" fmla="*/ 3902492 w 3902492"/>
              <a:gd name="connsiteY2" fmla="*/ 1537252 h 1537252"/>
              <a:gd name="connsiteX3" fmla="*/ 0 w 3902492"/>
              <a:gd name="connsiteY3" fmla="*/ 1537252 h 1537252"/>
              <a:gd name="connsiteX4" fmla="*/ 0 w 3902492"/>
              <a:gd name="connsiteY4" fmla="*/ 0 h 1537252"/>
              <a:gd name="connsiteX5" fmla="*/ 192157 w 3902492"/>
              <a:gd name="connsiteY5" fmla="*/ 192157 h 1537252"/>
              <a:gd name="connsiteX6" fmla="*/ 192157 w 3902492"/>
              <a:gd name="connsiteY6" fmla="*/ 1345096 h 1537252"/>
              <a:gd name="connsiteX7" fmla="*/ 3829605 w 3902492"/>
              <a:gd name="connsiteY7" fmla="*/ 1437861 h 1537252"/>
              <a:gd name="connsiteX8" fmla="*/ 3763345 w 3902492"/>
              <a:gd name="connsiteY8" fmla="*/ 125896 h 1537252"/>
              <a:gd name="connsiteX9" fmla="*/ 192157 w 3902492"/>
              <a:gd name="connsiteY9" fmla="*/ 192157 h 1537252"/>
              <a:gd name="connsiteX0" fmla="*/ 0 w 3902492"/>
              <a:gd name="connsiteY0" fmla="*/ 0 h 1537252"/>
              <a:gd name="connsiteX1" fmla="*/ 3902492 w 3902492"/>
              <a:gd name="connsiteY1" fmla="*/ 0 h 1537252"/>
              <a:gd name="connsiteX2" fmla="*/ 3902492 w 3902492"/>
              <a:gd name="connsiteY2" fmla="*/ 1537252 h 1537252"/>
              <a:gd name="connsiteX3" fmla="*/ 0 w 3902492"/>
              <a:gd name="connsiteY3" fmla="*/ 1537252 h 1537252"/>
              <a:gd name="connsiteX4" fmla="*/ 0 w 3902492"/>
              <a:gd name="connsiteY4" fmla="*/ 0 h 1537252"/>
              <a:gd name="connsiteX5" fmla="*/ 99392 w 3902492"/>
              <a:gd name="connsiteY5" fmla="*/ 99392 h 1537252"/>
              <a:gd name="connsiteX6" fmla="*/ 192157 w 3902492"/>
              <a:gd name="connsiteY6" fmla="*/ 1345096 h 1537252"/>
              <a:gd name="connsiteX7" fmla="*/ 3829605 w 3902492"/>
              <a:gd name="connsiteY7" fmla="*/ 1437861 h 1537252"/>
              <a:gd name="connsiteX8" fmla="*/ 3763345 w 3902492"/>
              <a:gd name="connsiteY8" fmla="*/ 125896 h 1537252"/>
              <a:gd name="connsiteX9" fmla="*/ 99392 w 3902492"/>
              <a:gd name="connsiteY9" fmla="*/ 99392 h 1537252"/>
              <a:gd name="connsiteX0" fmla="*/ 0 w 3902492"/>
              <a:gd name="connsiteY0" fmla="*/ 0 h 1537252"/>
              <a:gd name="connsiteX1" fmla="*/ 3902492 w 3902492"/>
              <a:gd name="connsiteY1" fmla="*/ 0 h 1537252"/>
              <a:gd name="connsiteX2" fmla="*/ 3902492 w 3902492"/>
              <a:gd name="connsiteY2" fmla="*/ 1537252 h 1537252"/>
              <a:gd name="connsiteX3" fmla="*/ 0 w 3902492"/>
              <a:gd name="connsiteY3" fmla="*/ 1537252 h 1537252"/>
              <a:gd name="connsiteX4" fmla="*/ 0 w 3902492"/>
              <a:gd name="connsiteY4" fmla="*/ 0 h 1537252"/>
              <a:gd name="connsiteX5" fmla="*/ 99392 w 3902492"/>
              <a:gd name="connsiteY5" fmla="*/ 99392 h 1537252"/>
              <a:gd name="connsiteX6" fmla="*/ 46383 w 3902492"/>
              <a:gd name="connsiteY6" fmla="*/ 1504122 h 1537252"/>
              <a:gd name="connsiteX7" fmla="*/ 3829605 w 3902492"/>
              <a:gd name="connsiteY7" fmla="*/ 1437861 h 1537252"/>
              <a:gd name="connsiteX8" fmla="*/ 3763345 w 3902492"/>
              <a:gd name="connsiteY8" fmla="*/ 125896 h 1537252"/>
              <a:gd name="connsiteX9" fmla="*/ 99392 w 3902492"/>
              <a:gd name="connsiteY9" fmla="*/ 99392 h 1537252"/>
              <a:gd name="connsiteX0" fmla="*/ 0 w 3902492"/>
              <a:gd name="connsiteY0" fmla="*/ 0 h 1537252"/>
              <a:gd name="connsiteX1" fmla="*/ 3902492 w 3902492"/>
              <a:gd name="connsiteY1" fmla="*/ 0 h 1537252"/>
              <a:gd name="connsiteX2" fmla="*/ 3902492 w 3902492"/>
              <a:gd name="connsiteY2" fmla="*/ 1537252 h 1537252"/>
              <a:gd name="connsiteX3" fmla="*/ 0 w 3902492"/>
              <a:gd name="connsiteY3" fmla="*/ 1537252 h 1537252"/>
              <a:gd name="connsiteX4" fmla="*/ 0 w 3902492"/>
              <a:gd name="connsiteY4" fmla="*/ 0 h 1537252"/>
              <a:gd name="connsiteX5" fmla="*/ 99392 w 3902492"/>
              <a:gd name="connsiteY5" fmla="*/ 99392 h 1537252"/>
              <a:gd name="connsiteX6" fmla="*/ 46383 w 3902492"/>
              <a:gd name="connsiteY6" fmla="*/ 1504122 h 1537252"/>
              <a:gd name="connsiteX7" fmla="*/ 3829605 w 3902492"/>
              <a:gd name="connsiteY7" fmla="*/ 1437861 h 1537252"/>
              <a:gd name="connsiteX8" fmla="*/ 3803101 w 3902492"/>
              <a:gd name="connsiteY8" fmla="*/ 59635 h 1537252"/>
              <a:gd name="connsiteX9" fmla="*/ 99392 w 3902492"/>
              <a:gd name="connsiteY9" fmla="*/ 99392 h 1537252"/>
              <a:gd name="connsiteX0" fmla="*/ 0 w 3902492"/>
              <a:gd name="connsiteY0" fmla="*/ 0 h 1537252"/>
              <a:gd name="connsiteX1" fmla="*/ 3902492 w 3902492"/>
              <a:gd name="connsiteY1" fmla="*/ 0 h 1537252"/>
              <a:gd name="connsiteX2" fmla="*/ 3902492 w 3902492"/>
              <a:gd name="connsiteY2" fmla="*/ 1537252 h 1537252"/>
              <a:gd name="connsiteX3" fmla="*/ 0 w 3902492"/>
              <a:gd name="connsiteY3" fmla="*/ 1537252 h 1537252"/>
              <a:gd name="connsiteX4" fmla="*/ 0 w 3902492"/>
              <a:gd name="connsiteY4" fmla="*/ 0 h 1537252"/>
              <a:gd name="connsiteX5" fmla="*/ 59635 w 3902492"/>
              <a:gd name="connsiteY5" fmla="*/ 33131 h 1537252"/>
              <a:gd name="connsiteX6" fmla="*/ 46383 w 3902492"/>
              <a:gd name="connsiteY6" fmla="*/ 1504122 h 1537252"/>
              <a:gd name="connsiteX7" fmla="*/ 3829605 w 3902492"/>
              <a:gd name="connsiteY7" fmla="*/ 1437861 h 1537252"/>
              <a:gd name="connsiteX8" fmla="*/ 3803101 w 3902492"/>
              <a:gd name="connsiteY8" fmla="*/ 59635 h 1537252"/>
              <a:gd name="connsiteX9" fmla="*/ 59635 w 3902492"/>
              <a:gd name="connsiteY9" fmla="*/ 33131 h 1537252"/>
              <a:gd name="connsiteX0" fmla="*/ 0 w 3902492"/>
              <a:gd name="connsiteY0" fmla="*/ 0 h 1537252"/>
              <a:gd name="connsiteX1" fmla="*/ 3902492 w 3902492"/>
              <a:gd name="connsiteY1" fmla="*/ 0 h 1537252"/>
              <a:gd name="connsiteX2" fmla="*/ 3902492 w 3902492"/>
              <a:gd name="connsiteY2" fmla="*/ 1537252 h 1537252"/>
              <a:gd name="connsiteX3" fmla="*/ 0 w 3902492"/>
              <a:gd name="connsiteY3" fmla="*/ 1537252 h 1537252"/>
              <a:gd name="connsiteX4" fmla="*/ 0 w 3902492"/>
              <a:gd name="connsiteY4" fmla="*/ 0 h 1537252"/>
              <a:gd name="connsiteX5" fmla="*/ 59635 w 3902492"/>
              <a:gd name="connsiteY5" fmla="*/ 33131 h 1537252"/>
              <a:gd name="connsiteX6" fmla="*/ 46383 w 3902492"/>
              <a:gd name="connsiteY6" fmla="*/ 1504122 h 1537252"/>
              <a:gd name="connsiteX7" fmla="*/ 3829605 w 3902492"/>
              <a:gd name="connsiteY7" fmla="*/ 1437861 h 1537252"/>
              <a:gd name="connsiteX8" fmla="*/ 3882614 w 3902492"/>
              <a:gd name="connsiteY8" fmla="*/ 19878 h 1537252"/>
              <a:gd name="connsiteX9" fmla="*/ 59635 w 3902492"/>
              <a:gd name="connsiteY9" fmla="*/ 33131 h 1537252"/>
              <a:gd name="connsiteX0" fmla="*/ 0 w 3902492"/>
              <a:gd name="connsiteY0" fmla="*/ 0 h 1537252"/>
              <a:gd name="connsiteX1" fmla="*/ 3902492 w 3902492"/>
              <a:gd name="connsiteY1" fmla="*/ 0 h 1537252"/>
              <a:gd name="connsiteX2" fmla="*/ 3902492 w 3902492"/>
              <a:gd name="connsiteY2" fmla="*/ 1537252 h 1537252"/>
              <a:gd name="connsiteX3" fmla="*/ 0 w 3902492"/>
              <a:gd name="connsiteY3" fmla="*/ 1537252 h 1537252"/>
              <a:gd name="connsiteX4" fmla="*/ 0 w 3902492"/>
              <a:gd name="connsiteY4" fmla="*/ 0 h 1537252"/>
              <a:gd name="connsiteX5" fmla="*/ 59635 w 3902492"/>
              <a:gd name="connsiteY5" fmla="*/ 33131 h 1537252"/>
              <a:gd name="connsiteX6" fmla="*/ 46383 w 3902492"/>
              <a:gd name="connsiteY6" fmla="*/ 1504122 h 1537252"/>
              <a:gd name="connsiteX7" fmla="*/ 3895866 w 3902492"/>
              <a:gd name="connsiteY7" fmla="*/ 1517374 h 1537252"/>
              <a:gd name="connsiteX8" fmla="*/ 3882614 w 3902492"/>
              <a:gd name="connsiteY8" fmla="*/ 19878 h 1537252"/>
              <a:gd name="connsiteX9" fmla="*/ 59635 w 3902492"/>
              <a:gd name="connsiteY9" fmla="*/ 33131 h 153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492" h="1537252">
                <a:moveTo>
                  <a:pt x="0" y="0"/>
                </a:moveTo>
                <a:lnTo>
                  <a:pt x="3902492" y="0"/>
                </a:lnTo>
                <a:lnTo>
                  <a:pt x="3902492" y="1537252"/>
                </a:lnTo>
                <a:lnTo>
                  <a:pt x="0" y="1537252"/>
                </a:lnTo>
                <a:lnTo>
                  <a:pt x="0" y="0"/>
                </a:lnTo>
                <a:close/>
                <a:moveTo>
                  <a:pt x="59635" y="33131"/>
                </a:moveTo>
                <a:lnTo>
                  <a:pt x="46383" y="1504122"/>
                </a:lnTo>
                <a:lnTo>
                  <a:pt x="3895866" y="1517374"/>
                </a:lnTo>
                <a:lnTo>
                  <a:pt x="3882614" y="19878"/>
                </a:lnTo>
                <a:lnTo>
                  <a:pt x="59635" y="3313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tx1"/>
              </a:solidFill>
            </a:endParaRPr>
          </a:p>
        </p:txBody>
      </p:sp>
    </p:spTree>
    <p:extLst>
      <p:ext uri="{BB962C8B-B14F-4D97-AF65-F5344CB8AC3E}">
        <p14:creationId xmlns:p14="http://schemas.microsoft.com/office/powerpoint/2010/main" val="61284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808A85-D43C-754A-B24D-F91E16DCD4D4}"/>
              </a:ext>
            </a:extLst>
          </p:cNvPr>
          <p:cNvSpPr>
            <a:spLocks noGrp="1"/>
          </p:cNvSpPr>
          <p:nvPr>
            <p:ph type="title"/>
          </p:nvPr>
        </p:nvSpPr>
        <p:spPr>
          <a:xfrm>
            <a:off x="415600" y="204636"/>
            <a:ext cx="11360800" cy="1332616"/>
          </a:xfrm>
        </p:spPr>
        <p:txBody>
          <a:bodyPr>
            <a:normAutofit fontScale="90000"/>
          </a:bodyPr>
          <a:lstStyle/>
          <a:p>
            <a:r>
              <a:rPr lang="fr-FR" dirty="0"/>
              <a:t>Sécurité culturelle: définition communes, agence santé publique Canada </a:t>
            </a:r>
          </a:p>
        </p:txBody>
      </p:sp>
      <p:pic>
        <p:nvPicPr>
          <p:cNvPr id="5" name="Image 4">
            <a:extLst>
              <a:ext uri="{FF2B5EF4-FFF2-40B4-BE49-F238E27FC236}">
                <a16:creationId xmlns:a16="http://schemas.microsoft.com/office/drawing/2014/main" id="{348D1EB5-B489-5146-AD38-763FECD00039}"/>
              </a:ext>
            </a:extLst>
          </p:cNvPr>
          <p:cNvPicPr>
            <a:picLocks noChangeAspect="1"/>
          </p:cNvPicPr>
          <p:nvPr/>
        </p:nvPicPr>
        <p:blipFill rotWithShape="1">
          <a:blip r:embed="rId2"/>
          <a:srcRect t="1066" r="11182"/>
          <a:stretch/>
        </p:blipFill>
        <p:spPr>
          <a:xfrm>
            <a:off x="1657626" y="1698218"/>
            <a:ext cx="7646796" cy="5019620"/>
          </a:xfrm>
          <a:prstGeom prst="rect">
            <a:avLst/>
          </a:prstGeom>
        </p:spPr>
      </p:pic>
      <p:sp>
        <p:nvSpPr>
          <p:cNvPr id="6" name="Espace réservé du texte 5">
            <a:extLst>
              <a:ext uri="{FF2B5EF4-FFF2-40B4-BE49-F238E27FC236}">
                <a16:creationId xmlns:a16="http://schemas.microsoft.com/office/drawing/2014/main" id="{F09D63AE-0B00-8B4A-86B7-C5820B967FB1}"/>
              </a:ext>
            </a:extLst>
          </p:cNvPr>
          <p:cNvSpPr txBox="1">
            <a:spLocks noGrp="1"/>
          </p:cNvSpPr>
          <p:nvPr>
            <p:ph type="body" idx="1"/>
          </p:nvPr>
        </p:nvSpPr>
        <p:spPr>
          <a:xfrm>
            <a:off x="9082157" y="2278755"/>
            <a:ext cx="2694244" cy="2166717"/>
          </a:xfrm>
          <a:prstGeom prst="rect">
            <a:avLst/>
          </a:prstGeom>
          <a:noFill/>
        </p:spPr>
        <p:txBody>
          <a:bodyPr wrap="square" rtlCol="0">
            <a:spAutoFit/>
          </a:bodyPr>
          <a:lstStyle/>
          <a:p>
            <a:pPr marL="152396" indent="0">
              <a:buNone/>
            </a:pPr>
            <a:r>
              <a:rPr lang="fr-FR" dirty="0"/>
              <a:t>Premiers pas avec centres LGBT </a:t>
            </a:r>
            <a:r>
              <a:rPr lang="fr-FR" dirty="0" err="1"/>
              <a:t>friendly</a:t>
            </a:r>
            <a:endParaRPr lang="fr-FR" dirty="0"/>
          </a:p>
          <a:p>
            <a:pPr marL="152396" indent="0">
              <a:buNone/>
            </a:pPr>
            <a:r>
              <a:rPr lang="fr-FR" dirty="0"/>
              <a:t>en France</a:t>
            </a:r>
          </a:p>
        </p:txBody>
      </p:sp>
    </p:spTree>
    <p:extLst>
      <p:ext uri="{BB962C8B-B14F-4D97-AF65-F5344CB8AC3E}">
        <p14:creationId xmlns:p14="http://schemas.microsoft.com/office/powerpoint/2010/main" val="1371101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ctr"/>
            <a:r>
              <a:rPr lang="fr-FR" sz="3600" dirty="0"/>
              <a:t>La posture réflexive</a:t>
            </a:r>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1618518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Définitions</a:t>
            </a:r>
          </a:p>
        </p:txBody>
      </p:sp>
      <p:sp>
        <p:nvSpPr>
          <p:cNvPr id="3" name="Espace réservé du contenu 2"/>
          <p:cNvSpPr>
            <a:spLocks noGrp="1"/>
          </p:cNvSpPr>
          <p:nvPr>
            <p:ph idx="1"/>
          </p:nvPr>
        </p:nvSpPr>
        <p:spPr/>
        <p:txBody>
          <a:bodyPr>
            <a:normAutofit fontScale="92500" lnSpcReduction="10000"/>
          </a:bodyPr>
          <a:lstStyle/>
          <a:p>
            <a:r>
              <a:rPr lang="fr-FR" dirty="0"/>
              <a:t>La réflexion serait une </a:t>
            </a:r>
            <a:r>
              <a:rPr lang="fr-FR" dirty="0" err="1"/>
              <a:t>métacompétence</a:t>
            </a:r>
            <a:r>
              <a:rPr lang="fr-FR" dirty="0"/>
              <a:t> en raison du fait que celle-ci se retrouve de manière transversale dans le développement d’autres compétences (</a:t>
            </a:r>
            <a:r>
              <a:rPr lang="fr-FR" dirty="0" err="1"/>
              <a:t>Chaubet</a:t>
            </a:r>
            <a:r>
              <a:rPr lang="fr-FR" dirty="0"/>
              <a:t> et al., 2013, p. 2).</a:t>
            </a:r>
          </a:p>
          <a:p>
            <a:endParaRPr lang="fr-FR" dirty="0"/>
          </a:p>
          <a:p>
            <a:r>
              <a:rPr lang="fr-FR" dirty="0"/>
              <a:t>(…) nous partageons la vision d'un praticien réflexif comme quelqu'un capable de réfléchir sur ses actions, sur ses expériences et d'en tirer des conclusions susceptibles de l'amener soit à confirmer le bien-fondé de cette action, soit à la modifier ; c'est-à-dire quelqu'un capable de prendre du recul, permettant à l'individu d'analyser la situation, de l'examiner de manière critique sous divers angles et d'en tirer des enseignements, tant au niveau cognitif qu'émotionnel (traduction personnelle) (Thomas &amp; </a:t>
            </a:r>
            <a:r>
              <a:rPr lang="fr-FR" dirty="0" err="1"/>
              <a:t>Correa</a:t>
            </a:r>
            <a:r>
              <a:rPr lang="fr-FR" dirty="0"/>
              <a:t> Molina, 2020, p. 2)</a:t>
            </a:r>
          </a:p>
        </p:txBody>
      </p:sp>
    </p:spTree>
    <p:extLst>
      <p:ext uri="{BB962C8B-B14F-4D97-AF65-F5344CB8AC3E}">
        <p14:creationId xmlns:p14="http://schemas.microsoft.com/office/powerpoint/2010/main" val="590499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Suite définitions</a:t>
            </a:r>
          </a:p>
        </p:txBody>
      </p:sp>
      <p:sp>
        <p:nvSpPr>
          <p:cNvPr id="3" name="Espace réservé du contenu 2"/>
          <p:cNvSpPr>
            <a:spLocks noGrp="1"/>
          </p:cNvSpPr>
          <p:nvPr>
            <p:ph idx="1"/>
          </p:nvPr>
        </p:nvSpPr>
        <p:spPr/>
        <p:txBody>
          <a:bodyPr/>
          <a:lstStyle/>
          <a:p>
            <a:r>
              <a:rPr lang="fr-FR" dirty="0"/>
              <a:t>« Le praticien réflexif est un praticien qui se regarde agir comme dans un miroir et cherche à comprendre </a:t>
            </a:r>
            <a:r>
              <a:rPr lang="fr-FR" b="1" dirty="0"/>
              <a:t>comment</a:t>
            </a:r>
            <a:r>
              <a:rPr lang="fr-FR" dirty="0"/>
              <a:t> il s’y prend, et parfois </a:t>
            </a:r>
            <a:r>
              <a:rPr lang="fr-FR" b="1" dirty="0"/>
              <a:t>pourquoi</a:t>
            </a:r>
            <a:r>
              <a:rPr lang="fr-FR" dirty="0"/>
              <a:t> il fait ce qu’il fait, éventuellement contre son gré ». (Perrenoud, (2004))</a:t>
            </a:r>
          </a:p>
          <a:p>
            <a:r>
              <a:rPr lang="fr-FR" dirty="0"/>
              <a:t>Compétences sur le « processus »: « Processus » signifiant ici les mécanismes </a:t>
            </a:r>
            <a:r>
              <a:rPr lang="fr-FR" b="1" dirty="0"/>
              <a:t>conscients et inconscients </a:t>
            </a:r>
            <a:r>
              <a:rPr lang="fr-FR" dirty="0"/>
              <a:t>qui sont en jeu pour les individus en situations sociales, et évoquant l’implication des personnes, considérées alors comme des « sujets professionnels ».</a:t>
            </a:r>
          </a:p>
        </p:txBody>
      </p:sp>
    </p:spTree>
    <p:extLst>
      <p:ext uri="{BB962C8B-B14F-4D97-AF65-F5344CB8AC3E}">
        <p14:creationId xmlns:p14="http://schemas.microsoft.com/office/powerpoint/2010/main" val="1788732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pratique réflexive</a:t>
            </a:r>
          </a:p>
        </p:txBody>
      </p:sp>
      <p:sp>
        <p:nvSpPr>
          <p:cNvPr id="3" name="Espace réservé du contenu 2"/>
          <p:cNvSpPr>
            <a:spLocks noGrp="1"/>
          </p:cNvSpPr>
          <p:nvPr>
            <p:ph idx="1"/>
          </p:nvPr>
        </p:nvSpPr>
        <p:spPr/>
        <p:txBody>
          <a:bodyPr/>
          <a:lstStyle/>
          <a:p>
            <a:r>
              <a:rPr lang="fr-FR" dirty="0"/>
              <a:t>Source de résistances groupales et individuelles</a:t>
            </a:r>
          </a:p>
          <a:p>
            <a:r>
              <a:rPr lang="fr-FR" dirty="0"/>
              <a:t>« La pratique réflexive s’enracine d’abord dans une posture, un rapport au monde, au savoir, à la complexité, une identité » qui nous permet de travailler sur la part de personnalité que chacun investit dans sa profession (Balint, 2003) </a:t>
            </a:r>
          </a:p>
          <a:p>
            <a:r>
              <a:rPr lang="fr-FR" dirty="0"/>
              <a:t>La façon singulière dont le sujet professionnel investit sa place, son rôle et sa relation sociale aux autres est portée par </a:t>
            </a:r>
            <a:r>
              <a:rPr lang="fr-FR" b="1" dirty="0"/>
              <a:t>l’implicite de ses valeurs et ses propres représentations</a:t>
            </a:r>
          </a:p>
        </p:txBody>
      </p:sp>
    </p:spTree>
    <p:extLst>
      <p:ext uri="{BB962C8B-B14F-4D97-AF65-F5344CB8AC3E}">
        <p14:creationId xmlns:p14="http://schemas.microsoft.com/office/powerpoint/2010/main" val="608746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Ateliers en groupes de 5 personnes</a:t>
            </a:r>
          </a:p>
        </p:txBody>
      </p:sp>
      <p:sp>
        <p:nvSpPr>
          <p:cNvPr id="3" name="Espace réservé du contenu 2"/>
          <p:cNvSpPr>
            <a:spLocks noGrp="1"/>
          </p:cNvSpPr>
          <p:nvPr>
            <p:ph idx="1"/>
          </p:nvPr>
        </p:nvSpPr>
        <p:spPr>
          <a:xfrm>
            <a:off x="838200" y="1825625"/>
            <a:ext cx="10515600" cy="4830356"/>
          </a:xfrm>
        </p:spPr>
        <p:txBody>
          <a:bodyPr>
            <a:normAutofit lnSpcReduction="10000"/>
          </a:bodyPr>
          <a:lstStyle/>
          <a:p>
            <a:r>
              <a:rPr lang="fr-FR" dirty="0"/>
              <a:t>Dans chaque groupe, tous les membres du groupe: </a:t>
            </a:r>
          </a:p>
          <a:p>
            <a:pPr lvl="1"/>
            <a:r>
              <a:rPr lang="fr-FR" dirty="0"/>
              <a:t>présentent succinctement et individuellement une situation professionnelle vécues et potentiellement problématique,</a:t>
            </a:r>
          </a:p>
          <a:p>
            <a:pPr lvl="1"/>
            <a:r>
              <a:rPr lang="fr-FR" dirty="0"/>
              <a:t>choix d’une situation professionnelle par groupe,</a:t>
            </a:r>
          </a:p>
          <a:p>
            <a:r>
              <a:rPr lang="fr-FR" dirty="0"/>
              <a:t>exposé de la situation professionnelle choisie par chaque exposant du groupe,</a:t>
            </a:r>
          </a:p>
          <a:p>
            <a:pPr lvl="1"/>
            <a:r>
              <a:rPr lang="fr-FR" dirty="0"/>
              <a:t>questions </a:t>
            </a:r>
            <a:r>
              <a:rPr lang="fr-FR" b="1" dirty="0"/>
              <a:t>factuelles</a:t>
            </a:r>
            <a:r>
              <a:rPr lang="fr-FR" dirty="0"/>
              <a:t> par tous les participants à destination de l’exposant et réponses de celui-ci,</a:t>
            </a:r>
          </a:p>
          <a:p>
            <a:pPr lvl="1"/>
            <a:r>
              <a:rPr lang="fr-FR" dirty="0"/>
              <a:t>hypothèses interprétatives exprimées par tous les participants.</a:t>
            </a:r>
          </a:p>
          <a:p>
            <a:r>
              <a:rPr lang="fr-FR" dirty="0"/>
              <a:t>Distanciation, retour vers l’exposant.</a:t>
            </a:r>
          </a:p>
          <a:p>
            <a:r>
              <a:rPr lang="fr-FR" dirty="0"/>
              <a:t>Distanciation, retour vers l’ensemble des participants.</a:t>
            </a:r>
          </a:p>
          <a:p>
            <a:r>
              <a:rPr lang="fr-FR" dirty="0"/>
              <a:t>Méta-analyse, retour sur le processus du groupe en formation</a:t>
            </a:r>
          </a:p>
        </p:txBody>
      </p:sp>
    </p:spTree>
    <p:extLst>
      <p:ext uri="{BB962C8B-B14F-4D97-AF65-F5344CB8AC3E}">
        <p14:creationId xmlns:p14="http://schemas.microsoft.com/office/powerpoint/2010/main" val="999163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Guide + règles pendant l’atelier </a:t>
            </a:r>
          </a:p>
        </p:txBody>
      </p:sp>
      <p:sp>
        <p:nvSpPr>
          <p:cNvPr id="3" name="Espace réservé du contenu 2"/>
          <p:cNvSpPr>
            <a:spLocks noGrp="1"/>
          </p:cNvSpPr>
          <p:nvPr>
            <p:ph idx="1"/>
          </p:nvPr>
        </p:nvSpPr>
        <p:spPr>
          <a:xfrm>
            <a:off x="440167" y="1825625"/>
            <a:ext cx="10515600" cy="4351338"/>
          </a:xfrm>
        </p:spPr>
        <p:txBody>
          <a:bodyPr/>
          <a:lstStyle/>
          <a:p>
            <a:r>
              <a:rPr lang="fr-FR" dirty="0"/>
              <a:t>Anonymat</a:t>
            </a:r>
          </a:p>
          <a:p>
            <a:r>
              <a:rPr lang="fr-FR" dirty="0"/>
              <a:t>principe de confidentialité, </a:t>
            </a:r>
          </a:p>
          <a:p>
            <a:r>
              <a:rPr lang="fr-FR" dirty="0"/>
              <a:t>respect de la parole d’autrui, </a:t>
            </a:r>
          </a:p>
          <a:p>
            <a:r>
              <a:rPr lang="fr-FR" dirty="0"/>
              <a:t>non-jugement et non-évaluation, </a:t>
            </a:r>
          </a:p>
          <a:p>
            <a:r>
              <a:rPr lang="fr-FR" dirty="0"/>
              <a:t>engagement, </a:t>
            </a:r>
          </a:p>
          <a:p>
            <a:r>
              <a:rPr lang="fr-FR" dirty="0"/>
              <a:t>bienveillance sans complaisance</a:t>
            </a:r>
          </a:p>
        </p:txBody>
      </p:sp>
      <p:pic>
        <p:nvPicPr>
          <p:cNvPr id="4" name="Espace réservé du contenu 3"/>
          <p:cNvPicPr>
            <a:picLocks noChangeAspect="1"/>
          </p:cNvPicPr>
          <p:nvPr/>
        </p:nvPicPr>
        <p:blipFill rotWithShape="1">
          <a:blip r:embed="rId2">
            <a:extLst>
              <a:ext uri="{28A0092B-C50C-407E-A947-70E740481C1C}">
                <a14:useLocalDpi xmlns:a14="http://schemas.microsoft.com/office/drawing/2010/main" val="0"/>
              </a:ext>
            </a:extLst>
          </a:blip>
          <a:srcRect r="36315"/>
          <a:stretch/>
        </p:blipFill>
        <p:spPr>
          <a:xfrm>
            <a:off x="5953650" y="1386149"/>
            <a:ext cx="6008853" cy="5230290"/>
          </a:xfrm>
          <a:prstGeom prst="rect">
            <a:avLst/>
          </a:prstGeom>
        </p:spPr>
      </p:pic>
      <p:sp>
        <p:nvSpPr>
          <p:cNvPr id="5" name="ZoneTexte 4"/>
          <p:cNvSpPr txBox="1"/>
          <p:nvPr/>
        </p:nvSpPr>
        <p:spPr>
          <a:xfrm>
            <a:off x="5953651" y="6411558"/>
            <a:ext cx="5320364" cy="369332"/>
          </a:xfrm>
          <a:prstGeom prst="rect">
            <a:avLst/>
          </a:prstGeom>
          <a:noFill/>
        </p:spPr>
        <p:txBody>
          <a:bodyPr wrap="square" rtlCol="0">
            <a:spAutoFit/>
          </a:bodyPr>
          <a:lstStyle/>
          <a:p>
            <a:r>
              <a:rPr lang="fr-FR" dirty="0"/>
              <a:t>Adapté de </a:t>
            </a:r>
            <a:r>
              <a:rPr lang="fr-FR" dirty="0" err="1"/>
              <a:t>Lafortune</a:t>
            </a:r>
            <a:r>
              <a:rPr lang="fr-FR" dirty="0"/>
              <a:t> et al, travailler en équipe-cycle</a:t>
            </a:r>
          </a:p>
        </p:txBody>
      </p:sp>
    </p:spTree>
    <p:extLst>
      <p:ext uri="{BB962C8B-B14F-4D97-AF65-F5344CB8AC3E}">
        <p14:creationId xmlns:p14="http://schemas.microsoft.com/office/powerpoint/2010/main" val="1768779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Quelques références </a:t>
            </a:r>
          </a:p>
        </p:txBody>
      </p:sp>
      <p:sp>
        <p:nvSpPr>
          <p:cNvPr id="3" name="Espace réservé du contenu 2"/>
          <p:cNvSpPr>
            <a:spLocks noGrp="1"/>
          </p:cNvSpPr>
          <p:nvPr>
            <p:ph idx="1"/>
          </p:nvPr>
        </p:nvSpPr>
        <p:spPr/>
        <p:txBody>
          <a:bodyPr/>
          <a:lstStyle/>
          <a:p>
            <a:r>
              <a:rPr lang="fr-FR" sz="2000" dirty="0"/>
              <a:t>MAIRE SARDI, Béatrice. Enseigner la catégorisation pour apprendre à catégoriser. Nouvelle édition [enligne]. Genève : Éditions Interroger l’éducation, 2016 Disponible sur Internet :</a:t>
            </a:r>
            <a:r>
              <a:rPr lang="fr-FR" sz="2000" dirty="0">
                <a:hlinkClick r:id="rId2"/>
              </a:rPr>
              <a:t>http://books.openedition.org/eie/717</a:t>
            </a:r>
            <a:endParaRPr lang="fr-FR" sz="2000" dirty="0"/>
          </a:p>
          <a:p>
            <a:r>
              <a:rPr lang="fr-FR" sz="2000" dirty="0" err="1"/>
              <a:t>Lafortune</a:t>
            </a:r>
            <a:r>
              <a:rPr lang="fr-FR" sz="2000" dirty="0"/>
              <a:t>, L. avec la collaboration de S. Cyr et B. Massé et la participation de G. </a:t>
            </a:r>
            <a:r>
              <a:rPr lang="fr-FR" sz="2000" dirty="0" err="1"/>
              <a:t>Milot</a:t>
            </a:r>
            <a:r>
              <a:rPr lang="fr-FR" sz="2000" dirty="0"/>
              <a:t> et K. Benoît (2004). Travailler en équipe-cycle. Entre collègues d'une école, Québec, Presses de l'Université </a:t>
            </a:r>
            <a:r>
              <a:rPr lang="fr-FR" sz="2000" dirty="0" err="1"/>
              <a:t>duQuébec</a:t>
            </a:r>
            <a:endParaRPr lang="fr-FR" sz="2000" dirty="0"/>
          </a:p>
          <a:p>
            <a:r>
              <a:rPr lang="fr-FR" sz="2000" dirty="0"/>
              <a:t>Clerc, Nicole, et Martine </a:t>
            </a:r>
            <a:r>
              <a:rPr lang="fr-FR" sz="2000" dirty="0" err="1"/>
              <a:t>Agogué</a:t>
            </a:r>
            <a:r>
              <a:rPr lang="fr-FR" sz="2000" dirty="0"/>
              <a:t>. « Analyse réflexive de pratiques et développement de nouvelles compétences », </a:t>
            </a:r>
            <a:r>
              <a:rPr lang="fr-FR" sz="2000" i="1" dirty="0"/>
              <a:t>Recherche en soins infirmiers</a:t>
            </a:r>
            <a:r>
              <a:rPr lang="fr-FR" sz="2000" dirty="0"/>
              <a:t>, vol. 118, no. 3, 2014, pp. 7-16. </a:t>
            </a:r>
          </a:p>
          <a:p>
            <a:endParaRPr lang="fr-FR" sz="2000" dirty="0"/>
          </a:p>
          <a:p>
            <a:endParaRPr lang="fr-FR" dirty="0"/>
          </a:p>
        </p:txBody>
      </p:sp>
    </p:spTree>
    <p:extLst>
      <p:ext uri="{BB962C8B-B14F-4D97-AF65-F5344CB8AC3E}">
        <p14:creationId xmlns:p14="http://schemas.microsoft.com/office/powerpoint/2010/main" val="25649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Rôle et processus de la catégorisation </a:t>
            </a:r>
          </a:p>
        </p:txBody>
      </p:sp>
      <p:sp>
        <p:nvSpPr>
          <p:cNvPr id="3" name="Espace réservé du contenu 2"/>
          <p:cNvSpPr>
            <a:spLocks noGrp="1"/>
          </p:cNvSpPr>
          <p:nvPr>
            <p:ph idx="1"/>
          </p:nvPr>
        </p:nvSpPr>
        <p:spPr/>
        <p:txBody>
          <a:bodyPr>
            <a:normAutofit fontScale="92500" lnSpcReduction="10000"/>
          </a:bodyPr>
          <a:lstStyle/>
          <a:p>
            <a:r>
              <a:rPr lang="fr-FR" dirty="0"/>
              <a:t>rôle essentiel dans l’élaboration, le maintien et l’évolution d’une représentation sociale. </a:t>
            </a:r>
          </a:p>
          <a:p>
            <a:r>
              <a:rPr lang="fr-FR" dirty="0"/>
              <a:t>permet de réduire la complexité de l’environnement en le découpant et en l’ordonnant, ce qui en facilite la compréhension et la maîtrise. </a:t>
            </a:r>
          </a:p>
          <a:p>
            <a:r>
              <a:rPr lang="fr-FR" dirty="0"/>
              <a:t>4 processus guident la catégorisation: </a:t>
            </a:r>
          </a:p>
          <a:p>
            <a:pPr lvl="1"/>
            <a:r>
              <a:rPr lang="fr-FR" dirty="0"/>
              <a:t>l’analogie (mise en correspondance de différentes informations et inclusion dans une même catégorie), </a:t>
            </a:r>
          </a:p>
          <a:p>
            <a:pPr lvl="1"/>
            <a:r>
              <a:rPr lang="fr-FR" dirty="0"/>
              <a:t>l’inférence (attribuer à un objet les traits et propriétés de la catégorie dans laquelle il est classé), </a:t>
            </a:r>
          </a:p>
          <a:p>
            <a:pPr lvl="1"/>
            <a:r>
              <a:rPr lang="fr-FR" dirty="0"/>
              <a:t>l’anticipation (activation a priori des catégories en fonction des attentes),  </a:t>
            </a:r>
          </a:p>
          <a:p>
            <a:pPr lvl="1"/>
            <a:r>
              <a:rPr lang="fr-FR" dirty="0"/>
              <a:t>la compensation (modulation de l’importance accordée à certains traits ou propriétés de la catégorie mobilisée, afin de préserver la cohérence interne de leur représentation). (</a:t>
            </a:r>
            <a:r>
              <a:rPr lang="fr-FR" dirty="0" err="1"/>
              <a:t>Abric</a:t>
            </a:r>
            <a:r>
              <a:rPr lang="fr-FR" dirty="0"/>
              <a:t> (1987, p. 72-73)) </a:t>
            </a:r>
          </a:p>
        </p:txBody>
      </p:sp>
    </p:spTree>
    <p:extLst>
      <p:ext uri="{BB962C8B-B14F-4D97-AF65-F5344CB8AC3E}">
        <p14:creationId xmlns:p14="http://schemas.microsoft.com/office/powerpoint/2010/main" val="140847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ttps://tse2.mm.bing.net/th?id=OIP.wUaHmtGB-O8RjTIFvoQStAHaFj&amp;pid=Ap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5492" y="214517"/>
            <a:ext cx="8537755" cy="639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127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5384" y="5714207"/>
            <a:ext cx="10515600" cy="1325563"/>
          </a:xfrm>
        </p:spPr>
        <p:txBody>
          <a:bodyPr>
            <a:normAutofit/>
          </a:bodyPr>
          <a:lstStyle/>
          <a:p>
            <a:r>
              <a:rPr lang="fr-FR" sz="1800" dirty="0"/>
              <a:t>The BIAS </a:t>
            </a:r>
            <a:r>
              <a:rPr lang="fr-FR" sz="1800" dirty="0" err="1"/>
              <a:t>typology</a:t>
            </a:r>
            <a:r>
              <a:rPr lang="fr-FR" sz="1800" dirty="0"/>
              <a:t> (BIAS = </a:t>
            </a:r>
            <a:r>
              <a:rPr lang="fr-FR" sz="1800" dirty="0" err="1"/>
              <a:t>beliefs</a:t>
            </a:r>
            <a:r>
              <a:rPr lang="fr-FR" sz="1800" dirty="0"/>
              <a:t>, </a:t>
            </a:r>
            <a:r>
              <a:rPr lang="fr-FR" sz="1800" dirty="0" err="1"/>
              <a:t>implicit</a:t>
            </a:r>
            <a:r>
              <a:rPr lang="fr-FR" sz="1800" dirty="0"/>
              <a:t> attitudes, and/or </a:t>
            </a:r>
            <a:r>
              <a:rPr lang="fr-FR" sz="1800" dirty="0" err="1"/>
              <a:t>stereotypes</a:t>
            </a:r>
            <a:r>
              <a:rPr lang="fr-FR" sz="1800" dirty="0"/>
              <a:t>.)</a:t>
            </a:r>
            <a:br>
              <a:rPr lang="fr-FR" sz="1800" dirty="0"/>
            </a:br>
            <a:r>
              <a:rPr lang="fr-FR" sz="1800" dirty="0" err="1"/>
              <a:t>From</a:t>
            </a:r>
            <a:r>
              <a:rPr lang="fr-FR" sz="1800" dirty="0"/>
              <a:t>: </a:t>
            </a:r>
            <a:r>
              <a:rPr lang="fr-FR" sz="1800" dirty="0" err="1"/>
              <a:t>Schmader</a:t>
            </a:r>
            <a:r>
              <a:rPr lang="fr-FR" sz="1800" dirty="0"/>
              <a:t>, </a:t>
            </a:r>
            <a:r>
              <a:rPr lang="fr-FR" sz="1800" dirty="0" err="1"/>
              <a:t>T</a:t>
            </a:r>
            <a:r>
              <a:rPr lang="fr-FR" sz="1800" dirty="0"/>
              <a:t>., </a:t>
            </a:r>
            <a:r>
              <a:rPr lang="fr-FR" sz="1800" dirty="0" err="1"/>
              <a:t>Dennehy</a:t>
            </a:r>
            <a:r>
              <a:rPr lang="fr-FR" sz="1800" dirty="0"/>
              <a:t>, </a:t>
            </a:r>
            <a:r>
              <a:rPr lang="fr-FR" sz="1800" dirty="0" err="1"/>
              <a:t>T</a:t>
            </a:r>
            <a:r>
              <a:rPr lang="fr-FR" sz="1800" dirty="0"/>
              <a:t>. C., &amp; Baron, A. S. (2022). </a:t>
            </a:r>
            <a:r>
              <a:rPr lang="fr-FR" sz="1800" dirty="0" err="1"/>
              <a:t>Why</a:t>
            </a:r>
            <a:r>
              <a:rPr lang="fr-FR" sz="1800" dirty="0"/>
              <a:t> </a:t>
            </a:r>
            <a:r>
              <a:rPr lang="fr-FR" sz="1800" dirty="0" err="1"/>
              <a:t>Antibias</a:t>
            </a:r>
            <a:r>
              <a:rPr lang="fr-FR" sz="1800" dirty="0"/>
              <a:t> Interventions (</a:t>
            </a:r>
            <a:r>
              <a:rPr lang="fr-FR" sz="1800" dirty="0" err="1"/>
              <a:t>Need</a:t>
            </a:r>
            <a:r>
              <a:rPr lang="fr-FR" sz="1800" dirty="0"/>
              <a:t> Not) Fail. </a:t>
            </a:r>
            <a:r>
              <a:rPr lang="fr-FR" sz="1800" i="1" dirty="0"/>
              <a:t>Perspectives on </a:t>
            </a:r>
            <a:r>
              <a:rPr lang="fr-FR" sz="1800" i="1" dirty="0" err="1"/>
              <a:t>Psychological</a:t>
            </a:r>
            <a:r>
              <a:rPr lang="fr-FR" sz="1800" i="1" dirty="0"/>
              <a:t> Science</a:t>
            </a:r>
            <a:r>
              <a:rPr lang="fr-FR" sz="1800" dirty="0"/>
              <a:t>, </a:t>
            </a:r>
            <a:r>
              <a:rPr lang="fr-FR" sz="1800" i="1" dirty="0"/>
              <a:t>17</a:t>
            </a:r>
            <a:r>
              <a:rPr lang="fr-FR" sz="1800" dirty="0"/>
              <a:t>(5), 1381-1403. </a:t>
            </a:r>
            <a:r>
              <a:rPr lang="fr-FR" sz="1800" dirty="0">
                <a:hlinkClick r:id="rId2"/>
              </a:rPr>
              <a:t>https://doi.org/10.1177/17456916211057565</a:t>
            </a:r>
            <a:endParaRPr lang="fr-FR" sz="1800"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5633" y="168870"/>
            <a:ext cx="9440250" cy="5539010"/>
          </a:xfrm>
        </p:spPr>
      </p:pic>
    </p:spTree>
    <p:extLst>
      <p:ext uri="{BB962C8B-B14F-4D97-AF65-F5344CB8AC3E}">
        <p14:creationId xmlns:p14="http://schemas.microsoft.com/office/powerpoint/2010/main" val="54287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850" y="2667896"/>
            <a:ext cx="10515600" cy="1163059"/>
          </a:xfrm>
        </p:spPr>
        <p:txBody>
          <a:bodyPr>
            <a:normAutofit fontScale="90000"/>
          </a:bodyPr>
          <a:lstStyle/>
          <a:p>
            <a:pPr algn="ctr"/>
            <a:r>
              <a:rPr lang="fr-FR" sz="4000" dirty="0"/>
              <a:t>La « race » comme catégorie, </a:t>
            </a:r>
            <a:br>
              <a:rPr lang="fr-FR" sz="4000" dirty="0"/>
            </a:br>
            <a:r>
              <a:rPr lang="fr-FR" sz="4000" dirty="0"/>
              <a:t>le « racisme » comme biais  </a:t>
            </a:r>
            <a:br>
              <a:rPr lang="fr-FR" sz="4000" dirty="0"/>
            </a:br>
            <a:endParaRPr lang="fr-FR" sz="4000" dirty="0"/>
          </a:p>
        </p:txBody>
      </p:sp>
      <p:sp>
        <p:nvSpPr>
          <p:cNvPr id="3" name="Espace réservé du texte 2"/>
          <p:cNvSpPr>
            <a:spLocks noGrp="1"/>
          </p:cNvSpPr>
          <p:nvPr>
            <p:ph type="body" idx="1"/>
          </p:nvPr>
        </p:nvSpPr>
        <p:spPr/>
        <p:txBody>
          <a:bodyPr/>
          <a:lstStyle/>
          <a:p>
            <a:pPr algn="ctr"/>
            <a:endParaRPr lang="fr-FR" dirty="0"/>
          </a:p>
        </p:txBody>
      </p:sp>
    </p:spTree>
    <p:extLst>
      <p:ext uri="{BB962C8B-B14F-4D97-AF65-F5344CB8AC3E}">
        <p14:creationId xmlns:p14="http://schemas.microsoft.com/office/powerpoint/2010/main" val="1469633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4DB026-53E2-3C4A-8CF8-4045F6F6DD24}"/>
              </a:ext>
            </a:extLst>
          </p:cNvPr>
          <p:cNvSpPr>
            <a:spLocks noGrp="1"/>
          </p:cNvSpPr>
          <p:nvPr>
            <p:ph type="title"/>
          </p:nvPr>
        </p:nvSpPr>
        <p:spPr/>
        <p:txBody>
          <a:bodyPr>
            <a:normAutofit fontScale="90000"/>
          </a:bodyPr>
          <a:lstStyle/>
          <a:p>
            <a:r>
              <a:rPr lang="fr-FR" dirty="0"/>
              <a:t>Evolution du racisme en France </a:t>
            </a:r>
          </a:p>
        </p:txBody>
      </p:sp>
      <p:sp>
        <p:nvSpPr>
          <p:cNvPr id="3" name="Espace réservé du texte 2">
            <a:extLst>
              <a:ext uri="{FF2B5EF4-FFF2-40B4-BE49-F238E27FC236}">
                <a16:creationId xmlns:a16="http://schemas.microsoft.com/office/drawing/2014/main" id="{8DC75B36-2A28-144E-A24B-DF82803D202C}"/>
              </a:ext>
            </a:extLst>
          </p:cNvPr>
          <p:cNvSpPr>
            <a:spLocks noGrp="1"/>
          </p:cNvSpPr>
          <p:nvPr>
            <p:ph type="body" idx="1"/>
          </p:nvPr>
        </p:nvSpPr>
        <p:spPr>
          <a:xfrm>
            <a:off x="415600" y="1536633"/>
            <a:ext cx="4707179" cy="4944379"/>
          </a:xfrm>
        </p:spPr>
        <p:txBody>
          <a:bodyPr>
            <a:normAutofit fontScale="70000" lnSpcReduction="20000"/>
          </a:bodyPr>
          <a:lstStyle/>
          <a:p>
            <a:r>
              <a:rPr lang="fr-FR" dirty="0"/>
              <a:t>racisme comme conception de nature </a:t>
            </a:r>
            <a:r>
              <a:rPr lang="fr-FR" b="1" dirty="0"/>
              <a:t>biologique</a:t>
            </a:r>
            <a:r>
              <a:rPr lang="fr-FR" dirty="0"/>
              <a:t> </a:t>
            </a:r>
            <a:r>
              <a:rPr lang="fr-FR" dirty="0" err="1"/>
              <a:t>désormais</a:t>
            </a:r>
            <a:r>
              <a:rPr lang="fr-FR" dirty="0"/>
              <a:t> </a:t>
            </a:r>
            <a:r>
              <a:rPr lang="fr-FR" dirty="0" err="1"/>
              <a:t>très</a:t>
            </a:r>
            <a:r>
              <a:rPr lang="fr-FR" dirty="0"/>
              <a:t> minoritaire </a:t>
            </a:r>
          </a:p>
          <a:p>
            <a:endParaRPr lang="fr-FR" dirty="0"/>
          </a:p>
          <a:p>
            <a:r>
              <a:rPr lang="fr-FR" dirty="0"/>
              <a:t>Auto-perception comme raciste en diminution, en général et par catégorie « raciale »</a:t>
            </a:r>
          </a:p>
          <a:p>
            <a:endParaRPr lang="fr-FR" dirty="0"/>
          </a:p>
          <a:p>
            <a:r>
              <a:rPr lang="fr-FR" dirty="0"/>
              <a:t>IFOP: 30% des sondés estiment que le racisme anti-asiatique est répandu en France (69% pour </a:t>
            </a:r>
            <a:r>
              <a:rPr lang="fr-FR" dirty="0" err="1"/>
              <a:t>anti-musulman</a:t>
            </a:r>
            <a:r>
              <a:rPr lang="fr-FR" dirty="0"/>
              <a:t>); 12% estiment que la population asiatique est trop nombreuse en France (50% pour Roms et 40% étrangers)</a:t>
            </a:r>
          </a:p>
          <a:p>
            <a:endParaRPr lang="fr-FR" dirty="0"/>
          </a:p>
          <a:p>
            <a:endParaRPr lang="fr-FR" dirty="0"/>
          </a:p>
        </p:txBody>
      </p:sp>
      <p:pic>
        <p:nvPicPr>
          <p:cNvPr id="6" name="Image 5">
            <a:extLst>
              <a:ext uri="{FF2B5EF4-FFF2-40B4-BE49-F238E27FC236}">
                <a16:creationId xmlns:a16="http://schemas.microsoft.com/office/drawing/2014/main" id="{3D325640-4E28-8149-A611-41CDEC6204FE}"/>
              </a:ext>
            </a:extLst>
          </p:cNvPr>
          <p:cNvPicPr>
            <a:picLocks noChangeAspect="1"/>
          </p:cNvPicPr>
          <p:nvPr/>
        </p:nvPicPr>
        <p:blipFill>
          <a:blip r:embed="rId2"/>
          <a:stretch>
            <a:fillRect/>
          </a:stretch>
        </p:blipFill>
        <p:spPr>
          <a:xfrm>
            <a:off x="5669941" y="1356968"/>
            <a:ext cx="6106460" cy="5501033"/>
          </a:xfrm>
          <a:prstGeom prst="rect">
            <a:avLst/>
          </a:prstGeom>
        </p:spPr>
      </p:pic>
      <p:sp>
        <p:nvSpPr>
          <p:cNvPr id="7" name="Forme libre 6">
            <a:extLst>
              <a:ext uri="{FF2B5EF4-FFF2-40B4-BE49-F238E27FC236}">
                <a16:creationId xmlns:a16="http://schemas.microsoft.com/office/drawing/2014/main" id="{4E7AE512-F6D0-B545-A1E0-7D31D59015D5}"/>
              </a:ext>
            </a:extLst>
          </p:cNvPr>
          <p:cNvSpPr/>
          <p:nvPr/>
        </p:nvSpPr>
        <p:spPr>
          <a:xfrm>
            <a:off x="10796104" y="3798956"/>
            <a:ext cx="1044104" cy="724453"/>
          </a:xfrm>
          <a:custGeom>
            <a:avLst/>
            <a:gdLst>
              <a:gd name="connsiteX0" fmla="*/ 781879 w 783078"/>
              <a:gd name="connsiteY0" fmla="*/ 318053 h 543340"/>
              <a:gd name="connsiteX1" fmla="*/ 755374 w 783078"/>
              <a:gd name="connsiteY1" fmla="*/ 251792 h 543340"/>
              <a:gd name="connsiteX2" fmla="*/ 728870 w 783078"/>
              <a:gd name="connsiteY2" fmla="*/ 212035 h 543340"/>
              <a:gd name="connsiteX3" fmla="*/ 689113 w 783078"/>
              <a:gd name="connsiteY3" fmla="*/ 132522 h 543340"/>
              <a:gd name="connsiteX4" fmla="*/ 675861 w 783078"/>
              <a:gd name="connsiteY4" fmla="*/ 92766 h 543340"/>
              <a:gd name="connsiteX5" fmla="*/ 649357 w 783078"/>
              <a:gd name="connsiteY5" fmla="*/ 66261 h 543340"/>
              <a:gd name="connsiteX6" fmla="*/ 530087 w 783078"/>
              <a:gd name="connsiteY6" fmla="*/ 0 h 543340"/>
              <a:gd name="connsiteX7" fmla="*/ 225287 w 783078"/>
              <a:gd name="connsiteY7" fmla="*/ 13253 h 543340"/>
              <a:gd name="connsiteX8" fmla="*/ 145774 w 783078"/>
              <a:gd name="connsiteY8" fmla="*/ 39757 h 543340"/>
              <a:gd name="connsiteX9" fmla="*/ 106018 w 783078"/>
              <a:gd name="connsiteY9" fmla="*/ 66261 h 543340"/>
              <a:gd name="connsiteX10" fmla="*/ 92765 w 783078"/>
              <a:gd name="connsiteY10" fmla="*/ 106018 h 543340"/>
              <a:gd name="connsiteX11" fmla="*/ 39757 w 783078"/>
              <a:gd name="connsiteY11" fmla="*/ 172279 h 543340"/>
              <a:gd name="connsiteX12" fmla="*/ 13252 w 783078"/>
              <a:gd name="connsiteY12" fmla="*/ 251792 h 543340"/>
              <a:gd name="connsiteX13" fmla="*/ 0 w 783078"/>
              <a:gd name="connsiteY13" fmla="*/ 291548 h 543340"/>
              <a:gd name="connsiteX14" fmla="*/ 39757 w 783078"/>
              <a:gd name="connsiteY14" fmla="*/ 490331 h 543340"/>
              <a:gd name="connsiteX15" fmla="*/ 79513 w 783078"/>
              <a:gd name="connsiteY15" fmla="*/ 516835 h 543340"/>
              <a:gd name="connsiteX16" fmla="*/ 159026 w 783078"/>
              <a:gd name="connsiteY16" fmla="*/ 543340 h 543340"/>
              <a:gd name="connsiteX17" fmla="*/ 450574 w 783078"/>
              <a:gd name="connsiteY17" fmla="*/ 530087 h 543340"/>
              <a:gd name="connsiteX18" fmla="*/ 530087 w 783078"/>
              <a:gd name="connsiteY18" fmla="*/ 503583 h 543340"/>
              <a:gd name="connsiteX19" fmla="*/ 556592 w 783078"/>
              <a:gd name="connsiteY19" fmla="*/ 477079 h 543340"/>
              <a:gd name="connsiteX20" fmla="*/ 636105 w 783078"/>
              <a:gd name="connsiteY20" fmla="*/ 450574 h 543340"/>
              <a:gd name="connsiteX21" fmla="*/ 715618 w 783078"/>
              <a:gd name="connsiteY21" fmla="*/ 384313 h 543340"/>
              <a:gd name="connsiteX22" fmla="*/ 781879 w 783078"/>
              <a:gd name="connsiteY22" fmla="*/ 318053 h 54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3078" h="543340">
                <a:moveTo>
                  <a:pt x="781879" y="318053"/>
                </a:moveTo>
                <a:cubicBezTo>
                  <a:pt x="788505" y="295966"/>
                  <a:pt x="766013" y="273069"/>
                  <a:pt x="755374" y="251792"/>
                </a:cubicBezTo>
                <a:cubicBezTo>
                  <a:pt x="748251" y="237546"/>
                  <a:pt x="735993" y="226281"/>
                  <a:pt x="728870" y="212035"/>
                </a:cubicBezTo>
                <a:cubicBezTo>
                  <a:pt x="674008" y="102310"/>
                  <a:pt x="765068" y="246453"/>
                  <a:pt x="689113" y="132522"/>
                </a:cubicBezTo>
                <a:cubicBezTo>
                  <a:pt x="684696" y="119270"/>
                  <a:pt x="683048" y="104744"/>
                  <a:pt x="675861" y="92766"/>
                </a:cubicBezTo>
                <a:cubicBezTo>
                  <a:pt x="669433" y="82052"/>
                  <a:pt x="659352" y="73758"/>
                  <a:pt x="649357" y="66261"/>
                </a:cubicBezTo>
                <a:cubicBezTo>
                  <a:pt x="576451" y="11581"/>
                  <a:pt x="592069" y="20662"/>
                  <a:pt x="530087" y="0"/>
                </a:cubicBezTo>
                <a:cubicBezTo>
                  <a:pt x="428487" y="4418"/>
                  <a:pt x="326443" y="2788"/>
                  <a:pt x="225287" y="13253"/>
                </a:cubicBezTo>
                <a:cubicBezTo>
                  <a:pt x="197497" y="16128"/>
                  <a:pt x="145774" y="39757"/>
                  <a:pt x="145774" y="39757"/>
                </a:cubicBezTo>
                <a:cubicBezTo>
                  <a:pt x="132522" y="48592"/>
                  <a:pt x="115967" y="53824"/>
                  <a:pt x="106018" y="66261"/>
                </a:cubicBezTo>
                <a:cubicBezTo>
                  <a:pt x="97291" y="77169"/>
                  <a:pt x="99012" y="93524"/>
                  <a:pt x="92765" y="106018"/>
                </a:cubicBezTo>
                <a:cubicBezTo>
                  <a:pt x="76048" y="139452"/>
                  <a:pt x="64408" y="147627"/>
                  <a:pt x="39757" y="172279"/>
                </a:cubicBezTo>
                <a:lnTo>
                  <a:pt x="13252" y="251792"/>
                </a:lnTo>
                <a:lnTo>
                  <a:pt x="0" y="291548"/>
                </a:lnTo>
                <a:cubicBezTo>
                  <a:pt x="6072" y="364418"/>
                  <a:pt x="-13708" y="436866"/>
                  <a:pt x="39757" y="490331"/>
                </a:cubicBezTo>
                <a:cubicBezTo>
                  <a:pt x="51019" y="501593"/>
                  <a:pt x="64959" y="510366"/>
                  <a:pt x="79513" y="516835"/>
                </a:cubicBezTo>
                <a:cubicBezTo>
                  <a:pt x="105043" y="528182"/>
                  <a:pt x="159026" y="543340"/>
                  <a:pt x="159026" y="543340"/>
                </a:cubicBezTo>
                <a:cubicBezTo>
                  <a:pt x="256209" y="538922"/>
                  <a:pt x="353845" y="540451"/>
                  <a:pt x="450574" y="530087"/>
                </a:cubicBezTo>
                <a:cubicBezTo>
                  <a:pt x="478353" y="527111"/>
                  <a:pt x="530087" y="503583"/>
                  <a:pt x="530087" y="503583"/>
                </a:cubicBezTo>
                <a:cubicBezTo>
                  <a:pt x="538922" y="494748"/>
                  <a:pt x="545417" y="482667"/>
                  <a:pt x="556592" y="477079"/>
                </a:cubicBezTo>
                <a:cubicBezTo>
                  <a:pt x="581581" y="464585"/>
                  <a:pt x="636105" y="450574"/>
                  <a:pt x="636105" y="450574"/>
                </a:cubicBezTo>
                <a:cubicBezTo>
                  <a:pt x="660850" y="434077"/>
                  <a:pt x="700612" y="411323"/>
                  <a:pt x="715618" y="384313"/>
                </a:cubicBezTo>
                <a:cubicBezTo>
                  <a:pt x="729186" y="359891"/>
                  <a:pt x="775253" y="340140"/>
                  <a:pt x="781879" y="318053"/>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717251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526F2C-14BB-8141-A723-C0BDB5BA97D3}"/>
              </a:ext>
            </a:extLst>
          </p:cNvPr>
          <p:cNvSpPr>
            <a:spLocks noGrp="1"/>
          </p:cNvSpPr>
          <p:nvPr>
            <p:ph type="title"/>
          </p:nvPr>
        </p:nvSpPr>
        <p:spPr>
          <a:xfrm>
            <a:off x="415600" y="593367"/>
            <a:ext cx="11360800" cy="1331685"/>
          </a:xfrm>
        </p:spPr>
        <p:txBody>
          <a:bodyPr>
            <a:normAutofit fontScale="90000"/>
          </a:bodyPr>
          <a:lstStyle/>
          <a:p>
            <a:r>
              <a:rPr lang="fr-FR" dirty="0"/>
              <a:t>Quelles sont les caractéristiques des personnes racistes / non racistes en France? </a:t>
            </a:r>
            <a:r>
              <a:rPr lang="fr-FR" sz="1733" dirty="0"/>
              <a:t>(CNCDH 2022)</a:t>
            </a:r>
          </a:p>
        </p:txBody>
      </p:sp>
      <p:sp>
        <p:nvSpPr>
          <p:cNvPr id="3" name="Espace réservé du texte 2">
            <a:extLst>
              <a:ext uri="{FF2B5EF4-FFF2-40B4-BE49-F238E27FC236}">
                <a16:creationId xmlns:a16="http://schemas.microsoft.com/office/drawing/2014/main" id="{198DFF6D-8906-F048-8E48-1C9E32E13523}"/>
              </a:ext>
            </a:extLst>
          </p:cNvPr>
          <p:cNvSpPr>
            <a:spLocks noGrp="1"/>
          </p:cNvSpPr>
          <p:nvPr>
            <p:ph type="body" idx="1"/>
          </p:nvPr>
        </p:nvSpPr>
        <p:spPr>
          <a:xfrm>
            <a:off x="415600" y="2138948"/>
            <a:ext cx="11360800" cy="3952885"/>
          </a:xfrm>
        </p:spPr>
        <p:txBody>
          <a:bodyPr>
            <a:normAutofit fontScale="92500" lnSpcReduction="10000"/>
          </a:bodyPr>
          <a:lstStyle/>
          <a:p>
            <a:r>
              <a:rPr lang="fr-FR" dirty="0"/>
              <a:t>« Très raciste » et « un peu raciste » (18% pop générale, +3%) : chez sympathisants LR (35%) et RN (56%) et chez les personnes se situant «</a:t>
            </a:r>
            <a:r>
              <a:rPr lang="fr-FR" i="1" dirty="0"/>
              <a:t>très à droite</a:t>
            </a:r>
            <a:r>
              <a:rPr lang="fr-FR" dirty="0"/>
              <a:t>» sur l’axe gauche-droite (55 %)</a:t>
            </a:r>
          </a:p>
          <a:p>
            <a:pPr marL="152396" indent="0">
              <a:buNone/>
            </a:pPr>
            <a:endParaRPr lang="fr-FR" dirty="0"/>
          </a:p>
          <a:p>
            <a:r>
              <a:rPr lang="fr-FR" dirty="0"/>
              <a:t>« Pas raciste du tout » (62% pop générale, : parmi les 18-34 ans (71 %), les cadres (73 %), les détenteurs d’un diplôme de niveau bac+3 et plus (76 %) et les habitants de l’agglomération parisienne (79 %) </a:t>
            </a:r>
          </a:p>
          <a:p>
            <a:pPr marL="152396" indent="0">
              <a:buNone/>
            </a:pPr>
            <a:endParaRPr lang="fr-FR" dirty="0"/>
          </a:p>
          <a:p>
            <a:r>
              <a:rPr lang="fr-FR" dirty="0"/>
              <a:t>Catégorie « pas très raciste » (19%): ?</a:t>
            </a:r>
          </a:p>
          <a:p>
            <a:endParaRPr lang="fr-FR" dirty="0"/>
          </a:p>
          <a:p>
            <a:endParaRPr lang="fr-FR" dirty="0"/>
          </a:p>
        </p:txBody>
      </p:sp>
    </p:spTree>
    <p:extLst>
      <p:ext uri="{BB962C8B-B14F-4D97-AF65-F5344CB8AC3E}">
        <p14:creationId xmlns:p14="http://schemas.microsoft.com/office/powerpoint/2010/main" val="1819262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9A74C2-E532-B94B-BD7F-C7723069BD63}"/>
              </a:ext>
            </a:extLst>
          </p:cNvPr>
          <p:cNvSpPr>
            <a:spLocks noGrp="1"/>
          </p:cNvSpPr>
          <p:nvPr>
            <p:ph type="title"/>
          </p:nvPr>
        </p:nvSpPr>
        <p:spPr/>
        <p:txBody>
          <a:bodyPr>
            <a:normAutofit fontScale="90000"/>
          </a:bodyPr>
          <a:lstStyle/>
          <a:p>
            <a:r>
              <a:rPr lang="fr-FR" dirty="0"/>
              <a:t>Glissement du racisme vers la xénophobie </a:t>
            </a:r>
            <a:r>
              <a:rPr lang="fr-FR" sz="1733" dirty="0"/>
              <a:t>(CNCDH 2022) </a:t>
            </a:r>
          </a:p>
        </p:txBody>
      </p:sp>
      <p:sp>
        <p:nvSpPr>
          <p:cNvPr id="3" name="Espace réservé du texte 2">
            <a:extLst>
              <a:ext uri="{FF2B5EF4-FFF2-40B4-BE49-F238E27FC236}">
                <a16:creationId xmlns:a16="http://schemas.microsoft.com/office/drawing/2014/main" id="{C4F623DC-8962-954D-98B7-FFBA4136B31B}"/>
              </a:ext>
            </a:extLst>
          </p:cNvPr>
          <p:cNvSpPr>
            <a:spLocks noGrp="1"/>
          </p:cNvSpPr>
          <p:nvPr>
            <p:ph type="body" idx="1"/>
          </p:nvPr>
        </p:nvSpPr>
        <p:spPr/>
        <p:txBody>
          <a:bodyPr>
            <a:normAutofit fontScale="92500"/>
          </a:bodyPr>
          <a:lstStyle/>
          <a:p>
            <a:r>
              <a:rPr lang="fr-FR" dirty="0"/>
              <a:t>66 % des répondants étaient pour l’affirmation « </a:t>
            </a:r>
            <a:r>
              <a:rPr lang="fr-FR" i="1" dirty="0"/>
              <a:t>il y a trop d’étrangers en France </a:t>
            </a:r>
            <a:r>
              <a:rPr lang="fr-FR" dirty="0"/>
              <a:t>», avec un net clivage gauche-droite – clivage qui tendrait à s’accentuer (IPSOS)</a:t>
            </a:r>
          </a:p>
          <a:p>
            <a:r>
              <a:rPr lang="fr-FR" dirty="0"/>
              <a:t>« </a:t>
            </a:r>
            <a:r>
              <a:rPr lang="fr-FR" i="1" dirty="0"/>
              <a:t>les enfants d’</a:t>
            </a:r>
            <a:r>
              <a:rPr lang="fr-FR" i="1" dirty="0" err="1"/>
              <a:t>immigrés</a:t>
            </a:r>
            <a:r>
              <a:rPr lang="fr-FR" i="1" dirty="0"/>
              <a:t> </a:t>
            </a:r>
            <a:r>
              <a:rPr lang="fr-FR" i="1" dirty="0" err="1"/>
              <a:t>nés</a:t>
            </a:r>
            <a:r>
              <a:rPr lang="fr-FR" i="1" dirty="0"/>
              <a:t> en France ne sont pas vraiment Français </a:t>
            </a:r>
            <a:r>
              <a:rPr lang="fr-FR" dirty="0"/>
              <a:t>» (22%, + 2 points). </a:t>
            </a:r>
          </a:p>
          <a:p>
            <a:r>
              <a:rPr lang="fr-FR" dirty="0"/>
              <a:t>60 % des Français pensent que « </a:t>
            </a:r>
            <a:r>
              <a:rPr lang="fr-FR" i="1" dirty="0"/>
              <a:t>de nombreux </a:t>
            </a:r>
            <a:r>
              <a:rPr lang="fr-FR" i="1" dirty="0" err="1"/>
              <a:t>immigrés</a:t>
            </a:r>
            <a:r>
              <a:rPr lang="fr-FR" i="1" dirty="0"/>
              <a:t> viennent en France uniquement pour profiter de la protection sociale </a:t>
            </a:r>
            <a:r>
              <a:rPr lang="fr-FR" dirty="0"/>
              <a:t>», un chiffre en nette hausse (+ 8 points) </a:t>
            </a:r>
          </a:p>
          <a:p>
            <a:r>
              <a:rPr lang="fr-FR" dirty="0"/>
              <a:t>«</a:t>
            </a:r>
            <a:r>
              <a:rPr lang="fr-FR" i="1" dirty="0"/>
              <a:t>aujourd’hui en France, on ne se sent plus chez soi comme avant</a:t>
            </a:r>
            <a:r>
              <a:rPr lang="fr-FR" dirty="0"/>
              <a:t>» (48%, +5%) </a:t>
            </a:r>
          </a:p>
          <a:p>
            <a:endParaRPr lang="fr-FR" dirty="0"/>
          </a:p>
          <a:p>
            <a:endParaRPr lang="fr-FR" dirty="0"/>
          </a:p>
          <a:p>
            <a:endParaRPr lang="fr-FR" dirty="0"/>
          </a:p>
        </p:txBody>
      </p:sp>
    </p:spTree>
    <p:extLst>
      <p:ext uri="{BB962C8B-B14F-4D97-AF65-F5344CB8AC3E}">
        <p14:creationId xmlns:p14="http://schemas.microsoft.com/office/powerpoint/2010/main" val="46729327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838</TotalTime>
  <Words>2073</Words>
  <Application>Microsoft Macintosh PowerPoint</Application>
  <PresentationFormat>Grand écran</PresentationFormat>
  <Paragraphs>136</Paragraphs>
  <Slides>29</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Calibri</vt:lpstr>
      <vt:lpstr>Calibri Light</vt:lpstr>
      <vt:lpstr>Times New Roman</vt:lpstr>
      <vt:lpstr>Wingdings</vt:lpstr>
      <vt:lpstr>Thème Office</vt:lpstr>
      <vt:lpstr>Posture réflexive</vt:lpstr>
      <vt:lpstr>Quelques concepts</vt:lpstr>
      <vt:lpstr>Rôle et processus de la catégorisation </vt:lpstr>
      <vt:lpstr>Présentation PowerPoint</vt:lpstr>
      <vt:lpstr>The BIAS typology (BIAS = beliefs, implicit attitudes, and/or stereotypes.) From: Schmader, T., Dennehy, T. C., &amp; Baron, A. S. (2022). Why Antibias Interventions (Need Not) Fail. Perspectives on Psychological Science, 17(5), 1381-1403. https://doi.org/10.1177/17456916211057565</vt:lpstr>
      <vt:lpstr>La « race » comme catégorie,  le « racisme » comme biais   </vt:lpstr>
      <vt:lpstr>Evolution du racisme en France </vt:lpstr>
      <vt:lpstr>Quelles sont les caractéristiques des personnes racistes / non racistes en France? (CNCDH 2022)</vt:lpstr>
      <vt:lpstr>Glissement du racisme vers la xénophobie (CNCDH 2022) </vt:lpstr>
      <vt:lpstr>Préjugés et perceptions envers la population Asiatique </vt:lpstr>
      <vt:lpstr>Contexte historique: colonialité, race et médecine </vt:lpstr>
      <vt:lpstr>50 years of evolution of the term « Down’s syndrome » Lancet, vol 378, page 402</vt:lpstr>
      <vt:lpstr>De la catégorisation vers le traitement différencié: une frontière floue </vt:lpstr>
      <vt:lpstr>Définition juridique de la discrimination</vt:lpstr>
      <vt:lpstr>Etudes sur biais implicites sur prétendue « race » et impact sur décision clinique </vt:lpstr>
      <vt:lpstr>Un environnement générateur de stéréotypes envers la figure de l’immigré…..</vt:lpstr>
      <vt:lpstr>….et une lenteur de reconnaissance du racisme….. </vt:lpstr>
      <vt:lpstr>…créent de multiples sources de traitements différenciés</vt:lpstr>
      <vt:lpstr>Sensibilisation professionnels de santé </vt:lpstr>
      <vt:lpstr>Principe de Joyce (Canada)</vt:lpstr>
      <vt:lpstr>Continuum sécurisation culturelle en santé (extraits formation TRC-CRASIQ-2023) </vt:lpstr>
      <vt:lpstr>Sécurité culturelle: définition communes, agence santé publique Canada </vt:lpstr>
      <vt:lpstr>La posture réflexive</vt:lpstr>
      <vt:lpstr>Définitions</vt:lpstr>
      <vt:lpstr>Suite définitions</vt:lpstr>
      <vt:lpstr>La pratique réflexive</vt:lpstr>
      <vt:lpstr>Ateliers en groupes de 5 personnes</vt:lpstr>
      <vt:lpstr>Guide + règles pendant l’atelier </vt:lpstr>
      <vt:lpstr>Quelques références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25</cp:revision>
  <dcterms:created xsi:type="dcterms:W3CDTF">2024-02-06T23:39:45Z</dcterms:created>
  <dcterms:modified xsi:type="dcterms:W3CDTF">2025-02-05T12:57:38Z</dcterms:modified>
</cp:coreProperties>
</file>