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5"/>
  </p:notesMasterIdLst>
  <p:sldIdLst>
    <p:sldId id="256" r:id="rId2"/>
    <p:sldId id="257" r:id="rId3"/>
    <p:sldId id="270" r:id="rId4"/>
    <p:sldId id="258" r:id="rId5"/>
    <p:sldId id="259" r:id="rId6"/>
    <p:sldId id="260" r:id="rId7"/>
    <p:sldId id="262" r:id="rId8"/>
    <p:sldId id="263" r:id="rId9"/>
    <p:sldId id="264" r:id="rId10"/>
    <p:sldId id="265" r:id="rId11"/>
    <p:sldId id="266"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hady camara" initials="kc" lastIdx="1" clrIdx="0">
    <p:extLst>
      <p:ext uri="{19B8F6BF-5375-455C-9EA6-DF929625EA0E}">
        <p15:presenceInfo xmlns:p15="http://schemas.microsoft.com/office/powerpoint/2012/main" userId="d49341d61155f2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BA676-201D-1F4B-83ED-70FC66CCD918}" v="5" dt="2024-02-04T13:17:54.50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0"/>
    <p:restoredTop sz="94640"/>
  </p:normalViewPr>
  <p:slideViewPr>
    <p:cSldViewPr snapToGrid="0" snapToObjects="1">
      <p:cViewPr varScale="1">
        <p:scale>
          <a:sx n="118" d="100"/>
          <a:sy n="118" d="100"/>
        </p:scale>
        <p:origin x="4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B6FCB-697A-4249-8874-F4C9A615B985}" type="datetimeFigureOut">
              <a:rPr lang="fr-FR" smtClean="0"/>
              <a:t>03/02/2025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53AC0-BDA3-7542-83AD-90AE2C0B6BB4}" type="slidenum">
              <a:rPr lang="fr-FR" smtClean="0"/>
              <a:t>‹N°›</a:t>
            </a:fld>
            <a:endParaRPr lang="fr-FR" dirty="0"/>
          </a:p>
        </p:txBody>
      </p:sp>
    </p:spTree>
    <p:extLst>
      <p:ext uri="{BB962C8B-B14F-4D97-AF65-F5344CB8AC3E}">
        <p14:creationId xmlns:p14="http://schemas.microsoft.com/office/powerpoint/2010/main" val="343636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0253A71-416B-FC4A-9AAB-E1AE4808EE2B}" type="datetime1">
              <a:rPr lang="fr-FR" smtClean="0"/>
              <a:t>03/02/2025</a:t>
            </a:fld>
            <a:endParaRPr lang="en-US" dirty="0"/>
          </a:p>
        </p:txBody>
      </p:sp>
      <p:sp>
        <p:nvSpPr>
          <p:cNvPr id="5" name="Footer Placeholder 4"/>
          <p:cNvSpPr>
            <a:spLocks noGrp="1"/>
          </p:cNvSpPr>
          <p:nvPr>
            <p:ph type="ftr" sz="quarter" idx="11"/>
          </p:nvPr>
        </p:nvSpPr>
        <p:spPr/>
        <p:txBody>
          <a:bodyPr/>
          <a:lstStyle/>
          <a:p>
            <a:r>
              <a:rPr lang="en-US" dirty="0"/>
              <a:t>UFR SMBH Université Sorbonne@CAMARA Khady </a:t>
            </a:r>
          </a:p>
        </p:txBody>
      </p:sp>
      <p:sp>
        <p:nvSpPr>
          <p:cNvPr id="6" name="Slide Number Placeholder 5"/>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E07864F-5A7B-074B-A16B-72FD3639640E}" type="datetime1">
              <a:rPr lang="fr-FR" smtClean="0"/>
              <a:t>03/02/2025</a:t>
            </a:fld>
            <a:endParaRPr lang="en-US" dirty="0"/>
          </a:p>
        </p:txBody>
      </p:sp>
      <p:sp>
        <p:nvSpPr>
          <p:cNvPr id="8" name="Footer Placeholder 7"/>
          <p:cNvSpPr>
            <a:spLocks noGrp="1"/>
          </p:cNvSpPr>
          <p:nvPr>
            <p:ph type="ftr" sz="quarter" idx="11"/>
          </p:nvPr>
        </p:nvSpPr>
        <p:spPr/>
        <p:txBody>
          <a:bodyPr/>
          <a:lstStyle/>
          <a:p>
            <a:r>
              <a:rPr lang="en-US" dirty="0"/>
              <a:t>UFR SMBH Université Sorbonne@CAMARA Khady </a:t>
            </a:r>
          </a:p>
        </p:txBody>
      </p:sp>
      <p:sp>
        <p:nvSpPr>
          <p:cNvPr id="9" name="Slide Number Placeholder 8"/>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DF4C0CB-C8D0-5B40-BD8F-13DC6B7C7998}" type="datetime1">
              <a:rPr lang="fr-FR" smtClean="0"/>
              <a:t>03/02/2025</a:t>
            </a:fld>
            <a:endParaRPr lang="en-US" dirty="0"/>
          </a:p>
        </p:txBody>
      </p:sp>
      <p:sp>
        <p:nvSpPr>
          <p:cNvPr id="8" name="Footer Placeholder 7"/>
          <p:cNvSpPr>
            <a:spLocks noGrp="1"/>
          </p:cNvSpPr>
          <p:nvPr>
            <p:ph type="ftr" sz="quarter" idx="11"/>
          </p:nvPr>
        </p:nvSpPr>
        <p:spPr/>
        <p:txBody>
          <a:bodyPr/>
          <a:lstStyle/>
          <a:p>
            <a:r>
              <a:rPr lang="en-US" dirty="0"/>
              <a:t>UFR SMBH Université Sorbonne@CAMARA Khady </a:t>
            </a:r>
          </a:p>
        </p:txBody>
      </p:sp>
      <p:sp>
        <p:nvSpPr>
          <p:cNvPr id="9" name="Slide Number Placeholder 8"/>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60318FD-0DCD-A04A-A80C-687036634F5D}" type="datetime1">
              <a:rPr lang="fr-FR" smtClean="0"/>
              <a:t>03/02/2025</a:t>
            </a:fld>
            <a:endParaRPr lang="en-US" dirty="0"/>
          </a:p>
        </p:txBody>
      </p:sp>
      <p:sp>
        <p:nvSpPr>
          <p:cNvPr id="5" name="Footer Placeholder 4"/>
          <p:cNvSpPr>
            <a:spLocks noGrp="1"/>
          </p:cNvSpPr>
          <p:nvPr>
            <p:ph type="ftr" sz="quarter" idx="11"/>
          </p:nvPr>
        </p:nvSpPr>
        <p:spPr/>
        <p:txBody>
          <a:bodyPr/>
          <a:lstStyle/>
          <a:p>
            <a:r>
              <a:rPr lang="en-US" dirty="0"/>
              <a:t>UFR SMBH Université Sorbonne@CAMARA Khady </a:t>
            </a:r>
          </a:p>
        </p:txBody>
      </p:sp>
      <p:sp>
        <p:nvSpPr>
          <p:cNvPr id="6" name="Slide Number Placeholder 5"/>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19A698F-59FD-444B-9619-76179BF20205}" type="datetime1">
              <a:rPr lang="fr-FR" smtClean="0"/>
              <a:t>03/02/2025</a:t>
            </a:fld>
            <a:endParaRPr lang="en-US" dirty="0"/>
          </a:p>
        </p:txBody>
      </p:sp>
      <p:sp>
        <p:nvSpPr>
          <p:cNvPr id="5" name="Footer Placeholder 4"/>
          <p:cNvSpPr>
            <a:spLocks noGrp="1"/>
          </p:cNvSpPr>
          <p:nvPr>
            <p:ph type="ftr" sz="quarter" idx="11"/>
          </p:nvPr>
        </p:nvSpPr>
        <p:spPr/>
        <p:txBody>
          <a:bodyPr/>
          <a:lstStyle/>
          <a:p>
            <a:r>
              <a:rPr lang="en-US" dirty="0"/>
              <a:t>UFR SMBH Université Sorbonne@CAMARA Khady </a:t>
            </a:r>
          </a:p>
        </p:txBody>
      </p:sp>
      <p:sp>
        <p:nvSpPr>
          <p:cNvPr id="6" name="Slide Number Placeholder 5"/>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6A6E4039-DD76-CA4D-A609-C0D95E9015D3}" type="datetime1">
              <a:rPr lang="fr-FR" smtClean="0"/>
              <a:t>03/02/2025</a:t>
            </a:fld>
            <a:endParaRPr lang="en-US" dirty="0"/>
          </a:p>
        </p:txBody>
      </p:sp>
      <p:sp>
        <p:nvSpPr>
          <p:cNvPr id="9" name="Footer Placeholder 8"/>
          <p:cNvSpPr>
            <a:spLocks noGrp="1"/>
          </p:cNvSpPr>
          <p:nvPr>
            <p:ph type="ftr" sz="quarter" idx="11"/>
          </p:nvPr>
        </p:nvSpPr>
        <p:spPr/>
        <p:txBody>
          <a:bodyPr/>
          <a:lstStyle/>
          <a:p>
            <a:r>
              <a:rPr lang="en-US" dirty="0"/>
              <a:t>UFR SMBH Université Sorbonne@CAMARA Khady </a:t>
            </a:r>
          </a:p>
        </p:txBody>
      </p:sp>
      <p:sp>
        <p:nvSpPr>
          <p:cNvPr id="10" name="Slide Number Placeholder 9"/>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F6F5BD35-6079-904E-A1AD-523129483BA0}" type="datetime1">
              <a:rPr lang="fr-FR" smtClean="0"/>
              <a:t>03/02/2025</a:t>
            </a:fld>
            <a:endParaRPr lang="en-US" dirty="0"/>
          </a:p>
        </p:txBody>
      </p:sp>
      <p:sp>
        <p:nvSpPr>
          <p:cNvPr id="11" name="Footer Placeholder 10"/>
          <p:cNvSpPr>
            <a:spLocks noGrp="1"/>
          </p:cNvSpPr>
          <p:nvPr>
            <p:ph type="ftr" sz="quarter" idx="11"/>
          </p:nvPr>
        </p:nvSpPr>
        <p:spPr/>
        <p:txBody>
          <a:bodyPr/>
          <a:lstStyle/>
          <a:p>
            <a:r>
              <a:rPr lang="en-US" dirty="0"/>
              <a:t>UFR SMBH Université Sorbonne@CAMARA Khady </a:t>
            </a:r>
          </a:p>
        </p:txBody>
      </p:sp>
      <p:sp>
        <p:nvSpPr>
          <p:cNvPr id="12" name="Slide Number Placeholder 11"/>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7A5B1F36-E0D3-F24C-BEF4-659E538B5D6F}" type="datetime1">
              <a:rPr lang="fr-FR" smtClean="0"/>
              <a:t>03/02/2025</a:t>
            </a:fld>
            <a:endParaRPr lang="en-US" dirty="0"/>
          </a:p>
        </p:txBody>
      </p:sp>
      <p:sp>
        <p:nvSpPr>
          <p:cNvPr id="7" name="Footer Placeholder 6"/>
          <p:cNvSpPr>
            <a:spLocks noGrp="1"/>
          </p:cNvSpPr>
          <p:nvPr>
            <p:ph type="ftr" sz="quarter" idx="11"/>
          </p:nvPr>
        </p:nvSpPr>
        <p:spPr/>
        <p:txBody>
          <a:bodyPr/>
          <a:lstStyle/>
          <a:p>
            <a:r>
              <a:rPr lang="en-US" dirty="0"/>
              <a:t>UFR SMBH Université Sorbonne@CAMARA Khady </a:t>
            </a:r>
          </a:p>
        </p:txBody>
      </p:sp>
      <p:sp>
        <p:nvSpPr>
          <p:cNvPr id="8" name="Slide Number Placeholder 7"/>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049D64-3E4B-CE44-B33A-FAA9046DB56B}" type="datetime1">
              <a:rPr lang="fr-FR" smtClean="0"/>
              <a:t>03/02/2025</a:t>
            </a:fld>
            <a:endParaRPr lang="en-US" dirty="0"/>
          </a:p>
        </p:txBody>
      </p:sp>
      <p:sp>
        <p:nvSpPr>
          <p:cNvPr id="6" name="Footer Placeholder 5"/>
          <p:cNvSpPr>
            <a:spLocks noGrp="1"/>
          </p:cNvSpPr>
          <p:nvPr>
            <p:ph type="ftr" sz="quarter" idx="11"/>
          </p:nvPr>
        </p:nvSpPr>
        <p:spPr/>
        <p:txBody>
          <a:bodyPr/>
          <a:lstStyle/>
          <a:p>
            <a:r>
              <a:rPr lang="en-US" dirty="0"/>
              <a:t>UFR SMBH Université Sorbonne@CAMARA Khady </a:t>
            </a:r>
          </a:p>
        </p:txBody>
      </p:sp>
      <p:sp>
        <p:nvSpPr>
          <p:cNvPr id="7" name="Slide Number Placeholder 6"/>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DBDBCF2E-9F65-AF48-9A28-5A8D4DB063F2}" type="datetime1">
              <a:rPr lang="fr-FR" smtClean="0"/>
              <a:t>03/02/2025</a:t>
            </a:fld>
            <a:endParaRPr lang="en-US" dirty="0"/>
          </a:p>
        </p:txBody>
      </p:sp>
      <p:sp>
        <p:nvSpPr>
          <p:cNvPr id="9" name="Footer Placeholder 8"/>
          <p:cNvSpPr>
            <a:spLocks noGrp="1"/>
          </p:cNvSpPr>
          <p:nvPr>
            <p:ph type="ftr" sz="quarter" idx="11"/>
          </p:nvPr>
        </p:nvSpPr>
        <p:spPr/>
        <p:txBody>
          <a:bodyPr/>
          <a:lstStyle/>
          <a:p>
            <a:r>
              <a:rPr lang="en-US" dirty="0"/>
              <a:t>UFR SMBH Université Sorbonne@CAMARA Khady </a:t>
            </a:r>
          </a:p>
        </p:txBody>
      </p:sp>
      <p:sp>
        <p:nvSpPr>
          <p:cNvPr id="10" name="Slide Number Placeholder 9"/>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E93456FE-0593-474D-A552-362C61F19227}" type="datetime1">
              <a:rPr lang="fr-FR" smtClean="0"/>
              <a:t>03/02/2025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dirty="0"/>
              <a:t>UFR SMBH Université Sorbonne@CAMARA Khady </a:t>
            </a:r>
          </a:p>
        </p:txBody>
      </p:sp>
      <p:sp>
        <p:nvSpPr>
          <p:cNvPr id="10" name="Slide Number Placeholder 9"/>
          <p:cNvSpPr>
            <a:spLocks noGrp="1"/>
          </p:cNvSpPr>
          <p:nvPr>
            <p:ph type="sldNum" sz="quarter" idx="12"/>
          </p:nvPr>
        </p:nvSpPr>
        <p:spPr/>
        <p:txBody>
          <a:bodyPr/>
          <a:lstStyle/>
          <a:p>
            <a:fld id="{4FAB73BC-B049-4115-A692-8D63A059BFB8}" type="slidenum">
              <a:rPr lang="en-US"/>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5B7271F-5A01-9748-BFCA-2DCCD78AD3E9}" type="datetime1">
              <a:rPr lang="fr-FR" smtClean="0"/>
              <a:t>03/02/2025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dirty="0"/>
              <a:t>UFR SMBH Université Sorbonne@CAMARA Khady </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0D006C-959E-C446-B367-2640297E32A4}"/>
              </a:ext>
            </a:extLst>
          </p:cNvPr>
          <p:cNvSpPr>
            <a:spLocks noGrp="1"/>
          </p:cNvSpPr>
          <p:nvPr>
            <p:ph type="ctrTitle"/>
          </p:nvPr>
        </p:nvSpPr>
        <p:spPr/>
        <p:txBody>
          <a:bodyPr/>
          <a:lstStyle/>
          <a:p>
            <a:r>
              <a:rPr lang="fr-FR" dirty="0"/>
              <a:t>Médiation en santé chez les migrants</a:t>
            </a:r>
          </a:p>
        </p:txBody>
      </p:sp>
      <p:sp>
        <p:nvSpPr>
          <p:cNvPr id="3" name="Sous-titre 2">
            <a:extLst>
              <a:ext uri="{FF2B5EF4-FFF2-40B4-BE49-F238E27FC236}">
                <a16:creationId xmlns:a16="http://schemas.microsoft.com/office/drawing/2014/main" id="{92EB69FC-3704-5344-9EF2-B23164788E06}"/>
              </a:ext>
            </a:extLst>
          </p:cNvPr>
          <p:cNvSpPr>
            <a:spLocks noGrp="1"/>
          </p:cNvSpPr>
          <p:nvPr>
            <p:ph type="subTitle" idx="1"/>
          </p:nvPr>
        </p:nvSpPr>
        <p:spPr/>
        <p:txBody>
          <a:bodyPr/>
          <a:lstStyle/>
          <a:p>
            <a:r>
              <a:rPr lang="fr-FR" dirty="0"/>
              <a:t>Rôle ,place et spécificités des médiateurs en santé</a:t>
            </a:r>
          </a:p>
        </p:txBody>
      </p:sp>
      <p:sp>
        <p:nvSpPr>
          <p:cNvPr id="4" name="ZoneTexte 3">
            <a:extLst>
              <a:ext uri="{FF2B5EF4-FFF2-40B4-BE49-F238E27FC236}">
                <a16:creationId xmlns:a16="http://schemas.microsoft.com/office/drawing/2014/main" id="{6F06BD8B-D002-A54D-A312-CF4655C66709}"/>
              </a:ext>
            </a:extLst>
          </p:cNvPr>
          <p:cNvSpPr txBox="1"/>
          <p:nvPr/>
        </p:nvSpPr>
        <p:spPr>
          <a:xfrm>
            <a:off x="9340948" y="872197"/>
            <a:ext cx="2658793" cy="5078313"/>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 </a:t>
            </a:r>
          </a:p>
        </p:txBody>
      </p:sp>
      <p:sp>
        <p:nvSpPr>
          <p:cNvPr id="5" name="Espace réservé du pied de page 4">
            <a:extLst>
              <a:ext uri="{FF2B5EF4-FFF2-40B4-BE49-F238E27FC236}">
                <a16:creationId xmlns:a16="http://schemas.microsoft.com/office/drawing/2014/main" id="{93412028-55A4-AD45-AF42-CEF150E0B309}"/>
              </a:ext>
            </a:extLst>
          </p:cNvPr>
          <p:cNvSpPr>
            <a:spLocks noGrp="1"/>
          </p:cNvSpPr>
          <p:nvPr>
            <p:ph type="ftr" sz="quarter" idx="11"/>
          </p:nvPr>
        </p:nvSpPr>
        <p:spPr/>
        <p:txBody>
          <a:bodyPr/>
          <a:lstStyle/>
          <a:p>
            <a:r>
              <a:rPr lang="en-US" b="1" dirty="0"/>
              <a:t>UFR SMBH Université Sorbonne@CAMARA Khady </a:t>
            </a:r>
          </a:p>
        </p:txBody>
      </p:sp>
      <p:sp>
        <p:nvSpPr>
          <p:cNvPr id="6" name="Espace réservé du numéro de diapositive 5">
            <a:extLst>
              <a:ext uri="{FF2B5EF4-FFF2-40B4-BE49-F238E27FC236}">
                <a16:creationId xmlns:a16="http://schemas.microsoft.com/office/drawing/2014/main" id="{174EAE5D-C15D-AA45-8CAC-E8341A794870}"/>
              </a:ext>
            </a:extLst>
          </p:cNvPr>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272973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7B7EB-1CD8-284F-9653-F78E0C9E4CC9}"/>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1DF39D75-C35E-E24A-A39C-A8DDF0CA6D38}"/>
              </a:ext>
            </a:extLst>
          </p:cNvPr>
          <p:cNvSpPr>
            <a:spLocks noGrp="1"/>
          </p:cNvSpPr>
          <p:nvPr>
            <p:ph idx="1"/>
          </p:nvPr>
        </p:nvSpPr>
        <p:spPr/>
        <p:txBody>
          <a:bodyPr/>
          <a:lstStyle/>
          <a:p>
            <a:r>
              <a:rPr lang="fr-FR" b="1" dirty="0">
                <a:solidFill>
                  <a:schemeClr val="tx1"/>
                </a:solidFill>
              </a:rPr>
              <a:t>L’interaction  culturelle entre l’usager de la structure médicale débouche toujours par des rituels qui comprennent salutations bénédictions. Ainsi on mesure  la politesse par l’observation de ces rituels qui peuvent donner lieu à des malentendus lorsqu'ils ne sont pas explicités.</a:t>
            </a:r>
          </a:p>
          <a:p>
            <a:r>
              <a:rPr lang="fr-FR" b="1" dirty="0">
                <a:solidFill>
                  <a:schemeClr val="tx1"/>
                </a:solidFill>
              </a:rPr>
              <a:t>Il est important d’entendre que les conceptions des relations sociales sont différentes d’un pays à un autre. Le médiateur culturel voit ce qui est pertinent dans les deux mondes.</a:t>
            </a:r>
          </a:p>
        </p:txBody>
      </p:sp>
      <p:sp>
        <p:nvSpPr>
          <p:cNvPr id="4" name="Espace réservé du pied de page 3">
            <a:extLst>
              <a:ext uri="{FF2B5EF4-FFF2-40B4-BE49-F238E27FC236}">
                <a16:creationId xmlns:a16="http://schemas.microsoft.com/office/drawing/2014/main" id="{D3E3F23F-28CC-6B4B-9A1C-808D3401387C}"/>
              </a:ext>
            </a:extLst>
          </p:cNvPr>
          <p:cNvSpPr>
            <a:spLocks noGrp="1"/>
          </p:cNvSpPr>
          <p:nvPr>
            <p:ph type="ftr" sz="quarter" idx="11"/>
          </p:nvPr>
        </p:nvSpPr>
        <p:spPr/>
        <p:txBody>
          <a:bodyPr/>
          <a:lstStyle/>
          <a:p>
            <a:r>
              <a:rPr lang="en-US" b="1" dirty="0"/>
              <a:t>UFR SMBH Université Sorbonne@CAMARA Khady </a:t>
            </a:r>
          </a:p>
        </p:txBody>
      </p:sp>
      <p:sp>
        <p:nvSpPr>
          <p:cNvPr id="5" name="Espace réservé du numéro de diapositive 4">
            <a:extLst>
              <a:ext uri="{FF2B5EF4-FFF2-40B4-BE49-F238E27FC236}">
                <a16:creationId xmlns:a16="http://schemas.microsoft.com/office/drawing/2014/main" id="{A63A65F6-5E3E-3F41-B971-DFF2FB0E27D1}"/>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315177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5F72D-7CD9-2F44-AA64-C57A33128A0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E5B7B636-4F3A-054C-AD22-BB811C75F126}"/>
              </a:ext>
            </a:extLst>
          </p:cNvPr>
          <p:cNvSpPr>
            <a:spLocks noGrp="1"/>
          </p:cNvSpPr>
          <p:nvPr>
            <p:ph idx="1"/>
          </p:nvPr>
        </p:nvSpPr>
        <p:spPr/>
        <p:txBody>
          <a:bodyPr/>
          <a:lstStyle/>
          <a:p>
            <a:r>
              <a:rPr lang="fr-FR" b="1" dirty="0">
                <a:solidFill>
                  <a:schemeClr val="tx1"/>
                </a:solidFill>
              </a:rPr>
              <a:t>De même lorsqu’on entend le patient dire inch shah Allah n'est pas simplement une imprégnation religieuse mais le reflet de la modestie de l'homme face à son créateur. Le patient fait remarquer qu’il n'est pas présomptueux en formulant un futur.</a:t>
            </a:r>
          </a:p>
          <a:p>
            <a:r>
              <a:rPr lang="fr-FR" b="1" dirty="0">
                <a:solidFill>
                  <a:schemeClr val="tx1"/>
                </a:solidFill>
              </a:rPr>
              <a:t>Quand un patient dit l'homme propose de Dieu dispose ,dans une médiation en santé tous ces concepts peuvent être sujet de malentendus interculturels.</a:t>
            </a:r>
          </a:p>
          <a:p>
            <a:r>
              <a:rPr lang="fr-FR" b="1" dirty="0">
                <a:solidFill>
                  <a:schemeClr val="tx1"/>
                </a:solidFill>
              </a:rPr>
              <a:t>Le médiateur explicite les philtres quand la vérité n’est pas vue sous le même angle, quand les ambiguïtés nourrissent des incompréhensions.</a:t>
            </a:r>
          </a:p>
        </p:txBody>
      </p:sp>
      <p:sp>
        <p:nvSpPr>
          <p:cNvPr id="4" name="Espace réservé du pied de page 3">
            <a:extLst>
              <a:ext uri="{FF2B5EF4-FFF2-40B4-BE49-F238E27FC236}">
                <a16:creationId xmlns:a16="http://schemas.microsoft.com/office/drawing/2014/main" id="{7F515424-823B-8647-BF9A-19E3218F8A16}"/>
              </a:ext>
            </a:extLst>
          </p:cNvPr>
          <p:cNvSpPr>
            <a:spLocks noGrp="1"/>
          </p:cNvSpPr>
          <p:nvPr>
            <p:ph type="ftr" sz="quarter" idx="11"/>
          </p:nvPr>
        </p:nvSpPr>
        <p:spPr/>
        <p:txBody>
          <a:bodyPr/>
          <a:lstStyle/>
          <a:p>
            <a:r>
              <a:rPr lang="en-US" b="1" dirty="0"/>
              <a:t>UFR SMBH Université Sorbonne@CAMARA Khady </a:t>
            </a:r>
          </a:p>
        </p:txBody>
      </p:sp>
      <p:sp>
        <p:nvSpPr>
          <p:cNvPr id="5" name="Espace réservé du numéro de diapositive 4">
            <a:extLst>
              <a:ext uri="{FF2B5EF4-FFF2-40B4-BE49-F238E27FC236}">
                <a16:creationId xmlns:a16="http://schemas.microsoft.com/office/drawing/2014/main" id="{48E5E827-CF30-A147-B81A-B18D961EABF4}"/>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360163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alpha val="84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F5028-E931-6F41-88EE-7DDC5DFD0D8D}"/>
              </a:ext>
            </a:extLst>
          </p:cNvPr>
          <p:cNvSpPr>
            <a:spLocks noGrp="1"/>
          </p:cNvSpPr>
          <p:nvPr>
            <p:ph type="title"/>
          </p:nvPr>
        </p:nvSpPr>
        <p:spPr>
          <a:xfrm>
            <a:off x="252919" y="225087"/>
            <a:ext cx="2947482" cy="5384782"/>
          </a:xfrm>
        </p:spPr>
        <p:txBody>
          <a:bodyPr/>
          <a:lstStyle/>
          <a:p>
            <a:endParaRPr lang="fr-FR" dirty="0"/>
          </a:p>
        </p:txBody>
      </p:sp>
      <p:pic>
        <p:nvPicPr>
          <p:cNvPr id="5" name="Espace réservé du contenu 4">
            <a:extLst>
              <a:ext uri="{FF2B5EF4-FFF2-40B4-BE49-F238E27FC236}">
                <a16:creationId xmlns:a16="http://schemas.microsoft.com/office/drawing/2014/main" id="{DADEC3FA-44A2-9F4D-8627-888B41642260}"/>
              </a:ext>
            </a:extLst>
          </p:cNvPr>
          <p:cNvPicPr>
            <a:picLocks noGrp="1" noChangeAspect="1"/>
          </p:cNvPicPr>
          <p:nvPr>
            <p:ph idx="1"/>
          </p:nvPr>
        </p:nvPicPr>
        <p:blipFill>
          <a:blip r:embed="rId2"/>
          <a:stretch>
            <a:fillRect/>
          </a:stretch>
        </p:blipFill>
        <p:spPr>
          <a:xfrm>
            <a:off x="252919" y="1248132"/>
            <a:ext cx="4108066" cy="4152900"/>
          </a:xfrm>
        </p:spPr>
      </p:pic>
      <p:pic>
        <p:nvPicPr>
          <p:cNvPr id="12" name="Image 11">
            <a:extLst>
              <a:ext uri="{FF2B5EF4-FFF2-40B4-BE49-F238E27FC236}">
                <a16:creationId xmlns:a16="http://schemas.microsoft.com/office/drawing/2014/main" id="{357F7AB1-2CBD-A543-980E-34EADB1E5A2B}"/>
              </a:ext>
            </a:extLst>
          </p:cNvPr>
          <p:cNvPicPr>
            <a:picLocks noChangeAspect="1"/>
          </p:cNvPicPr>
          <p:nvPr/>
        </p:nvPicPr>
        <p:blipFill>
          <a:blip r:embed="rId3"/>
          <a:stretch>
            <a:fillRect/>
          </a:stretch>
        </p:blipFill>
        <p:spPr>
          <a:xfrm>
            <a:off x="4604825" y="1159232"/>
            <a:ext cx="5257800" cy="4241800"/>
          </a:xfrm>
          <a:prstGeom prst="rect">
            <a:avLst/>
          </a:prstGeom>
        </p:spPr>
      </p:pic>
      <p:sp>
        <p:nvSpPr>
          <p:cNvPr id="13" name="ZoneTexte 12">
            <a:extLst>
              <a:ext uri="{FF2B5EF4-FFF2-40B4-BE49-F238E27FC236}">
                <a16:creationId xmlns:a16="http://schemas.microsoft.com/office/drawing/2014/main" id="{F0EDE2B8-1B03-0047-95A3-9FA9ADD8B477}"/>
              </a:ext>
            </a:extLst>
          </p:cNvPr>
          <p:cNvSpPr txBox="1"/>
          <p:nvPr/>
        </p:nvSpPr>
        <p:spPr>
          <a:xfrm>
            <a:off x="990600" y="6362700"/>
            <a:ext cx="9855583" cy="369332"/>
          </a:xfrm>
          <a:prstGeom prst="rect">
            <a:avLst/>
          </a:prstGeom>
          <a:noFill/>
        </p:spPr>
        <p:txBody>
          <a:bodyPr wrap="none" rtlCol="0">
            <a:spAutoFit/>
          </a:bodyPr>
          <a:lstStyle/>
          <a:p>
            <a:r>
              <a:rPr lang="fr-FR" dirty="0"/>
              <a:t>Fluidifier la relation soignants –soignés arriver a extraire le fruit de la coque rugueuse et en faire un</a:t>
            </a:r>
          </a:p>
        </p:txBody>
      </p:sp>
      <p:sp>
        <p:nvSpPr>
          <p:cNvPr id="14" name="Espace réservé du pied de page 13">
            <a:extLst>
              <a:ext uri="{FF2B5EF4-FFF2-40B4-BE49-F238E27FC236}">
                <a16:creationId xmlns:a16="http://schemas.microsoft.com/office/drawing/2014/main" id="{28824811-6999-A94B-80D1-DCC2B8379CA6}"/>
              </a:ext>
            </a:extLst>
          </p:cNvPr>
          <p:cNvSpPr>
            <a:spLocks noGrp="1"/>
          </p:cNvSpPr>
          <p:nvPr>
            <p:ph type="ftr" sz="quarter" idx="11"/>
          </p:nvPr>
        </p:nvSpPr>
        <p:spPr/>
        <p:txBody>
          <a:bodyPr/>
          <a:lstStyle/>
          <a:p>
            <a:r>
              <a:rPr lang="en-US" dirty="0"/>
              <a:t>UFR SMBH Université Sorbonne@CAMARA Khady </a:t>
            </a:r>
          </a:p>
        </p:txBody>
      </p:sp>
      <p:sp>
        <p:nvSpPr>
          <p:cNvPr id="15" name="Espace réservé du numéro de diapositive 14">
            <a:extLst>
              <a:ext uri="{FF2B5EF4-FFF2-40B4-BE49-F238E27FC236}">
                <a16:creationId xmlns:a16="http://schemas.microsoft.com/office/drawing/2014/main" id="{BE33D0BC-E75F-4A48-B31A-7B9EC39988E1}"/>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463926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6268D5E-4F94-FD41-AD18-DFD51057B5E4}"/>
              </a:ext>
            </a:extLst>
          </p:cNvPr>
          <p:cNvPicPr>
            <a:picLocks noChangeAspect="1"/>
          </p:cNvPicPr>
          <p:nvPr/>
        </p:nvPicPr>
        <p:blipFill>
          <a:blip r:embed="rId2"/>
          <a:stretch>
            <a:fillRect/>
          </a:stretch>
        </p:blipFill>
        <p:spPr>
          <a:xfrm>
            <a:off x="252919" y="873253"/>
            <a:ext cx="5843081" cy="4852401"/>
          </a:xfrm>
          <a:prstGeom prst="rect">
            <a:avLst/>
          </a:prstGeom>
        </p:spPr>
      </p:pic>
      <p:sp>
        <p:nvSpPr>
          <p:cNvPr id="2" name="Titre 1">
            <a:extLst>
              <a:ext uri="{FF2B5EF4-FFF2-40B4-BE49-F238E27FC236}">
                <a16:creationId xmlns:a16="http://schemas.microsoft.com/office/drawing/2014/main" id="{0CA558F3-68CD-2B40-8F52-98D523461DF4}"/>
              </a:ext>
            </a:extLst>
          </p:cNvPr>
          <p:cNvSpPr>
            <a:spLocks noGrp="1"/>
          </p:cNvSpPr>
          <p:nvPr>
            <p:ph type="title"/>
          </p:nvPr>
        </p:nvSpPr>
        <p:spPr>
          <a:xfrm>
            <a:off x="252919" y="604381"/>
            <a:ext cx="5911517" cy="5121274"/>
          </a:xfrm>
        </p:spPr>
        <p:txBody>
          <a:bodyPr/>
          <a:lstStyle/>
          <a:p>
            <a:endParaRPr lang="fr-FR" dirty="0"/>
          </a:p>
        </p:txBody>
      </p:sp>
      <p:pic>
        <p:nvPicPr>
          <p:cNvPr id="7" name="Espace réservé du contenu 6">
            <a:extLst>
              <a:ext uri="{FF2B5EF4-FFF2-40B4-BE49-F238E27FC236}">
                <a16:creationId xmlns:a16="http://schemas.microsoft.com/office/drawing/2014/main" id="{10AB9751-B760-EC40-A8DA-CC8B02C34825}"/>
              </a:ext>
            </a:extLst>
          </p:cNvPr>
          <p:cNvPicPr>
            <a:picLocks noGrp="1" noChangeAspect="1"/>
          </p:cNvPicPr>
          <p:nvPr>
            <p:ph idx="1"/>
          </p:nvPr>
        </p:nvPicPr>
        <p:blipFill>
          <a:blip r:embed="rId3"/>
          <a:stretch>
            <a:fillRect/>
          </a:stretch>
        </p:blipFill>
        <p:spPr>
          <a:xfrm>
            <a:off x="6096000" y="604380"/>
            <a:ext cx="5638800" cy="5121275"/>
          </a:xfrm>
        </p:spPr>
      </p:pic>
      <p:sp>
        <p:nvSpPr>
          <p:cNvPr id="4" name="Espace réservé du pied de page 3">
            <a:extLst>
              <a:ext uri="{FF2B5EF4-FFF2-40B4-BE49-F238E27FC236}">
                <a16:creationId xmlns:a16="http://schemas.microsoft.com/office/drawing/2014/main" id="{C58E4856-4E96-9D42-B114-42D467E4F963}"/>
              </a:ext>
            </a:extLst>
          </p:cNvPr>
          <p:cNvSpPr>
            <a:spLocks noGrp="1"/>
          </p:cNvSpPr>
          <p:nvPr>
            <p:ph type="ftr" sz="quarter" idx="11"/>
          </p:nvPr>
        </p:nvSpPr>
        <p:spPr/>
        <p:txBody>
          <a:bodyPr/>
          <a:lstStyle/>
          <a:p>
            <a:r>
              <a:rPr lang="en-US" dirty="0"/>
              <a:t>UFR SMBH Université Sorbonne@CAMARA Khady </a:t>
            </a:r>
          </a:p>
        </p:txBody>
      </p:sp>
      <p:sp>
        <p:nvSpPr>
          <p:cNvPr id="5" name="Espace réservé du numéro de diapositive 4">
            <a:extLst>
              <a:ext uri="{FF2B5EF4-FFF2-40B4-BE49-F238E27FC236}">
                <a16:creationId xmlns:a16="http://schemas.microsoft.com/office/drawing/2014/main" id="{9F43F706-CA62-2E4B-8AD7-5457EAF1A908}"/>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104439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B49430-95CC-8340-BE3C-79900B339B46}"/>
              </a:ext>
            </a:extLst>
          </p:cNvPr>
          <p:cNvSpPr>
            <a:spLocks noGrp="1"/>
          </p:cNvSpPr>
          <p:nvPr>
            <p:ph type="title"/>
          </p:nvPr>
        </p:nvSpPr>
        <p:spPr>
          <a:xfrm>
            <a:off x="252919" y="1123837"/>
            <a:ext cx="10516680" cy="4601183"/>
          </a:xfrm>
        </p:spPr>
        <p:txBody>
          <a:bodyPr/>
          <a:lstStyle/>
          <a:p>
            <a:r>
              <a:rPr lang="fr-FR" dirty="0"/>
              <a:t>				</a:t>
            </a:r>
          </a:p>
        </p:txBody>
      </p:sp>
      <p:pic>
        <p:nvPicPr>
          <p:cNvPr id="5" name="Espace réservé du contenu 4">
            <a:extLst>
              <a:ext uri="{FF2B5EF4-FFF2-40B4-BE49-F238E27FC236}">
                <a16:creationId xmlns:a16="http://schemas.microsoft.com/office/drawing/2014/main" id="{6BF8A92C-33A3-8243-9DEA-DE02A93880D9}"/>
              </a:ext>
            </a:extLst>
          </p:cNvPr>
          <p:cNvPicPr>
            <a:picLocks noGrp="1" noChangeAspect="1"/>
          </p:cNvPicPr>
          <p:nvPr>
            <p:ph idx="1"/>
          </p:nvPr>
        </p:nvPicPr>
        <p:blipFill>
          <a:blip r:embed="rId2"/>
          <a:stretch>
            <a:fillRect/>
          </a:stretch>
        </p:blipFill>
        <p:spPr>
          <a:xfrm>
            <a:off x="3965610" y="533586"/>
            <a:ext cx="3572011" cy="6151419"/>
          </a:xfrm>
        </p:spPr>
      </p:pic>
      <p:pic>
        <p:nvPicPr>
          <p:cNvPr id="9" name="Image 8">
            <a:extLst>
              <a:ext uri="{FF2B5EF4-FFF2-40B4-BE49-F238E27FC236}">
                <a16:creationId xmlns:a16="http://schemas.microsoft.com/office/drawing/2014/main" id="{A2356345-2BB6-854E-B9BE-61B369A657A2}"/>
              </a:ext>
            </a:extLst>
          </p:cNvPr>
          <p:cNvPicPr>
            <a:picLocks noChangeAspect="1"/>
          </p:cNvPicPr>
          <p:nvPr/>
        </p:nvPicPr>
        <p:blipFill>
          <a:blip r:embed="rId3"/>
          <a:stretch>
            <a:fillRect/>
          </a:stretch>
        </p:blipFill>
        <p:spPr>
          <a:xfrm>
            <a:off x="7440071" y="533588"/>
            <a:ext cx="3857625" cy="6151418"/>
          </a:xfrm>
          <a:prstGeom prst="rect">
            <a:avLst/>
          </a:prstGeom>
        </p:spPr>
      </p:pic>
      <p:sp>
        <p:nvSpPr>
          <p:cNvPr id="3" name="ZoneTexte 2">
            <a:extLst>
              <a:ext uri="{FF2B5EF4-FFF2-40B4-BE49-F238E27FC236}">
                <a16:creationId xmlns:a16="http://schemas.microsoft.com/office/drawing/2014/main" id="{4C41B9E9-0F29-C643-94EB-82BB6F29A873}"/>
              </a:ext>
            </a:extLst>
          </p:cNvPr>
          <p:cNvSpPr txBox="1"/>
          <p:nvPr/>
        </p:nvSpPr>
        <p:spPr>
          <a:xfrm>
            <a:off x="252919" y="1473199"/>
            <a:ext cx="2972881" cy="1077218"/>
          </a:xfrm>
          <a:prstGeom prst="rect">
            <a:avLst/>
          </a:prstGeom>
          <a:noFill/>
        </p:spPr>
        <p:txBody>
          <a:bodyPr wrap="square" rtlCol="0">
            <a:spAutoFit/>
          </a:bodyPr>
          <a:lstStyle/>
          <a:p>
            <a:pPr marL="342900" indent="-342900">
              <a:buFont typeface="Arial" panose="020B0604020202020204" pitchFamily="34" charset="0"/>
              <a:buChar char="•"/>
            </a:pPr>
            <a:r>
              <a:rPr lang="fr-FR" sz="2000" dirty="0"/>
              <a:t>Tisser </a:t>
            </a:r>
            <a:r>
              <a:rPr lang="fr-FR" sz="2400" dirty="0"/>
              <a:t>des</a:t>
            </a:r>
            <a:r>
              <a:rPr lang="fr-FR" sz="2000" dirty="0"/>
              <a:t> liens</a:t>
            </a:r>
          </a:p>
          <a:p>
            <a:pPr marL="342900" indent="-342900">
              <a:buFont typeface="Arial" panose="020B0604020202020204" pitchFamily="34" charset="0"/>
              <a:buChar char="•"/>
            </a:pPr>
            <a:r>
              <a:rPr lang="fr-FR" sz="2000" dirty="0"/>
              <a:t>Tissus soignants</a:t>
            </a:r>
          </a:p>
          <a:p>
            <a:pPr marL="342900" indent="-342900">
              <a:buFont typeface="Arial" panose="020B0604020202020204" pitchFamily="34" charset="0"/>
              <a:buChar char="•"/>
            </a:pPr>
            <a:r>
              <a:rPr lang="fr-FR" sz="2000" dirty="0"/>
              <a:t>Tissus socio-éducatifs</a:t>
            </a:r>
          </a:p>
        </p:txBody>
      </p:sp>
      <p:sp>
        <p:nvSpPr>
          <p:cNvPr id="10" name="Espace réservé du pied de page 9">
            <a:extLst>
              <a:ext uri="{FF2B5EF4-FFF2-40B4-BE49-F238E27FC236}">
                <a16:creationId xmlns:a16="http://schemas.microsoft.com/office/drawing/2014/main" id="{725BE6B5-E373-094F-B6B9-2E8424AF0B04}"/>
              </a:ext>
            </a:extLst>
          </p:cNvPr>
          <p:cNvSpPr>
            <a:spLocks noGrp="1"/>
          </p:cNvSpPr>
          <p:nvPr>
            <p:ph type="ftr" sz="quarter" idx="11"/>
          </p:nvPr>
        </p:nvSpPr>
        <p:spPr/>
        <p:txBody>
          <a:bodyPr/>
          <a:lstStyle/>
          <a:p>
            <a:r>
              <a:rPr lang="en-US" b="1" dirty="0">
                <a:latin typeface="Times New Roman" panose="02020603050405020304" pitchFamily="18" charset="0"/>
                <a:cs typeface="Times New Roman" panose="02020603050405020304" pitchFamily="18" charset="0"/>
              </a:rPr>
              <a:t>UFR SMBH Université Sorbonne@CAMARA Khady </a:t>
            </a:r>
          </a:p>
        </p:txBody>
      </p:sp>
      <p:sp>
        <p:nvSpPr>
          <p:cNvPr id="11" name="Espace réservé du numéro de diapositive 10">
            <a:extLst>
              <a:ext uri="{FF2B5EF4-FFF2-40B4-BE49-F238E27FC236}">
                <a16:creationId xmlns:a16="http://schemas.microsoft.com/office/drawing/2014/main" id="{DBAB9D26-0358-944A-998D-A64313D8BFC9}"/>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6026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A69D78-604B-534A-9393-923EF156D793}"/>
              </a:ext>
            </a:extLst>
          </p:cNvPr>
          <p:cNvSpPr>
            <a:spLocks noGrp="1"/>
          </p:cNvSpPr>
          <p:nvPr>
            <p:ph type="title"/>
          </p:nvPr>
        </p:nvSpPr>
        <p:spPr>
          <a:xfrm>
            <a:off x="252919" y="1128408"/>
            <a:ext cx="2947482" cy="4601183"/>
          </a:xfrm>
        </p:spPr>
        <p:txBody>
          <a:bodyPr/>
          <a:lstStyle/>
          <a:p>
            <a:endParaRPr lang="fr-FR" dirty="0"/>
          </a:p>
        </p:txBody>
      </p:sp>
      <p:sp>
        <p:nvSpPr>
          <p:cNvPr id="3" name="Espace réservé du contenu 2">
            <a:extLst>
              <a:ext uri="{FF2B5EF4-FFF2-40B4-BE49-F238E27FC236}">
                <a16:creationId xmlns:a16="http://schemas.microsoft.com/office/drawing/2014/main" id="{FB5BC1FD-16EA-FB4E-80F7-335AF4B65B28}"/>
              </a:ext>
            </a:extLst>
          </p:cNvPr>
          <p:cNvSpPr>
            <a:spLocks noGrp="1"/>
          </p:cNvSpPr>
          <p:nvPr>
            <p:ph idx="1"/>
          </p:nvPr>
        </p:nvSpPr>
        <p:spPr/>
        <p:txBody>
          <a:bodyPr/>
          <a:lstStyle/>
          <a:p>
            <a:r>
              <a:rPr lang="fr-FR" dirty="0">
                <a:solidFill>
                  <a:schemeClr val="tx1"/>
                </a:solidFill>
              </a:rPr>
              <a:t>Je suis Camara khady interprète médiatrice en langue d’Afrique de l’Ouest.</a:t>
            </a:r>
          </a:p>
          <a:p>
            <a:r>
              <a:rPr lang="fr-FR" dirty="0">
                <a:solidFill>
                  <a:schemeClr val="tx1"/>
                </a:solidFill>
              </a:rPr>
              <a:t>Les éléments fondateurs de mon parcours professionnels avec les structures ou j’ai évolué sont:</a:t>
            </a:r>
          </a:p>
          <a:p>
            <a:pPr marL="0" indent="0">
              <a:buNone/>
            </a:pPr>
            <a:r>
              <a:rPr lang="fr-FR" dirty="0">
                <a:solidFill>
                  <a:schemeClr val="tx1"/>
                </a:solidFill>
              </a:rPr>
              <a:t>-Milieu médical et socio médical APHP maladies infectieuses et tropicales service du professeur Bouchaud, consultations transculturelles Avicenne ,Maison de Solenn. Centre Minkowska,Comède ,Centre Primo Levi.</a:t>
            </a:r>
          </a:p>
          <a:p>
            <a:pPr marL="0" indent="0">
              <a:buNone/>
            </a:pPr>
            <a:r>
              <a:rPr lang="fr-FR" dirty="0">
                <a:solidFill>
                  <a:schemeClr val="tx1"/>
                </a:solidFill>
              </a:rPr>
              <a:t>-En service Public  service de l’immigration ,de l’Asile :CNDA OFPRA CADA.</a:t>
            </a:r>
          </a:p>
          <a:p>
            <a:pPr marL="0" indent="0">
              <a:buNone/>
            </a:pPr>
            <a:r>
              <a:rPr lang="fr-FR" dirty="0">
                <a:solidFill>
                  <a:schemeClr val="tx1"/>
                </a:solidFill>
              </a:rPr>
              <a:t>-en milieu associatif Croix rouge MDM, etc…</a:t>
            </a:r>
          </a:p>
          <a:p>
            <a:pPr marL="0" indent="0">
              <a:buNone/>
            </a:pPr>
            <a:r>
              <a:rPr lang="fr-FR" dirty="0">
                <a:solidFill>
                  <a:schemeClr val="tx1"/>
                </a:solidFill>
              </a:rPr>
              <a:t>-structure socio-éducatives: réussite éducative .</a:t>
            </a:r>
          </a:p>
        </p:txBody>
      </p:sp>
      <p:sp>
        <p:nvSpPr>
          <p:cNvPr id="4" name="Espace réservé du pied de page 3">
            <a:extLst>
              <a:ext uri="{FF2B5EF4-FFF2-40B4-BE49-F238E27FC236}">
                <a16:creationId xmlns:a16="http://schemas.microsoft.com/office/drawing/2014/main" id="{F8BABC9D-BF6D-BE4E-A858-662A28663A08}"/>
              </a:ext>
            </a:extLst>
          </p:cNvPr>
          <p:cNvSpPr>
            <a:spLocks noGrp="1"/>
          </p:cNvSpPr>
          <p:nvPr>
            <p:ph type="ftr" sz="quarter" idx="11"/>
          </p:nvPr>
        </p:nvSpPr>
        <p:spPr/>
        <p:txBody>
          <a:bodyPr/>
          <a:lstStyle/>
          <a:p>
            <a:r>
              <a:rPr lang="en-US" dirty="0"/>
              <a:t>UFR SMBH Université Sorbonne@CAMARA Khady </a:t>
            </a:r>
          </a:p>
        </p:txBody>
      </p:sp>
      <p:sp>
        <p:nvSpPr>
          <p:cNvPr id="5" name="Espace réservé du numéro de diapositive 4">
            <a:extLst>
              <a:ext uri="{FF2B5EF4-FFF2-40B4-BE49-F238E27FC236}">
                <a16:creationId xmlns:a16="http://schemas.microsoft.com/office/drawing/2014/main" id="{29295143-94CF-2B41-9728-E0131019101F}"/>
              </a:ext>
            </a:extLst>
          </p:cNvPr>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6" name="Image 5" descr="C:\Users\Khady\AppData\Local\Microsoft\Windows\INetCache\Content.Word\th6JXCW961.jpg">
            <a:extLst>
              <a:ext uri="{FF2B5EF4-FFF2-40B4-BE49-F238E27FC236}">
                <a16:creationId xmlns:a16="http://schemas.microsoft.com/office/drawing/2014/main" id="{9C814279-43B4-814D-AC61-31EF8A1D2D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2919" y="1128407"/>
            <a:ext cx="2947482" cy="4601183"/>
          </a:xfrm>
          <a:prstGeom prst="rect">
            <a:avLst/>
          </a:prstGeom>
          <a:noFill/>
          <a:ln>
            <a:noFill/>
          </a:ln>
        </p:spPr>
      </p:pic>
    </p:spTree>
    <p:extLst>
      <p:ext uri="{BB962C8B-B14F-4D97-AF65-F5344CB8AC3E}">
        <p14:creationId xmlns:p14="http://schemas.microsoft.com/office/powerpoint/2010/main" val="238819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5B93A-3B09-D948-9A92-56728B79016F}"/>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A39B59B8-C645-2F47-8339-FFD6C7AB2A78}"/>
              </a:ext>
            </a:extLst>
          </p:cNvPr>
          <p:cNvSpPr>
            <a:spLocks noGrp="1"/>
          </p:cNvSpPr>
          <p:nvPr>
            <p:ph idx="1"/>
          </p:nvPr>
        </p:nvSpPr>
        <p:spPr/>
        <p:txBody>
          <a:bodyPr/>
          <a:lstStyle/>
          <a:p>
            <a:r>
              <a:rPr lang="fr-FR" b="1" dirty="0">
                <a:solidFill>
                  <a:schemeClr val="tx1"/>
                </a:solidFill>
              </a:rPr>
              <a:t>Le médiateur  favorise le dialogue et élabore dans la langue</a:t>
            </a:r>
          </a:p>
          <a:p>
            <a:pPr marL="0" indent="0">
              <a:buNone/>
            </a:pPr>
            <a:r>
              <a:rPr lang="fr-FR" b="1" dirty="0">
                <a:solidFill>
                  <a:schemeClr val="tx1"/>
                </a:solidFill>
              </a:rPr>
              <a:t>maternelle du patient tout en ayant une écoute active.</a:t>
            </a:r>
          </a:p>
          <a:p>
            <a:pPr marL="0" indent="0">
              <a:buNone/>
            </a:pPr>
            <a:r>
              <a:rPr lang="fr-FR" b="1" dirty="0">
                <a:solidFill>
                  <a:schemeClr val="tx1"/>
                </a:solidFill>
              </a:rPr>
              <a:t>Parfois cela permet au patient de sortir d’une errance psychique</a:t>
            </a:r>
          </a:p>
          <a:p>
            <a:pPr marL="0" indent="0">
              <a:buNone/>
            </a:pPr>
            <a:r>
              <a:rPr lang="fr-FR" b="1" dirty="0">
                <a:solidFill>
                  <a:schemeClr val="tx1"/>
                </a:solidFill>
              </a:rPr>
              <a:t>Et c’est par ce biais la que le professionnel  peut se décentrer et travailler.</a:t>
            </a:r>
          </a:p>
        </p:txBody>
      </p:sp>
      <p:sp>
        <p:nvSpPr>
          <p:cNvPr id="4" name="Espace réservé du pied de page 3">
            <a:extLst>
              <a:ext uri="{FF2B5EF4-FFF2-40B4-BE49-F238E27FC236}">
                <a16:creationId xmlns:a16="http://schemas.microsoft.com/office/drawing/2014/main" id="{F27B3E5B-64F5-D54D-A019-B2D5452448A3}"/>
              </a:ext>
            </a:extLst>
          </p:cNvPr>
          <p:cNvSpPr>
            <a:spLocks noGrp="1"/>
          </p:cNvSpPr>
          <p:nvPr>
            <p:ph type="ftr" sz="quarter" idx="11"/>
          </p:nvPr>
        </p:nvSpPr>
        <p:spPr/>
        <p:txBody>
          <a:bodyPr/>
          <a:lstStyle/>
          <a:p>
            <a:r>
              <a:rPr lang="en-US" b="1" dirty="0">
                <a:solidFill>
                  <a:schemeClr val="tx1"/>
                </a:solidFill>
              </a:rPr>
              <a:t>UFR SMBH Université Sorbonne Paris Nord @CAMARA Khady </a:t>
            </a:r>
          </a:p>
        </p:txBody>
      </p:sp>
      <p:sp>
        <p:nvSpPr>
          <p:cNvPr id="5" name="Espace réservé du numéro de diapositive 4">
            <a:extLst>
              <a:ext uri="{FF2B5EF4-FFF2-40B4-BE49-F238E27FC236}">
                <a16:creationId xmlns:a16="http://schemas.microsoft.com/office/drawing/2014/main" id="{616110E3-95C2-B548-AFF2-C644D8C7D8A4}"/>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86101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5E77D-A48F-014A-9C8D-B817DD7C188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56F242C6-6AA9-6342-A7D7-3777347DD6C3}"/>
              </a:ext>
            </a:extLst>
          </p:cNvPr>
          <p:cNvSpPr>
            <a:spLocks noGrp="1"/>
          </p:cNvSpPr>
          <p:nvPr>
            <p:ph idx="1"/>
          </p:nvPr>
        </p:nvSpPr>
        <p:spPr/>
        <p:txBody>
          <a:bodyPr/>
          <a:lstStyle/>
          <a:p>
            <a:r>
              <a:rPr lang="fr-FR" b="1" dirty="0">
                <a:solidFill>
                  <a:schemeClr val="tx1"/>
                </a:solidFill>
              </a:rPr>
              <a:t>La médiation en santé permet de traduire et interroger les vécus personnels tout en assurant un moment d’interaction avec la culture du patient et la culture du pays hôte.</a:t>
            </a:r>
          </a:p>
        </p:txBody>
      </p:sp>
      <p:sp>
        <p:nvSpPr>
          <p:cNvPr id="4" name="Espace réservé du pied de page 3">
            <a:extLst>
              <a:ext uri="{FF2B5EF4-FFF2-40B4-BE49-F238E27FC236}">
                <a16:creationId xmlns:a16="http://schemas.microsoft.com/office/drawing/2014/main" id="{4C34852D-6ABC-C24A-BC0F-8FB268851EFD}"/>
              </a:ext>
            </a:extLst>
          </p:cNvPr>
          <p:cNvSpPr>
            <a:spLocks noGrp="1"/>
          </p:cNvSpPr>
          <p:nvPr>
            <p:ph type="ftr" sz="quarter" idx="11"/>
          </p:nvPr>
        </p:nvSpPr>
        <p:spPr/>
        <p:txBody>
          <a:bodyPr/>
          <a:lstStyle/>
          <a:p>
            <a:r>
              <a:rPr lang="en-US" b="1" dirty="0"/>
              <a:t>UFR SMBH Université Sorbonne@CAMARA Khady </a:t>
            </a:r>
          </a:p>
        </p:txBody>
      </p:sp>
      <p:sp>
        <p:nvSpPr>
          <p:cNvPr id="5" name="Espace réservé du numéro de diapositive 4">
            <a:extLst>
              <a:ext uri="{FF2B5EF4-FFF2-40B4-BE49-F238E27FC236}">
                <a16:creationId xmlns:a16="http://schemas.microsoft.com/office/drawing/2014/main" id="{D48660F6-28BA-084B-B800-9C7F1DF7E407}"/>
              </a:ext>
            </a:extLst>
          </p:cNvPr>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6" name="Image 5" descr="C:\Users\Khady\AppData\Local\Microsoft\Windows\INetCache\Content.Word\th6JXCW961.jpg">
            <a:extLst>
              <a:ext uri="{FF2B5EF4-FFF2-40B4-BE49-F238E27FC236}">
                <a16:creationId xmlns:a16="http://schemas.microsoft.com/office/drawing/2014/main" id="{7AF4EF76-FD41-5A4B-99A3-FE68BE76CE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2919" y="1123837"/>
            <a:ext cx="2947482" cy="4601183"/>
          </a:xfrm>
          <a:prstGeom prst="rect">
            <a:avLst/>
          </a:prstGeom>
          <a:noFill/>
          <a:ln>
            <a:noFill/>
          </a:ln>
        </p:spPr>
      </p:pic>
    </p:spTree>
    <p:extLst>
      <p:ext uri="{BB962C8B-B14F-4D97-AF65-F5344CB8AC3E}">
        <p14:creationId xmlns:p14="http://schemas.microsoft.com/office/powerpoint/2010/main" val="361890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2D44B-BD99-4D45-BC15-BB1A98196648}"/>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CBAE23FE-A283-2440-8B02-ED4CCDF5F2F5}"/>
              </a:ext>
            </a:extLst>
          </p:cNvPr>
          <p:cNvSpPr>
            <a:spLocks noGrp="1"/>
          </p:cNvSpPr>
          <p:nvPr>
            <p:ph idx="1"/>
          </p:nvPr>
        </p:nvSpPr>
        <p:spPr/>
        <p:txBody>
          <a:bodyPr/>
          <a:lstStyle/>
          <a:p>
            <a:r>
              <a:rPr lang="fr-FR" b="1" dirty="0">
                <a:solidFill>
                  <a:schemeClr val="tx1"/>
                </a:solidFill>
              </a:rPr>
              <a:t>L’alliance médiateur interprète et patient confère un sentiment de pleine sécurité favorisant les associations de pensées qui vont l’aider à progresser dans la compréhension de sa maladie ou situation.</a:t>
            </a:r>
          </a:p>
          <a:p>
            <a:endParaRPr lang="fr-FR" b="1" dirty="0">
              <a:solidFill>
                <a:schemeClr val="tx1"/>
              </a:solidFill>
            </a:endParaRPr>
          </a:p>
          <a:p>
            <a:r>
              <a:rPr lang="fr-FR" b="1" dirty="0">
                <a:solidFill>
                  <a:schemeClr val="tx1"/>
                </a:solidFill>
              </a:rPr>
              <a:t>C’est donc par le biais du médiateur interprète que le patient va s’autoriser à confier  tous les éléments factuels le concernant ,ainsi que ses difficultés de compréhension de la situation</a:t>
            </a:r>
            <a:r>
              <a:rPr lang="fr-FR" dirty="0">
                <a:solidFill>
                  <a:schemeClr val="tx1"/>
                </a:solidFill>
              </a:rPr>
              <a:t>. </a:t>
            </a:r>
          </a:p>
        </p:txBody>
      </p:sp>
      <p:sp>
        <p:nvSpPr>
          <p:cNvPr id="4" name="Espace réservé du pied de page 3">
            <a:extLst>
              <a:ext uri="{FF2B5EF4-FFF2-40B4-BE49-F238E27FC236}">
                <a16:creationId xmlns:a16="http://schemas.microsoft.com/office/drawing/2014/main" id="{2C08D7F4-1185-6C4D-9DE4-1138744E86E9}"/>
              </a:ext>
            </a:extLst>
          </p:cNvPr>
          <p:cNvSpPr>
            <a:spLocks noGrp="1"/>
          </p:cNvSpPr>
          <p:nvPr>
            <p:ph type="ftr" sz="quarter" idx="11"/>
          </p:nvPr>
        </p:nvSpPr>
        <p:spPr/>
        <p:txBody>
          <a:bodyPr/>
          <a:lstStyle/>
          <a:p>
            <a:r>
              <a:rPr lang="en-US" b="1" dirty="0"/>
              <a:t>UFR SMBH Université Sorbonne@CAMARA Khady </a:t>
            </a:r>
          </a:p>
        </p:txBody>
      </p:sp>
      <p:sp>
        <p:nvSpPr>
          <p:cNvPr id="5" name="Espace réservé du numéro de diapositive 4">
            <a:extLst>
              <a:ext uri="{FF2B5EF4-FFF2-40B4-BE49-F238E27FC236}">
                <a16:creationId xmlns:a16="http://schemas.microsoft.com/office/drawing/2014/main" id="{F6E90131-2CEE-7347-801D-07CCFFCA7687}"/>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256536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81D7A18-B766-AD48-925B-687B6DD5C616}"/>
              </a:ext>
            </a:extLst>
          </p:cNvPr>
          <p:cNvPicPr>
            <a:picLocks noChangeAspect="1"/>
          </p:cNvPicPr>
          <p:nvPr/>
        </p:nvPicPr>
        <p:blipFill>
          <a:blip r:embed="rId2"/>
          <a:stretch>
            <a:fillRect/>
          </a:stretch>
        </p:blipFill>
        <p:spPr>
          <a:xfrm>
            <a:off x="-1" y="428906"/>
            <a:ext cx="3520439" cy="6057658"/>
          </a:xfrm>
          <a:prstGeom prst="rect">
            <a:avLst/>
          </a:prstGeom>
        </p:spPr>
      </p:pic>
      <p:sp>
        <p:nvSpPr>
          <p:cNvPr id="2" name="Titre 1">
            <a:extLst>
              <a:ext uri="{FF2B5EF4-FFF2-40B4-BE49-F238E27FC236}">
                <a16:creationId xmlns:a16="http://schemas.microsoft.com/office/drawing/2014/main" id="{81D7DB48-D156-0B47-80FD-DD8CA9A1591F}"/>
              </a:ext>
            </a:extLst>
          </p:cNvPr>
          <p:cNvSpPr>
            <a:spLocks noGrp="1"/>
          </p:cNvSpPr>
          <p:nvPr>
            <p:ph type="title"/>
          </p:nvPr>
        </p:nvSpPr>
        <p:spPr>
          <a:xfrm>
            <a:off x="252918" y="604381"/>
            <a:ext cx="3267521" cy="5120640"/>
          </a:xfrm>
        </p:spPr>
        <p:txBody>
          <a:bodyPr/>
          <a:lstStyle/>
          <a:p>
            <a:r>
              <a:rPr lang="fr-FR" dirty="0"/>
              <a:t>  </a:t>
            </a:r>
          </a:p>
        </p:txBody>
      </p:sp>
      <p:sp>
        <p:nvSpPr>
          <p:cNvPr id="3" name="Espace réservé du contenu 2">
            <a:extLst>
              <a:ext uri="{FF2B5EF4-FFF2-40B4-BE49-F238E27FC236}">
                <a16:creationId xmlns:a16="http://schemas.microsoft.com/office/drawing/2014/main" id="{D57F3AA8-40B4-CD44-B887-A61519ED4FAD}"/>
              </a:ext>
            </a:extLst>
          </p:cNvPr>
          <p:cNvSpPr>
            <a:spLocks noGrp="1"/>
          </p:cNvSpPr>
          <p:nvPr>
            <p:ph idx="1"/>
          </p:nvPr>
        </p:nvSpPr>
        <p:spPr/>
        <p:txBody>
          <a:bodyPr/>
          <a:lstStyle/>
          <a:p>
            <a:r>
              <a:rPr lang="fr-FR" b="1" dirty="0">
                <a:solidFill>
                  <a:schemeClr val="tx1"/>
                </a:solidFill>
              </a:rPr>
              <a:t>Le médiateur sait que toutes les cultures n'ont pas la même approche des concepts. Ainsi il se doit de reformuler sans déformer les pensées de l’autre et trouver les articulations  entre  les différentes grilles de lectures qui font l’enjeu de la médiation.</a:t>
            </a:r>
          </a:p>
          <a:p>
            <a:r>
              <a:rPr lang="fr-FR" b="1" dirty="0">
                <a:solidFill>
                  <a:schemeClr val="tx1"/>
                </a:solidFill>
              </a:rPr>
              <a:t>En médecine le médiateur permet d’éclairer le professionnel sur l’ensemble des systèmes initiatiques et filiation qui habitent le patient .</a:t>
            </a:r>
          </a:p>
          <a:p>
            <a:r>
              <a:rPr lang="fr-FR" b="1" dirty="0">
                <a:solidFill>
                  <a:schemeClr val="tx1"/>
                </a:solidFill>
              </a:rPr>
              <a:t>Fondamentalement le professionnel peut donc s’appuyer sur le réservoir d’interprétation énoncé par la personne médiatisée et questionner  par le médiateur. Et qui sera utile dans la perspective pratique d’une alliance thérapeutique  bénéfique aux deux parties</a:t>
            </a:r>
            <a:r>
              <a:rPr lang="fr-FR" dirty="0">
                <a:solidFill>
                  <a:schemeClr val="tx1"/>
                </a:solidFill>
              </a:rPr>
              <a:t>.</a:t>
            </a:r>
          </a:p>
        </p:txBody>
      </p:sp>
      <p:sp>
        <p:nvSpPr>
          <p:cNvPr id="4" name="Espace réservé du pied de page 3">
            <a:extLst>
              <a:ext uri="{FF2B5EF4-FFF2-40B4-BE49-F238E27FC236}">
                <a16:creationId xmlns:a16="http://schemas.microsoft.com/office/drawing/2014/main" id="{2567B659-832F-1549-97E0-9C20D9EEB80A}"/>
              </a:ext>
            </a:extLst>
          </p:cNvPr>
          <p:cNvSpPr>
            <a:spLocks noGrp="1"/>
          </p:cNvSpPr>
          <p:nvPr>
            <p:ph type="ftr" sz="quarter" idx="11"/>
          </p:nvPr>
        </p:nvSpPr>
        <p:spPr/>
        <p:txBody>
          <a:bodyPr/>
          <a:lstStyle/>
          <a:p>
            <a:r>
              <a:rPr lang="en-US" b="1" dirty="0"/>
              <a:t>UFR SMBH Université Sorbonne@CAMARA Khady </a:t>
            </a:r>
          </a:p>
        </p:txBody>
      </p:sp>
      <p:sp>
        <p:nvSpPr>
          <p:cNvPr id="5" name="Espace réservé du numéro de diapositive 4">
            <a:extLst>
              <a:ext uri="{FF2B5EF4-FFF2-40B4-BE49-F238E27FC236}">
                <a16:creationId xmlns:a16="http://schemas.microsoft.com/office/drawing/2014/main" id="{791F4F28-8BC4-624F-AEC0-63CCC92622A4}"/>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138107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4E174-2639-894D-A268-0EA0CA306D01}"/>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C5B3B11E-7E51-444C-A929-4B679BF7BE64}"/>
              </a:ext>
            </a:extLst>
          </p:cNvPr>
          <p:cNvSpPr>
            <a:spLocks noGrp="1"/>
          </p:cNvSpPr>
          <p:nvPr>
            <p:ph idx="1"/>
          </p:nvPr>
        </p:nvSpPr>
        <p:spPr/>
        <p:txBody>
          <a:bodyPr/>
          <a:lstStyle/>
          <a:p>
            <a:r>
              <a:rPr lang="fr-FR" b="1" dirty="0">
                <a:solidFill>
                  <a:schemeClr val="tx1"/>
                </a:solidFill>
              </a:rPr>
              <a:t>Afin de  de coconstruire  un projet de soin ,de vie ,l’expert linguistique devient passeur afin de mettre en évidence les compétences et difficultés dans la compréhension mutuelle du soigné et du soignant .</a:t>
            </a:r>
          </a:p>
          <a:p>
            <a:r>
              <a:rPr lang="fr-FR" b="1" dirty="0">
                <a:solidFill>
                  <a:schemeClr val="tx1"/>
                </a:solidFill>
              </a:rPr>
              <a:t>Il est facilitateur dans la définition d’une stratégie partagée entre les intervenants. Le médiateur est un levier  pour une prise en charge  correcte et optimal dans la relation avec le tissus soignants, socioéducatif etc…</a:t>
            </a:r>
          </a:p>
          <a:p>
            <a:endParaRPr lang="fr-FR" dirty="0">
              <a:solidFill>
                <a:schemeClr val="tx1"/>
              </a:solidFill>
            </a:endParaRPr>
          </a:p>
        </p:txBody>
      </p:sp>
      <p:sp>
        <p:nvSpPr>
          <p:cNvPr id="4" name="Espace réservé du pied de page 3">
            <a:extLst>
              <a:ext uri="{FF2B5EF4-FFF2-40B4-BE49-F238E27FC236}">
                <a16:creationId xmlns:a16="http://schemas.microsoft.com/office/drawing/2014/main" id="{47959EFA-E7D5-DD41-B5A5-AFA90D5932BA}"/>
              </a:ext>
            </a:extLst>
          </p:cNvPr>
          <p:cNvSpPr>
            <a:spLocks noGrp="1"/>
          </p:cNvSpPr>
          <p:nvPr>
            <p:ph type="ftr" sz="quarter" idx="11"/>
          </p:nvPr>
        </p:nvSpPr>
        <p:spPr/>
        <p:txBody>
          <a:bodyPr/>
          <a:lstStyle/>
          <a:p>
            <a:r>
              <a:rPr lang="en-US" b="1" dirty="0"/>
              <a:t>UFR SMBH Université Sorbonne@CAMARA Khady </a:t>
            </a:r>
          </a:p>
        </p:txBody>
      </p:sp>
      <p:sp>
        <p:nvSpPr>
          <p:cNvPr id="5" name="Espace réservé du numéro de diapositive 4">
            <a:extLst>
              <a:ext uri="{FF2B5EF4-FFF2-40B4-BE49-F238E27FC236}">
                <a16:creationId xmlns:a16="http://schemas.microsoft.com/office/drawing/2014/main" id="{60271084-DFC1-9F48-85AC-8E30C2EA09E1}"/>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108839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9E4BF9-E525-3E47-A13B-D64EDFB59DED}"/>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10AB4C69-5B40-4F44-8686-D084E5B04B9E}"/>
              </a:ext>
            </a:extLst>
          </p:cNvPr>
          <p:cNvSpPr>
            <a:spLocks noGrp="1"/>
          </p:cNvSpPr>
          <p:nvPr>
            <p:ph idx="1"/>
          </p:nvPr>
        </p:nvSpPr>
        <p:spPr/>
        <p:txBody>
          <a:bodyPr/>
          <a:lstStyle/>
          <a:p>
            <a:r>
              <a:rPr lang="fr-FR" b="1" dirty="0">
                <a:solidFill>
                  <a:schemeClr val="tx1"/>
                </a:solidFill>
              </a:rPr>
              <a:t>Il traduit explique les codes afin d’améliorer la communication entre l’usager de la médiation transculturelle et le professionnel.</a:t>
            </a:r>
          </a:p>
          <a:p>
            <a:r>
              <a:rPr lang="fr-FR" b="1" dirty="0">
                <a:solidFill>
                  <a:schemeClr val="tx1"/>
                </a:solidFill>
              </a:rPr>
              <a:t>Cela sous-entend l’utilisation de questionnement qui renseigne sur la source de l’expérience de l’usager du dispositif  de la médiation.</a:t>
            </a:r>
          </a:p>
          <a:p>
            <a:r>
              <a:rPr lang="fr-FR" b="1" dirty="0">
                <a:solidFill>
                  <a:schemeClr val="tx1"/>
                </a:solidFill>
              </a:rPr>
              <a:t>Il explicite ,rend accessible les schèmes spécifiques à la culture et dans la langue maternelle porteuses d’affects.</a:t>
            </a:r>
          </a:p>
          <a:p>
            <a:r>
              <a:rPr lang="fr-FR" b="1" dirty="0">
                <a:solidFill>
                  <a:schemeClr val="tx1"/>
                </a:solidFill>
              </a:rPr>
              <a:t>Le médiateur est comme un passeur culturel qui sait questionner les logiques différentes de part et d’autre.</a:t>
            </a:r>
          </a:p>
          <a:p>
            <a:pPr marL="0" indent="0">
              <a:buNone/>
            </a:pPr>
            <a:endParaRPr lang="fr-FR" dirty="0">
              <a:solidFill>
                <a:schemeClr val="tx1"/>
              </a:solidFill>
            </a:endParaRPr>
          </a:p>
        </p:txBody>
      </p:sp>
      <p:sp>
        <p:nvSpPr>
          <p:cNvPr id="4" name="Espace réservé du pied de page 3">
            <a:extLst>
              <a:ext uri="{FF2B5EF4-FFF2-40B4-BE49-F238E27FC236}">
                <a16:creationId xmlns:a16="http://schemas.microsoft.com/office/drawing/2014/main" id="{7833152C-2A57-974A-BD09-5A678B19121F}"/>
              </a:ext>
            </a:extLst>
          </p:cNvPr>
          <p:cNvSpPr>
            <a:spLocks noGrp="1"/>
          </p:cNvSpPr>
          <p:nvPr>
            <p:ph type="ftr" sz="quarter" idx="11"/>
          </p:nvPr>
        </p:nvSpPr>
        <p:spPr/>
        <p:txBody>
          <a:bodyPr/>
          <a:lstStyle/>
          <a:p>
            <a:r>
              <a:rPr lang="en-US" b="1" dirty="0"/>
              <a:t>UFR SMBH Université Sorbonne@CAMARA Khady </a:t>
            </a:r>
          </a:p>
        </p:txBody>
      </p:sp>
      <p:sp>
        <p:nvSpPr>
          <p:cNvPr id="5" name="Espace réservé du numéro de diapositive 4">
            <a:extLst>
              <a:ext uri="{FF2B5EF4-FFF2-40B4-BE49-F238E27FC236}">
                <a16:creationId xmlns:a16="http://schemas.microsoft.com/office/drawing/2014/main" id="{9CFC1D3B-2CF1-D64D-9C99-B82ECF219261}"/>
              </a:ext>
            </a:extLst>
          </p:cNvPr>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6" name="Image 5">
            <a:extLst>
              <a:ext uri="{FF2B5EF4-FFF2-40B4-BE49-F238E27FC236}">
                <a16:creationId xmlns:a16="http://schemas.microsoft.com/office/drawing/2014/main" id="{8AA7DF9A-5DBE-6C4D-AB5B-D2F613B61D52}"/>
              </a:ext>
            </a:extLst>
          </p:cNvPr>
          <p:cNvPicPr>
            <a:picLocks noChangeAspect="1"/>
          </p:cNvPicPr>
          <p:nvPr/>
        </p:nvPicPr>
        <p:blipFill>
          <a:blip r:embed="rId2"/>
          <a:stretch>
            <a:fillRect/>
          </a:stretch>
        </p:blipFill>
        <p:spPr>
          <a:xfrm>
            <a:off x="1" y="873253"/>
            <a:ext cx="3398520" cy="5116068"/>
          </a:xfrm>
          <a:prstGeom prst="rect">
            <a:avLst/>
          </a:prstGeom>
        </p:spPr>
      </p:pic>
    </p:spTree>
    <p:extLst>
      <p:ext uri="{BB962C8B-B14F-4D97-AF65-F5344CB8AC3E}">
        <p14:creationId xmlns:p14="http://schemas.microsoft.com/office/powerpoint/2010/main" val="764890320"/>
      </p:ext>
    </p:extLst>
  </p:cSld>
  <p:clrMapOvr>
    <a:masterClrMapping/>
  </p:clrMapOvr>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Cadre</Template>
  <TotalTime>2733</TotalTime>
  <Words>793</Words>
  <Application>Microsoft Macintosh PowerPoint</Application>
  <PresentationFormat>Grand écran</PresentationFormat>
  <Paragraphs>80</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Corbel</vt:lpstr>
      <vt:lpstr>Times New Roman</vt:lpstr>
      <vt:lpstr>Wingdings 2</vt:lpstr>
      <vt:lpstr>Cadre</vt:lpstr>
      <vt:lpstr>Médiation en santé chez les migrants</vt:lpstr>
      <vt:lpstr>    </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khady camara</dc:creator>
  <cp:lastModifiedBy>khady camara</cp:lastModifiedBy>
  <cp:revision>56</cp:revision>
  <dcterms:created xsi:type="dcterms:W3CDTF">2021-02-03T23:35:57Z</dcterms:created>
  <dcterms:modified xsi:type="dcterms:W3CDTF">2025-02-04T15:53:58Z</dcterms:modified>
</cp:coreProperties>
</file>