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81" r:id="rId3"/>
    <p:sldId id="283" r:id="rId4"/>
    <p:sldId id="259" r:id="rId5"/>
    <p:sldId id="260" r:id="rId6"/>
    <p:sldId id="266" r:id="rId7"/>
    <p:sldId id="261" r:id="rId8"/>
    <p:sldId id="262" r:id="rId9"/>
    <p:sldId id="263" r:id="rId10"/>
    <p:sldId id="264" r:id="rId11"/>
    <p:sldId id="267" r:id="rId12"/>
    <p:sldId id="269" r:id="rId13"/>
    <p:sldId id="270" r:id="rId14"/>
    <p:sldId id="271" r:id="rId15"/>
    <p:sldId id="272" r:id="rId16"/>
    <p:sldId id="274" r:id="rId17"/>
    <p:sldId id="275" r:id="rId18"/>
    <p:sldId id="276" r:id="rId19"/>
    <p:sldId id="273" r:id="rId20"/>
    <p:sldId id="277" r:id="rId21"/>
    <p:sldId id="282" r:id="rId22"/>
    <p:sldId id="278" r:id="rId23"/>
    <p:sldId id="279" r:id="rId24"/>
    <p:sldId id="284" r:id="rId25"/>
    <p:sldId id="285" r:id="rId26"/>
    <p:sldId id="286" r:id="rId27"/>
    <p:sldId id="280"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758"/>
    <a:srgbClr val="46AA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574"/>
  </p:normalViewPr>
  <p:slideViewPr>
    <p:cSldViewPr snapToGrid="0" snapToObjects="1">
      <p:cViewPr varScale="1">
        <p:scale>
          <a:sx n="106" d="100"/>
          <a:sy n="106" d="100"/>
        </p:scale>
        <p:origin x="7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67F3F-1078-0542-BA39-23D85D0C0A3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5BD016-99F8-3543-8451-285922905C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pied de page 4">
            <a:extLst>
              <a:ext uri="{FF2B5EF4-FFF2-40B4-BE49-F238E27FC236}">
                <a16:creationId xmlns:a16="http://schemas.microsoft.com/office/drawing/2014/main" id="{F6C9E2BA-C944-2B41-9779-D27C9042DF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6BC237-2E96-0F44-966E-A73A5FBD89A2}"/>
              </a:ext>
            </a:extLst>
          </p:cNvPr>
          <p:cNvSpPr>
            <a:spLocks noGrp="1"/>
          </p:cNvSpPr>
          <p:nvPr>
            <p:ph type="sldNum" sz="quarter" idx="12"/>
          </p:nvPr>
        </p:nvSpPr>
        <p:spPr/>
        <p:txBody>
          <a:bodyPr/>
          <a:lstStyle>
            <a:lvl1pPr>
              <a:defRPr sz="1400" b="1">
                <a:solidFill>
                  <a:srgbClr val="1B4758"/>
                </a:solidFill>
              </a:defRPr>
            </a:lvl1pPr>
          </a:lstStyle>
          <a:p>
            <a:r>
              <a:rPr lang="fr-FR" dirty="0"/>
              <a:t>Du 4 au 7 novembre 2024</a:t>
            </a:r>
          </a:p>
        </p:txBody>
      </p:sp>
    </p:spTree>
    <p:extLst>
      <p:ext uri="{BB962C8B-B14F-4D97-AF65-F5344CB8AC3E}">
        <p14:creationId xmlns:p14="http://schemas.microsoft.com/office/powerpoint/2010/main" val="186548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F0B90-4847-324E-BE23-1226C5A76EE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438E541-3B34-3442-BE18-CE38735BA206}"/>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26D69B2-1E7C-D947-A579-953F74ECEAFC}"/>
              </a:ext>
            </a:extLst>
          </p:cNvPr>
          <p:cNvSpPr>
            <a:spLocks noGrp="1"/>
          </p:cNvSpPr>
          <p:nvPr>
            <p:ph type="dt" sz="half" idx="10"/>
          </p:nvPr>
        </p:nvSpPr>
        <p:spPr>
          <a:xfrm>
            <a:off x="838200" y="6356350"/>
            <a:ext cx="2743200" cy="365125"/>
          </a:xfrm>
          <a:prstGeom prst="rect">
            <a:avLst/>
          </a:prstGeom>
        </p:spPr>
        <p:txBody>
          <a:bodyPr/>
          <a:lstStyle/>
          <a:p>
            <a:fld id="{E6511A2B-1367-144A-8374-2003500950B0}" type="datetimeFigureOut">
              <a:rPr lang="fr-FR" smtClean="0"/>
              <a:pPr/>
              <a:t>04/02/2025</a:t>
            </a:fld>
            <a:endParaRPr lang="fr-FR"/>
          </a:p>
        </p:txBody>
      </p:sp>
      <p:sp>
        <p:nvSpPr>
          <p:cNvPr id="5" name="Espace réservé du pied de page 4">
            <a:extLst>
              <a:ext uri="{FF2B5EF4-FFF2-40B4-BE49-F238E27FC236}">
                <a16:creationId xmlns:a16="http://schemas.microsoft.com/office/drawing/2014/main" id="{DADAFC0E-FE01-3244-9101-6724F8736F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565B3C-179A-B94C-A911-273A6D7F7C3D}"/>
              </a:ext>
            </a:extLst>
          </p:cNvPr>
          <p:cNvSpPr>
            <a:spLocks noGrp="1"/>
          </p:cNvSpPr>
          <p:nvPr>
            <p:ph type="sldNum" sz="quarter" idx="12"/>
          </p:nvPr>
        </p:nvSpPr>
        <p:spPr/>
        <p:txBody>
          <a:bodyPr/>
          <a:lstStyle/>
          <a:p>
            <a:fld id="{DB924D54-DE56-644A-92EE-13F89EF5E97A}" type="slidenum">
              <a:rPr lang="fr-FR" smtClean="0"/>
              <a:pPr/>
              <a:t>‹N°›</a:t>
            </a:fld>
            <a:endParaRPr lang="fr-FR"/>
          </a:p>
        </p:txBody>
      </p:sp>
    </p:spTree>
    <p:extLst>
      <p:ext uri="{BB962C8B-B14F-4D97-AF65-F5344CB8AC3E}">
        <p14:creationId xmlns:p14="http://schemas.microsoft.com/office/powerpoint/2010/main" val="389216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6254319-7C77-CF4D-902C-2CB244C5FE2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C282E5B-E59C-DD48-BD57-70502B6F076A}"/>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D4627AB-CF6E-E54D-8145-1C6F525296B9}"/>
              </a:ext>
            </a:extLst>
          </p:cNvPr>
          <p:cNvSpPr>
            <a:spLocks noGrp="1"/>
          </p:cNvSpPr>
          <p:nvPr>
            <p:ph type="dt" sz="half" idx="10"/>
          </p:nvPr>
        </p:nvSpPr>
        <p:spPr>
          <a:xfrm>
            <a:off x="838200" y="6356350"/>
            <a:ext cx="2743200" cy="365125"/>
          </a:xfrm>
          <a:prstGeom prst="rect">
            <a:avLst/>
          </a:prstGeom>
        </p:spPr>
        <p:txBody>
          <a:bodyPr/>
          <a:lstStyle/>
          <a:p>
            <a:fld id="{E6511A2B-1367-144A-8374-2003500950B0}" type="datetimeFigureOut">
              <a:rPr lang="fr-FR" smtClean="0"/>
              <a:pPr/>
              <a:t>04/02/2025</a:t>
            </a:fld>
            <a:endParaRPr lang="fr-FR"/>
          </a:p>
        </p:txBody>
      </p:sp>
      <p:sp>
        <p:nvSpPr>
          <p:cNvPr id="5" name="Espace réservé du pied de page 4">
            <a:extLst>
              <a:ext uri="{FF2B5EF4-FFF2-40B4-BE49-F238E27FC236}">
                <a16:creationId xmlns:a16="http://schemas.microsoft.com/office/drawing/2014/main" id="{DC7B4121-C363-DE49-87DE-C7CC27BF7A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5B168B-A782-0343-91EC-C996EB98B721}"/>
              </a:ext>
            </a:extLst>
          </p:cNvPr>
          <p:cNvSpPr>
            <a:spLocks noGrp="1"/>
          </p:cNvSpPr>
          <p:nvPr>
            <p:ph type="sldNum" sz="quarter" idx="12"/>
          </p:nvPr>
        </p:nvSpPr>
        <p:spPr/>
        <p:txBody>
          <a:bodyPr/>
          <a:lstStyle/>
          <a:p>
            <a:fld id="{DB924D54-DE56-644A-92EE-13F89EF5E97A}" type="slidenum">
              <a:rPr lang="fr-FR" smtClean="0"/>
              <a:pPr/>
              <a:t>‹N°›</a:t>
            </a:fld>
            <a:endParaRPr lang="fr-FR"/>
          </a:p>
        </p:txBody>
      </p:sp>
    </p:spTree>
    <p:extLst>
      <p:ext uri="{BB962C8B-B14F-4D97-AF65-F5344CB8AC3E}">
        <p14:creationId xmlns:p14="http://schemas.microsoft.com/office/powerpoint/2010/main" val="258729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E4E00-EDFC-6344-A84B-6556EADA8B1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84B298-9AE1-304D-9F44-6A08E95DA097}"/>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B6AEDC2A-8FE7-554B-B1B8-AD7A20F51CF6}"/>
              </a:ext>
            </a:extLst>
          </p:cNvPr>
          <p:cNvSpPr>
            <a:spLocks noGrp="1"/>
          </p:cNvSpPr>
          <p:nvPr>
            <p:ph type="dt" sz="half" idx="10"/>
          </p:nvPr>
        </p:nvSpPr>
        <p:spPr>
          <a:xfrm>
            <a:off x="838200" y="6356350"/>
            <a:ext cx="2743200" cy="365125"/>
          </a:xfrm>
          <a:prstGeom prst="rect">
            <a:avLst/>
          </a:prstGeom>
        </p:spPr>
        <p:txBody>
          <a:bodyPr/>
          <a:lstStyle/>
          <a:p>
            <a:fld id="{E6511A2B-1367-144A-8374-2003500950B0}" type="datetimeFigureOut">
              <a:rPr lang="fr-FR" smtClean="0"/>
              <a:pPr/>
              <a:t>04/02/2025</a:t>
            </a:fld>
            <a:endParaRPr lang="fr-FR"/>
          </a:p>
        </p:txBody>
      </p:sp>
      <p:sp>
        <p:nvSpPr>
          <p:cNvPr id="5" name="Espace réservé du pied de page 4">
            <a:extLst>
              <a:ext uri="{FF2B5EF4-FFF2-40B4-BE49-F238E27FC236}">
                <a16:creationId xmlns:a16="http://schemas.microsoft.com/office/drawing/2014/main" id="{7F4B072C-D1BC-1A4A-8391-9B6E390541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9AABE6-21C2-DD48-9B06-3550CE620066}"/>
              </a:ext>
            </a:extLst>
          </p:cNvPr>
          <p:cNvSpPr>
            <a:spLocks noGrp="1"/>
          </p:cNvSpPr>
          <p:nvPr>
            <p:ph type="sldNum" sz="quarter" idx="12"/>
          </p:nvPr>
        </p:nvSpPr>
        <p:spPr/>
        <p:txBody>
          <a:bodyPr/>
          <a:lstStyle/>
          <a:p>
            <a:fld id="{DB924D54-DE56-644A-92EE-13F89EF5E97A}" type="slidenum">
              <a:rPr lang="fr-FR" smtClean="0"/>
              <a:pPr/>
              <a:t>‹N°›</a:t>
            </a:fld>
            <a:endParaRPr lang="fr-FR"/>
          </a:p>
        </p:txBody>
      </p:sp>
    </p:spTree>
    <p:extLst>
      <p:ext uri="{BB962C8B-B14F-4D97-AF65-F5344CB8AC3E}">
        <p14:creationId xmlns:p14="http://schemas.microsoft.com/office/powerpoint/2010/main" val="106272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3EC2B-1C07-6A48-8402-8411A8F9A95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35216C1-2450-3E44-B857-2A0AB9231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63BDCAA-D0D3-854A-AB95-73204A838FD1}"/>
              </a:ext>
            </a:extLst>
          </p:cNvPr>
          <p:cNvSpPr>
            <a:spLocks noGrp="1"/>
          </p:cNvSpPr>
          <p:nvPr>
            <p:ph type="dt" sz="half" idx="10"/>
          </p:nvPr>
        </p:nvSpPr>
        <p:spPr>
          <a:xfrm>
            <a:off x="838200" y="6356350"/>
            <a:ext cx="2743200" cy="365125"/>
          </a:xfrm>
          <a:prstGeom prst="rect">
            <a:avLst/>
          </a:prstGeom>
        </p:spPr>
        <p:txBody>
          <a:bodyPr/>
          <a:lstStyle/>
          <a:p>
            <a:fld id="{E6511A2B-1367-144A-8374-2003500950B0}" type="datetimeFigureOut">
              <a:rPr lang="fr-FR" smtClean="0"/>
              <a:pPr/>
              <a:t>04/02/2025</a:t>
            </a:fld>
            <a:endParaRPr lang="fr-FR"/>
          </a:p>
        </p:txBody>
      </p:sp>
      <p:sp>
        <p:nvSpPr>
          <p:cNvPr id="5" name="Espace réservé du pied de page 4">
            <a:extLst>
              <a:ext uri="{FF2B5EF4-FFF2-40B4-BE49-F238E27FC236}">
                <a16:creationId xmlns:a16="http://schemas.microsoft.com/office/drawing/2014/main" id="{9A6071FD-104F-C940-88F0-3237AFEA51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E4E296-13D3-A94D-84F5-5DC0B4E75DCA}"/>
              </a:ext>
            </a:extLst>
          </p:cNvPr>
          <p:cNvSpPr>
            <a:spLocks noGrp="1"/>
          </p:cNvSpPr>
          <p:nvPr>
            <p:ph type="sldNum" sz="quarter" idx="12"/>
          </p:nvPr>
        </p:nvSpPr>
        <p:spPr/>
        <p:txBody>
          <a:bodyPr/>
          <a:lstStyle/>
          <a:p>
            <a:fld id="{DB924D54-DE56-644A-92EE-13F89EF5E97A}" type="slidenum">
              <a:rPr lang="fr-FR" smtClean="0"/>
              <a:pPr/>
              <a:t>‹N°›</a:t>
            </a:fld>
            <a:endParaRPr lang="fr-FR"/>
          </a:p>
        </p:txBody>
      </p:sp>
    </p:spTree>
    <p:extLst>
      <p:ext uri="{BB962C8B-B14F-4D97-AF65-F5344CB8AC3E}">
        <p14:creationId xmlns:p14="http://schemas.microsoft.com/office/powerpoint/2010/main" val="3117229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518A36-75F0-0E45-97C5-3833D4BC17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AFABD4E-D570-C043-BB71-E14D0ECA6F31}"/>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26885EA3-53E1-544F-805C-4EAA1AB9CC0C}"/>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FF298BD-649D-4E4A-830D-7B12EF98169E}"/>
              </a:ext>
            </a:extLst>
          </p:cNvPr>
          <p:cNvSpPr>
            <a:spLocks noGrp="1"/>
          </p:cNvSpPr>
          <p:nvPr>
            <p:ph type="dt" sz="half" idx="10"/>
          </p:nvPr>
        </p:nvSpPr>
        <p:spPr>
          <a:xfrm>
            <a:off x="838200" y="6356350"/>
            <a:ext cx="2743200" cy="365125"/>
          </a:xfrm>
          <a:prstGeom prst="rect">
            <a:avLst/>
          </a:prstGeom>
        </p:spPr>
        <p:txBody>
          <a:bodyPr/>
          <a:lstStyle/>
          <a:p>
            <a:fld id="{E6511A2B-1367-144A-8374-2003500950B0}" type="datetimeFigureOut">
              <a:rPr lang="fr-FR" smtClean="0"/>
              <a:pPr/>
              <a:t>04/02/2025</a:t>
            </a:fld>
            <a:endParaRPr lang="fr-FR"/>
          </a:p>
        </p:txBody>
      </p:sp>
      <p:sp>
        <p:nvSpPr>
          <p:cNvPr id="6" name="Espace réservé du pied de page 5">
            <a:extLst>
              <a:ext uri="{FF2B5EF4-FFF2-40B4-BE49-F238E27FC236}">
                <a16:creationId xmlns:a16="http://schemas.microsoft.com/office/drawing/2014/main" id="{BF4FD3A9-F444-DE44-8310-15D6ABB34B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A4841E4-1C57-784B-9FD5-2A9F5F4FC760}"/>
              </a:ext>
            </a:extLst>
          </p:cNvPr>
          <p:cNvSpPr>
            <a:spLocks noGrp="1"/>
          </p:cNvSpPr>
          <p:nvPr>
            <p:ph type="sldNum" sz="quarter" idx="12"/>
          </p:nvPr>
        </p:nvSpPr>
        <p:spPr/>
        <p:txBody>
          <a:bodyPr/>
          <a:lstStyle/>
          <a:p>
            <a:fld id="{DB924D54-DE56-644A-92EE-13F89EF5E97A}" type="slidenum">
              <a:rPr lang="fr-FR" smtClean="0"/>
              <a:pPr/>
              <a:t>‹N°›</a:t>
            </a:fld>
            <a:endParaRPr lang="fr-FR"/>
          </a:p>
        </p:txBody>
      </p:sp>
    </p:spTree>
    <p:extLst>
      <p:ext uri="{BB962C8B-B14F-4D97-AF65-F5344CB8AC3E}">
        <p14:creationId xmlns:p14="http://schemas.microsoft.com/office/powerpoint/2010/main" val="62779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C2671-D90E-6A40-9A46-C1919730E5D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6637588-919E-6446-B4FF-4F24FF18F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D6D8FCAF-7A62-694E-ADFC-D138289E974B}"/>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26CC7B92-D7F9-B644-B4E8-D765F03FE9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F769C9C2-6EBB-4249-B3A4-17EF81387FCA}"/>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FE75226B-853B-2341-A3C4-AA3A210454FB}"/>
              </a:ext>
            </a:extLst>
          </p:cNvPr>
          <p:cNvSpPr>
            <a:spLocks noGrp="1"/>
          </p:cNvSpPr>
          <p:nvPr>
            <p:ph type="dt" sz="half" idx="10"/>
          </p:nvPr>
        </p:nvSpPr>
        <p:spPr>
          <a:xfrm>
            <a:off x="838200" y="6356350"/>
            <a:ext cx="2743200" cy="365125"/>
          </a:xfrm>
          <a:prstGeom prst="rect">
            <a:avLst/>
          </a:prstGeom>
        </p:spPr>
        <p:txBody>
          <a:bodyPr/>
          <a:lstStyle/>
          <a:p>
            <a:fld id="{E6511A2B-1367-144A-8374-2003500950B0}" type="datetimeFigureOut">
              <a:rPr lang="fr-FR" smtClean="0"/>
              <a:pPr/>
              <a:t>04/02/2025</a:t>
            </a:fld>
            <a:endParaRPr lang="fr-FR"/>
          </a:p>
        </p:txBody>
      </p:sp>
      <p:sp>
        <p:nvSpPr>
          <p:cNvPr id="8" name="Espace réservé du pied de page 7">
            <a:extLst>
              <a:ext uri="{FF2B5EF4-FFF2-40B4-BE49-F238E27FC236}">
                <a16:creationId xmlns:a16="http://schemas.microsoft.com/office/drawing/2014/main" id="{61BC2332-4A27-7A4F-ACE8-095FF90B426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58B1692-B7E9-214D-A57B-F049648B1EA0}"/>
              </a:ext>
            </a:extLst>
          </p:cNvPr>
          <p:cNvSpPr>
            <a:spLocks noGrp="1"/>
          </p:cNvSpPr>
          <p:nvPr>
            <p:ph type="sldNum" sz="quarter" idx="12"/>
          </p:nvPr>
        </p:nvSpPr>
        <p:spPr/>
        <p:txBody>
          <a:bodyPr/>
          <a:lstStyle/>
          <a:p>
            <a:fld id="{DB924D54-DE56-644A-92EE-13F89EF5E97A}" type="slidenum">
              <a:rPr lang="fr-FR" smtClean="0"/>
              <a:pPr/>
              <a:t>‹N°›</a:t>
            </a:fld>
            <a:endParaRPr lang="fr-FR"/>
          </a:p>
        </p:txBody>
      </p:sp>
    </p:spTree>
    <p:extLst>
      <p:ext uri="{BB962C8B-B14F-4D97-AF65-F5344CB8AC3E}">
        <p14:creationId xmlns:p14="http://schemas.microsoft.com/office/powerpoint/2010/main" val="3136231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A9D12-7883-4546-BCAA-3A54887CDE7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AB010EA-7952-784B-BAAE-038BDBE93668}"/>
              </a:ext>
            </a:extLst>
          </p:cNvPr>
          <p:cNvSpPr>
            <a:spLocks noGrp="1"/>
          </p:cNvSpPr>
          <p:nvPr>
            <p:ph type="dt" sz="half" idx="10"/>
          </p:nvPr>
        </p:nvSpPr>
        <p:spPr>
          <a:xfrm>
            <a:off x="838200" y="6356350"/>
            <a:ext cx="2743200" cy="365125"/>
          </a:xfrm>
          <a:prstGeom prst="rect">
            <a:avLst/>
          </a:prstGeom>
        </p:spPr>
        <p:txBody>
          <a:bodyPr/>
          <a:lstStyle/>
          <a:p>
            <a:fld id="{E6511A2B-1367-144A-8374-2003500950B0}" type="datetimeFigureOut">
              <a:rPr lang="fr-FR" smtClean="0"/>
              <a:pPr/>
              <a:t>04/02/2025</a:t>
            </a:fld>
            <a:endParaRPr lang="fr-FR"/>
          </a:p>
        </p:txBody>
      </p:sp>
      <p:sp>
        <p:nvSpPr>
          <p:cNvPr id="4" name="Espace réservé du pied de page 3">
            <a:extLst>
              <a:ext uri="{FF2B5EF4-FFF2-40B4-BE49-F238E27FC236}">
                <a16:creationId xmlns:a16="http://schemas.microsoft.com/office/drawing/2014/main" id="{B912EC99-6CAB-3145-AE02-9FEC6FBA2F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FF6EFC7-E0BE-1A4C-8795-8F67ADCF42EB}"/>
              </a:ext>
            </a:extLst>
          </p:cNvPr>
          <p:cNvSpPr>
            <a:spLocks noGrp="1"/>
          </p:cNvSpPr>
          <p:nvPr>
            <p:ph type="sldNum" sz="quarter" idx="12"/>
          </p:nvPr>
        </p:nvSpPr>
        <p:spPr/>
        <p:txBody>
          <a:bodyPr/>
          <a:lstStyle/>
          <a:p>
            <a:fld id="{DB924D54-DE56-644A-92EE-13F89EF5E97A}" type="slidenum">
              <a:rPr lang="fr-FR" smtClean="0"/>
              <a:pPr/>
              <a:t>‹N°›</a:t>
            </a:fld>
            <a:endParaRPr lang="fr-FR"/>
          </a:p>
        </p:txBody>
      </p:sp>
    </p:spTree>
    <p:extLst>
      <p:ext uri="{BB962C8B-B14F-4D97-AF65-F5344CB8AC3E}">
        <p14:creationId xmlns:p14="http://schemas.microsoft.com/office/powerpoint/2010/main" val="339910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032AAA0-725F-B84C-9AB0-DB2323B8BBC4}"/>
              </a:ext>
            </a:extLst>
          </p:cNvPr>
          <p:cNvSpPr>
            <a:spLocks noGrp="1"/>
          </p:cNvSpPr>
          <p:nvPr>
            <p:ph type="dt" sz="half" idx="10"/>
          </p:nvPr>
        </p:nvSpPr>
        <p:spPr>
          <a:xfrm>
            <a:off x="838200" y="6356350"/>
            <a:ext cx="2743200" cy="365125"/>
          </a:xfrm>
          <a:prstGeom prst="rect">
            <a:avLst/>
          </a:prstGeom>
        </p:spPr>
        <p:txBody>
          <a:bodyPr/>
          <a:lstStyle/>
          <a:p>
            <a:fld id="{E6511A2B-1367-144A-8374-2003500950B0}" type="datetimeFigureOut">
              <a:rPr lang="fr-FR" smtClean="0"/>
              <a:pPr/>
              <a:t>04/02/2025</a:t>
            </a:fld>
            <a:endParaRPr lang="fr-FR"/>
          </a:p>
        </p:txBody>
      </p:sp>
      <p:sp>
        <p:nvSpPr>
          <p:cNvPr id="3" name="Espace réservé du pied de page 2">
            <a:extLst>
              <a:ext uri="{FF2B5EF4-FFF2-40B4-BE49-F238E27FC236}">
                <a16:creationId xmlns:a16="http://schemas.microsoft.com/office/drawing/2014/main" id="{1BFF5BC4-32A1-4940-85D0-46DA919378A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686BDD4-1015-114C-BCF4-6A7EC854C8DA}"/>
              </a:ext>
            </a:extLst>
          </p:cNvPr>
          <p:cNvSpPr>
            <a:spLocks noGrp="1"/>
          </p:cNvSpPr>
          <p:nvPr>
            <p:ph type="sldNum" sz="quarter" idx="12"/>
          </p:nvPr>
        </p:nvSpPr>
        <p:spPr/>
        <p:txBody>
          <a:bodyPr/>
          <a:lstStyle/>
          <a:p>
            <a:fld id="{DB924D54-DE56-644A-92EE-13F89EF5E97A}" type="slidenum">
              <a:rPr lang="fr-FR" smtClean="0"/>
              <a:pPr/>
              <a:t>‹N°›</a:t>
            </a:fld>
            <a:endParaRPr lang="fr-FR"/>
          </a:p>
        </p:txBody>
      </p:sp>
    </p:spTree>
    <p:extLst>
      <p:ext uri="{BB962C8B-B14F-4D97-AF65-F5344CB8AC3E}">
        <p14:creationId xmlns:p14="http://schemas.microsoft.com/office/powerpoint/2010/main" val="72746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D68687-26D2-F24B-BB44-0055E8A41E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11201F5-0330-3A47-8EDC-62B5A2E1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6B80A265-4D10-D448-9C9A-04EBCEF5D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E96DA55-69BF-1142-96F4-1D0ABBA83582}"/>
              </a:ext>
            </a:extLst>
          </p:cNvPr>
          <p:cNvSpPr>
            <a:spLocks noGrp="1"/>
          </p:cNvSpPr>
          <p:nvPr>
            <p:ph type="dt" sz="half" idx="10"/>
          </p:nvPr>
        </p:nvSpPr>
        <p:spPr>
          <a:xfrm>
            <a:off x="838200" y="6356350"/>
            <a:ext cx="2743200" cy="365125"/>
          </a:xfrm>
          <a:prstGeom prst="rect">
            <a:avLst/>
          </a:prstGeom>
        </p:spPr>
        <p:txBody>
          <a:bodyPr/>
          <a:lstStyle/>
          <a:p>
            <a:fld id="{E6511A2B-1367-144A-8374-2003500950B0}" type="datetimeFigureOut">
              <a:rPr lang="fr-FR" smtClean="0"/>
              <a:pPr/>
              <a:t>04/02/2025</a:t>
            </a:fld>
            <a:endParaRPr lang="fr-FR"/>
          </a:p>
        </p:txBody>
      </p:sp>
      <p:sp>
        <p:nvSpPr>
          <p:cNvPr id="6" name="Espace réservé du pied de page 5">
            <a:extLst>
              <a:ext uri="{FF2B5EF4-FFF2-40B4-BE49-F238E27FC236}">
                <a16:creationId xmlns:a16="http://schemas.microsoft.com/office/drawing/2014/main" id="{14EBBF44-1171-8649-B2C6-93820B4878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69E690-4DB2-A841-9B99-2F3EB92CB221}"/>
              </a:ext>
            </a:extLst>
          </p:cNvPr>
          <p:cNvSpPr>
            <a:spLocks noGrp="1"/>
          </p:cNvSpPr>
          <p:nvPr>
            <p:ph type="sldNum" sz="quarter" idx="12"/>
          </p:nvPr>
        </p:nvSpPr>
        <p:spPr/>
        <p:txBody>
          <a:bodyPr/>
          <a:lstStyle/>
          <a:p>
            <a:fld id="{DB924D54-DE56-644A-92EE-13F89EF5E97A}" type="slidenum">
              <a:rPr lang="fr-FR" smtClean="0"/>
              <a:pPr/>
              <a:t>‹N°›</a:t>
            </a:fld>
            <a:endParaRPr lang="fr-FR"/>
          </a:p>
        </p:txBody>
      </p:sp>
    </p:spTree>
    <p:extLst>
      <p:ext uri="{BB962C8B-B14F-4D97-AF65-F5344CB8AC3E}">
        <p14:creationId xmlns:p14="http://schemas.microsoft.com/office/powerpoint/2010/main" val="277771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7AE6CD-3AE2-FB44-B4D1-C0F1387DD2BB}"/>
              </a:ext>
            </a:extLst>
          </p:cNvPr>
          <p:cNvSpPr>
            <a:spLocks noGrp="1"/>
          </p:cNvSpPr>
          <p:nvPr>
            <p:ph type="title"/>
          </p:nvPr>
        </p:nvSpPr>
        <p:spPr>
          <a:xfrm>
            <a:off x="839788" y="457200"/>
            <a:ext cx="3932237" cy="1600200"/>
          </a:xfrm>
        </p:spPr>
        <p:txBody>
          <a:bodyPr anchor="b">
            <a:normAutofit/>
          </a:bodyPr>
          <a:lstStyle>
            <a:lvl1pPr>
              <a:defRPr sz="4000" b="1"/>
            </a:lvl1pPr>
          </a:lstStyle>
          <a:p>
            <a:r>
              <a:rPr lang="fr-FR" dirty="0"/>
              <a:t>Modifiez le style du titre</a:t>
            </a:r>
          </a:p>
        </p:txBody>
      </p:sp>
      <p:sp>
        <p:nvSpPr>
          <p:cNvPr id="4" name="Espace réservé du texte 3">
            <a:extLst>
              <a:ext uri="{FF2B5EF4-FFF2-40B4-BE49-F238E27FC236}">
                <a16:creationId xmlns:a16="http://schemas.microsoft.com/office/drawing/2014/main" id="{E54A52E5-C82A-0948-8B1E-10A5C2EFD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87ADDB8-835A-9A4F-837F-E0DD695AE5E9}"/>
              </a:ext>
            </a:extLst>
          </p:cNvPr>
          <p:cNvSpPr>
            <a:spLocks noGrp="1"/>
          </p:cNvSpPr>
          <p:nvPr>
            <p:ph type="dt" sz="half" idx="10"/>
          </p:nvPr>
        </p:nvSpPr>
        <p:spPr>
          <a:xfrm>
            <a:off x="838200" y="6356350"/>
            <a:ext cx="2743200" cy="365125"/>
          </a:xfrm>
          <a:prstGeom prst="rect">
            <a:avLst/>
          </a:prstGeom>
        </p:spPr>
        <p:txBody>
          <a:bodyPr/>
          <a:lstStyle/>
          <a:p>
            <a:fld id="{E6511A2B-1367-144A-8374-2003500950B0}" type="datetimeFigureOut">
              <a:rPr lang="fr-FR" smtClean="0"/>
              <a:pPr/>
              <a:t>04/02/2025</a:t>
            </a:fld>
            <a:endParaRPr lang="fr-FR"/>
          </a:p>
        </p:txBody>
      </p:sp>
      <p:sp>
        <p:nvSpPr>
          <p:cNvPr id="6" name="Espace réservé du pied de page 5">
            <a:extLst>
              <a:ext uri="{FF2B5EF4-FFF2-40B4-BE49-F238E27FC236}">
                <a16:creationId xmlns:a16="http://schemas.microsoft.com/office/drawing/2014/main" id="{BAFD9684-258F-584A-9F5A-53F226F560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FA9E91B-B761-264D-8EBB-2F33693A1383}"/>
              </a:ext>
            </a:extLst>
          </p:cNvPr>
          <p:cNvSpPr>
            <a:spLocks noGrp="1"/>
          </p:cNvSpPr>
          <p:nvPr>
            <p:ph type="sldNum" sz="quarter" idx="12"/>
          </p:nvPr>
        </p:nvSpPr>
        <p:spPr/>
        <p:txBody>
          <a:bodyPr/>
          <a:lstStyle/>
          <a:p>
            <a:fld id="{DB924D54-DE56-644A-92EE-13F89EF5E97A}" type="slidenum">
              <a:rPr lang="fr-FR" smtClean="0"/>
              <a:pPr/>
              <a:t>‹N°›</a:t>
            </a:fld>
            <a:endParaRPr lang="fr-FR"/>
          </a:p>
        </p:txBody>
      </p:sp>
      <p:pic>
        <p:nvPicPr>
          <p:cNvPr id="9" name="Image 8">
            <a:extLst>
              <a:ext uri="{FF2B5EF4-FFF2-40B4-BE49-F238E27FC236}">
                <a16:creationId xmlns:a16="http://schemas.microsoft.com/office/drawing/2014/main" id="{F3C7BBAC-DFD3-8B4A-98FA-B14968170AA9}"/>
              </a:ext>
            </a:extLst>
          </p:cNvPr>
          <p:cNvPicPr>
            <a:picLocks noChangeAspect="1"/>
          </p:cNvPicPr>
          <p:nvPr userDrawn="1"/>
        </p:nvPicPr>
        <p:blipFill>
          <a:blip r:embed="rId2"/>
          <a:stretch>
            <a:fillRect/>
          </a:stretch>
        </p:blipFill>
        <p:spPr>
          <a:xfrm>
            <a:off x="5943061" y="507606"/>
            <a:ext cx="3932237" cy="5564862"/>
          </a:xfrm>
          <a:prstGeom prst="rect">
            <a:avLst/>
          </a:prstGeom>
          <a:effectLst>
            <a:outerShdw blurRad="50800" dist="38100" dir="2700000" sx="102000" sy="102000" algn="tl" rotWithShape="0">
              <a:prstClr val="black">
                <a:alpha val="18000"/>
              </a:prstClr>
            </a:outerShdw>
          </a:effectLst>
        </p:spPr>
      </p:pic>
    </p:spTree>
    <p:extLst>
      <p:ext uri="{BB962C8B-B14F-4D97-AF65-F5344CB8AC3E}">
        <p14:creationId xmlns:p14="http://schemas.microsoft.com/office/powerpoint/2010/main" val="10110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BFA4107-EC95-034C-B8F3-8FF43688F4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5F13A44A-6486-D14A-A515-512562F933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5" name="Espace réservé du pied de page 4">
            <a:extLst>
              <a:ext uri="{FF2B5EF4-FFF2-40B4-BE49-F238E27FC236}">
                <a16:creationId xmlns:a16="http://schemas.microsoft.com/office/drawing/2014/main" id="{0F9822C2-D42B-4B44-BDDA-A2432894B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6D9AFD25-3B1D-424A-8D42-D4BF0218BD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24D54-DE56-644A-92EE-13F89EF5E97A}" type="slidenum">
              <a:rPr lang="fr-FR" smtClean="0"/>
              <a:pPr/>
              <a:t>‹N°›</a:t>
            </a:fld>
            <a:endParaRPr lang="fr-FR"/>
          </a:p>
        </p:txBody>
      </p:sp>
      <p:pic>
        <p:nvPicPr>
          <p:cNvPr id="11" name="Image 10">
            <a:extLst>
              <a:ext uri="{FF2B5EF4-FFF2-40B4-BE49-F238E27FC236}">
                <a16:creationId xmlns:a16="http://schemas.microsoft.com/office/drawing/2014/main" id="{29F4D6D2-58F1-F44B-8D85-CB23E535CC67}"/>
              </a:ext>
            </a:extLst>
          </p:cNvPr>
          <p:cNvPicPr>
            <a:picLocks noChangeAspect="1"/>
          </p:cNvPicPr>
          <p:nvPr userDrawn="1"/>
        </p:nvPicPr>
        <p:blipFill>
          <a:blip r:embed="rId13"/>
          <a:stretch>
            <a:fillRect/>
          </a:stretch>
        </p:blipFill>
        <p:spPr>
          <a:xfrm>
            <a:off x="1" y="6027576"/>
            <a:ext cx="12191999" cy="849085"/>
          </a:xfrm>
          <a:prstGeom prst="rect">
            <a:avLst/>
          </a:prstGeom>
          <a:effectLst>
            <a:outerShdw blurRad="50800" dist="38100" dir="2700000" algn="tl" rotWithShape="0">
              <a:prstClr val="black">
                <a:alpha val="40000"/>
              </a:prstClr>
            </a:outerShdw>
          </a:effectLst>
        </p:spPr>
      </p:pic>
      <p:pic>
        <p:nvPicPr>
          <p:cNvPr id="10" name="Image 9">
            <a:extLst>
              <a:ext uri="{FF2B5EF4-FFF2-40B4-BE49-F238E27FC236}">
                <a16:creationId xmlns:a16="http://schemas.microsoft.com/office/drawing/2014/main" id="{1F76DEE2-EB5A-6040-8253-402C4D90B80B}"/>
              </a:ext>
            </a:extLst>
          </p:cNvPr>
          <p:cNvPicPr>
            <a:picLocks noChangeAspect="1"/>
          </p:cNvPicPr>
          <p:nvPr userDrawn="1"/>
        </p:nvPicPr>
        <p:blipFill>
          <a:blip r:embed="rId14"/>
          <a:stretch>
            <a:fillRect/>
          </a:stretch>
        </p:blipFill>
        <p:spPr>
          <a:xfrm>
            <a:off x="0" y="5430392"/>
            <a:ext cx="2220686" cy="1446269"/>
          </a:xfrm>
          <a:prstGeom prst="rect">
            <a:avLst/>
          </a:prstGeom>
        </p:spPr>
      </p:pic>
      <p:sp>
        <p:nvSpPr>
          <p:cNvPr id="14" name="Larme 13">
            <a:extLst>
              <a:ext uri="{FF2B5EF4-FFF2-40B4-BE49-F238E27FC236}">
                <a16:creationId xmlns:a16="http://schemas.microsoft.com/office/drawing/2014/main" id="{E766082C-AB89-474C-8512-582C1FD0C3DB}"/>
              </a:ext>
            </a:extLst>
          </p:cNvPr>
          <p:cNvSpPr/>
          <p:nvPr userDrawn="1"/>
        </p:nvSpPr>
        <p:spPr>
          <a:xfrm>
            <a:off x="8153400" y="0"/>
            <a:ext cx="4038600" cy="1026367"/>
          </a:xfrm>
          <a:prstGeom prst="teardrop">
            <a:avLst/>
          </a:prstGeom>
          <a:solidFill>
            <a:srgbClr val="46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CD2B2D30-0C25-1B48-A091-6E125AAD659D}"/>
              </a:ext>
            </a:extLst>
          </p:cNvPr>
          <p:cNvPicPr>
            <a:picLocks noChangeAspect="1"/>
          </p:cNvPicPr>
          <p:nvPr userDrawn="1"/>
        </p:nvPicPr>
        <p:blipFill rotWithShape="1">
          <a:blip r:embed="rId15"/>
          <a:srcRect l="22880" t="45171" r="23515" b="45170"/>
          <a:stretch/>
        </p:blipFill>
        <p:spPr>
          <a:xfrm>
            <a:off x="8541088" y="125867"/>
            <a:ext cx="3650912" cy="657905"/>
          </a:xfrm>
          <a:prstGeom prst="rect">
            <a:avLst/>
          </a:prstGeom>
        </p:spPr>
      </p:pic>
    </p:spTree>
    <p:extLst>
      <p:ext uri="{BB962C8B-B14F-4D97-AF65-F5344CB8AC3E}">
        <p14:creationId xmlns:p14="http://schemas.microsoft.com/office/powerpoint/2010/main" val="125865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1B4758"/>
          </a:solidFill>
          <a:latin typeface="+mj-lt"/>
          <a:ea typeface="+mj-ea"/>
          <a:cs typeface="Al Bayan Plain" pitchFamily="2" charset="-7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6F203EE-D361-CD40-A377-8BCF8D1CBE65}"/>
              </a:ext>
            </a:extLst>
          </p:cNvPr>
          <p:cNvSpPr>
            <a:spLocks noGrp="1"/>
          </p:cNvSpPr>
          <p:nvPr>
            <p:ph type="ctrTitle"/>
          </p:nvPr>
        </p:nvSpPr>
        <p:spPr>
          <a:xfrm>
            <a:off x="4201763" y="1656314"/>
            <a:ext cx="4730945" cy="1270988"/>
          </a:xfrm>
        </p:spPr>
        <p:txBody>
          <a:bodyPr>
            <a:normAutofit fontScale="90000"/>
          </a:bodyPr>
          <a:lstStyle/>
          <a:p>
            <a:pPr algn="l"/>
            <a:r>
              <a:rPr lang="fr-FR" sz="7200" b="0" spc="-1" dirty="0">
                <a:solidFill>
                  <a:srgbClr val="0070C0"/>
                </a:solidFill>
                <a:latin typeface="Calibri"/>
              </a:rPr>
              <a:t>VIOLENCES SEXUELLES</a:t>
            </a:r>
            <a:endParaRPr lang="fr-FR" sz="7200" b="1" dirty="0">
              <a:solidFill>
                <a:srgbClr val="152F3C"/>
              </a:solidFill>
            </a:endParaRPr>
          </a:p>
        </p:txBody>
      </p:sp>
      <p:sp>
        <p:nvSpPr>
          <p:cNvPr id="6" name="Sous-titre 2">
            <a:extLst>
              <a:ext uri="{FF2B5EF4-FFF2-40B4-BE49-F238E27FC236}">
                <a16:creationId xmlns:a16="http://schemas.microsoft.com/office/drawing/2014/main" id="{327F1236-DBDC-E643-81CF-F4DB73C40425}"/>
              </a:ext>
            </a:extLst>
          </p:cNvPr>
          <p:cNvSpPr>
            <a:spLocks noGrp="1"/>
          </p:cNvSpPr>
          <p:nvPr>
            <p:ph type="subTitle" idx="1"/>
          </p:nvPr>
        </p:nvSpPr>
        <p:spPr>
          <a:xfrm>
            <a:off x="4201763" y="2927302"/>
            <a:ext cx="4408837" cy="1003395"/>
          </a:xfrm>
        </p:spPr>
        <p:txBody>
          <a:bodyPr>
            <a:normAutofit fontScale="25000" lnSpcReduction="20000"/>
          </a:bodyPr>
          <a:lstStyle/>
          <a:p>
            <a:pPr>
              <a:lnSpc>
                <a:spcPct val="100000"/>
              </a:lnSpc>
              <a:spcBef>
                <a:spcPts val="641"/>
              </a:spcBef>
            </a:pPr>
            <a:r>
              <a:rPr lang="fr-FR" sz="14400" spc="-1" dirty="0">
                <a:solidFill>
                  <a:schemeClr val="accent2">
                    <a:lumMod val="75000"/>
                  </a:schemeClr>
                </a:solidFill>
              </a:rPr>
              <a:t>Delphine LECLERC</a:t>
            </a:r>
            <a:endParaRPr lang="fr-FR" sz="14400" spc="-1" dirty="0">
              <a:solidFill>
                <a:schemeClr val="accent2">
                  <a:lumMod val="75000"/>
                </a:schemeClr>
              </a:solidFill>
              <a:latin typeface="Arial"/>
            </a:endParaRPr>
          </a:p>
          <a:p>
            <a:pPr>
              <a:lnSpc>
                <a:spcPct val="100000"/>
              </a:lnSpc>
              <a:spcBef>
                <a:spcPts val="641"/>
              </a:spcBef>
            </a:pPr>
            <a:r>
              <a:rPr lang="fr-FR" sz="14400" spc="-1" dirty="0">
                <a:latin typeface="Arial"/>
              </a:rPr>
              <a:t>Sexologue</a:t>
            </a:r>
            <a:r>
              <a:rPr lang="fr-FR" spc="-1" dirty="0">
                <a:latin typeface="Arial"/>
              </a:rPr>
              <a:t> </a:t>
            </a:r>
          </a:p>
        </p:txBody>
      </p:sp>
      <p:pic>
        <p:nvPicPr>
          <p:cNvPr id="9" name="Image 8">
            <a:extLst>
              <a:ext uri="{FF2B5EF4-FFF2-40B4-BE49-F238E27FC236}">
                <a16:creationId xmlns:a16="http://schemas.microsoft.com/office/drawing/2014/main" id="{0AAD4AD2-A2BE-944B-AA6E-3284B941F2FD}"/>
              </a:ext>
            </a:extLst>
          </p:cNvPr>
          <p:cNvPicPr>
            <a:picLocks noChangeAspect="1"/>
          </p:cNvPicPr>
          <p:nvPr/>
        </p:nvPicPr>
        <p:blipFill>
          <a:blip r:embed="rId2"/>
          <a:stretch>
            <a:fillRect/>
          </a:stretch>
        </p:blipFill>
        <p:spPr>
          <a:xfrm>
            <a:off x="0" y="1"/>
            <a:ext cx="3679183" cy="5365376"/>
          </a:xfrm>
          <a:prstGeom prst="rect">
            <a:avLst/>
          </a:prstGeom>
          <a:effectLst>
            <a:outerShdw blurRad="50800" dist="38100" dir="2700000" algn="tl" rotWithShape="0">
              <a:prstClr val="black">
                <a:alpha val="40000"/>
              </a:prstClr>
            </a:outerShdw>
          </a:effectLst>
        </p:spPr>
      </p:pic>
      <p:sp>
        <p:nvSpPr>
          <p:cNvPr id="8" name="Espace réservé du numéro de diapositive 5">
            <a:extLst>
              <a:ext uri="{FF2B5EF4-FFF2-40B4-BE49-F238E27FC236}">
                <a16:creationId xmlns:a16="http://schemas.microsoft.com/office/drawing/2014/main" id="{5B336961-EE99-FD43-8CE0-15DE9799EE0C}"/>
              </a:ext>
            </a:extLst>
          </p:cNvPr>
          <p:cNvSpPr>
            <a:spLocks noGrp="1"/>
          </p:cNvSpPr>
          <p:nvPr>
            <p:ph type="sldNum" sz="quarter" idx="12"/>
          </p:nvPr>
        </p:nvSpPr>
        <p:spPr>
          <a:xfrm>
            <a:off x="6424551" y="6356350"/>
            <a:ext cx="4929249" cy="365125"/>
          </a:xfrm>
        </p:spPr>
        <p:txBody>
          <a:bodyPr/>
          <a:lstStyle>
            <a:lvl1pPr>
              <a:defRPr sz="1400" b="1">
                <a:solidFill>
                  <a:srgbClr val="1B4758"/>
                </a:solidFill>
              </a:defRPr>
            </a:lvl1pPr>
          </a:lstStyle>
          <a:p>
            <a:r>
              <a:rPr lang="fr-FR" sz="2400" dirty="0">
                <a:solidFill>
                  <a:schemeClr val="bg1"/>
                </a:solidFill>
              </a:rPr>
              <a:t>Du 4 au 7 novembre 2024</a:t>
            </a:r>
          </a:p>
        </p:txBody>
      </p:sp>
    </p:spTree>
    <p:extLst>
      <p:ext uri="{BB962C8B-B14F-4D97-AF65-F5344CB8AC3E}">
        <p14:creationId xmlns:p14="http://schemas.microsoft.com/office/powerpoint/2010/main" val="352658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FBCD8-36B4-C248-A5CA-0982E8C25AB6}"/>
              </a:ext>
            </a:extLst>
          </p:cNvPr>
          <p:cNvSpPr>
            <a:spLocks noGrp="1"/>
          </p:cNvSpPr>
          <p:nvPr>
            <p:ph type="title"/>
          </p:nvPr>
        </p:nvSpPr>
        <p:spPr/>
        <p:txBody>
          <a:bodyPr/>
          <a:lstStyle/>
          <a:p>
            <a:r>
              <a:rPr lang="fr-FR" dirty="0"/>
              <a:t>FORMES DES VIOLENCES</a:t>
            </a:r>
          </a:p>
        </p:txBody>
      </p:sp>
      <p:sp>
        <p:nvSpPr>
          <p:cNvPr id="3" name="Espace réservé du contenu 2">
            <a:extLst>
              <a:ext uri="{FF2B5EF4-FFF2-40B4-BE49-F238E27FC236}">
                <a16:creationId xmlns:a16="http://schemas.microsoft.com/office/drawing/2014/main" id="{1FBD5A09-3382-6249-8448-23326C77EF06}"/>
              </a:ext>
            </a:extLst>
          </p:cNvPr>
          <p:cNvSpPr>
            <a:spLocks noGrp="1"/>
          </p:cNvSpPr>
          <p:nvPr>
            <p:ph idx="1"/>
          </p:nvPr>
        </p:nvSpPr>
        <p:spPr>
          <a:xfrm>
            <a:off x="838200" y="1825625"/>
            <a:ext cx="10515600" cy="4021722"/>
          </a:xfrm>
        </p:spPr>
        <p:txBody>
          <a:bodyPr>
            <a:normAutofit/>
          </a:bodyPr>
          <a:lstStyle/>
          <a:p>
            <a:pPr marL="343080" indent="-342360">
              <a:lnSpc>
                <a:spcPct val="100000"/>
              </a:lnSpc>
              <a:spcBef>
                <a:spcPts val="1599"/>
              </a:spcBef>
              <a:buClr>
                <a:srgbClr val="FF0000"/>
              </a:buClr>
              <a:buFont typeface="Arial"/>
              <a:buChar char="•"/>
            </a:pPr>
            <a:r>
              <a:rPr lang="fr-FR" sz="2600" spc="-1" dirty="0">
                <a:solidFill>
                  <a:srgbClr val="FF0000"/>
                </a:solidFill>
              </a:rPr>
              <a:t>Violences physiques</a:t>
            </a:r>
            <a:endParaRPr lang="fr-FR" sz="2600" spc="-1" dirty="0">
              <a:latin typeface="Arial"/>
            </a:endParaRPr>
          </a:p>
          <a:p>
            <a:pPr marL="743040" indent="-285120">
              <a:lnSpc>
                <a:spcPct val="100000"/>
              </a:lnSpc>
              <a:spcBef>
                <a:spcPts val="561"/>
              </a:spcBef>
              <a:buNone/>
            </a:pPr>
            <a:r>
              <a:rPr lang="fr-FR" sz="2400" spc="-1" dirty="0">
                <a:solidFill>
                  <a:srgbClr val="000000"/>
                </a:solidFill>
              </a:rPr>
              <a:t> Les violences physiques sont celles qui font atteinte à l’intégrité physique de la personne ;</a:t>
            </a:r>
            <a:endParaRPr lang="fr-FR" sz="2400" spc="-1" dirty="0">
              <a:latin typeface="Arial"/>
            </a:endParaRPr>
          </a:p>
          <a:p>
            <a:pPr marL="743040" indent="-285120">
              <a:lnSpc>
                <a:spcPct val="100000"/>
              </a:lnSpc>
              <a:spcBef>
                <a:spcPts val="561"/>
              </a:spcBef>
            </a:pPr>
            <a:endParaRPr lang="fr-FR" sz="2400" spc="-1" dirty="0">
              <a:latin typeface="Arial"/>
            </a:endParaRPr>
          </a:p>
          <a:p>
            <a:pPr marL="343080" indent="-342360">
              <a:lnSpc>
                <a:spcPct val="100000"/>
              </a:lnSpc>
              <a:spcBef>
                <a:spcPts val="1599"/>
              </a:spcBef>
              <a:buClr>
                <a:srgbClr val="FF0000"/>
              </a:buClr>
              <a:buFont typeface="Arial"/>
              <a:buChar char="•"/>
            </a:pPr>
            <a:r>
              <a:rPr lang="fr-FR" sz="2600" spc="-1" dirty="0">
                <a:solidFill>
                  <a:srgbClr val="FF0000"/>
                </a:solidFill>
              </a:rPr>
              <a:t>Violences psychologiques ou émotionnelles</a:t>
            </a:r>
            <a:endParaRPr lang="fr-FR" sz="2600" spc="-1" dirty="0">
              <a:latin typeface="Arial"/>
            </a:endParaRPr>
          </a:p>
          <a:p>
            <a:pPr marL="343080" indent="-342360">
              <a:lnSpc>
                <a:spcPct val="100000"/>
              </a:lnSpc>
              <a:spcBef>
                <a:spcPts val="641"/>
              </a:spcBef>
              <a:buNone/>
            </a:pPr>
            <a:r>
              <a:rPr lang="fr-FR" spc="-1" dirty="0">
                <a:solidFill>
                  <a:srgbClr val="000000"/>
                </a:solidFill>
              </a:rPr>
              <a:t>Elles consistent à dévaloriser autrui par des</a:t>
            </a:r>
            <a:r>
              <a:rPr lang="fr-FR" spc="-1" dirty="0">
                <a:latin typeface="Arial"/>
              </a:rPr>
              <a:t> </a:t>
            </a:r>
            <a:r>
              <a:rPr lang="fr-FR" spc="-1" dirty="0">
                <a:solidFill>
                  <a:srgbClr val="000000"/>
                </a:solidFill>
              </a:rPr>
              <a:t>attitudes et des propos méprisants, par l’humiliation ou par le chantage.</a:t>
            </a:r>
            <a:endParaRPr lang="fr-FR" spc="-1" dirty="0">
              <a:latin typeface="Arial"/>
            </a:endParaRPr>
          </a:p>
          <a:p>
            <a:endParaRPr lang="fr-FR" dirty="0"/>
          </a:p>
        </p:txBody>
      </p:sp>
    </p:spTree>
    <p:extLst>
      <p:ext uri="{BB962C8B-B14F-4D97-AF65-F5344CB8AC3E}">
        <p14:creationId xmlns:p14="http://schemas.microsoft.com/office/powerpoint/2010/main" val="1833445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FBCD8-36B4-C248-A5CA-0982E8C25AB6}"/>
              </a:ext>
            </a:extLst>
          </p:cNvPr>
          <p:cNvSpPr>
            <a:spLocks noGrp="1"/>
          </p:cNvSpPr>
          <p:nvPr>
            <p:ph type="title"/>
          </p:nvPr>
        </p:nvSpPr>
        <p:spPr/>
        <p:txBody>
          <a:bodyPr/>
          <a:lstStyle/>
          <a:p>
            <a:r>
              <a:rPr lang="fr-FR" dirty="0"/>
              <a:t>FORMES DES VIOLENCES</a:t>
            </a:r>
          </a:p>
        </p:txBody>
      </p:sp>
      <p:sp>
        <p:nvSpPr>
          <p:cNvPr id="3" name="Espace réservé du contenu 2">
            <a:extLst>
              <a:ext uri="{FF2B5EF4-FFF2-40B4-BE49-F238E27FC236}">
                <a16:creationId xmlns:a16="http://schemas.microsoft.com/office/drawing/2014/main" id="{1FBD5A09-3382-6249-8448-23326C77EF06}"/>
              </a:ext>
            </a:extLst>
          </p:cNvPr>
          <p:cNvSpPr>
            <a:spLocks noGrp="1"/>
          </p:cNvSpPr>
          <p:nvPr>
            <p:ph idx="1"/>
          </p:nvPr>
        </p:nvSpPr>
        <p:spPr>
          <a:xfrm>
            <a:off x="838200" y="1537303"/>
            <a:ext cx="10515600" cy="4391526"/>
          </a:xfrm>
        </p:spPr>
        <p:txBody>
          <a:bodyPr>
            <a:normAutofit fontScale="32500" lnSpcReduction="20000"/>
          </a:bodyPr>
          <a:lstStyle/>
          <a:p>
            <a:pPr marL="343080" indent="-342360">
              <a:lnSpc>
                <a:spcPct val="100000"/>
              </a:lnSpc>
              <a:spcBef>
                <a:spcPts val="1599"/>
              </a:spcBef>
              <a:buClr>
                <a:srgbClr val="FF0000"/>
              </a:buClr>
              <a:buFont typeface="Arial"/>
              <a:buChar char="•"/>
            </a:pPr>
            <a:r>
              <a:rPr lang="fr-FR" sz="7400" spc="-1" dirty="0">
                <a:solidFill>
                  <a:srgbClr val="FF0000"/>
                </a:solidFill>
              </a:rPr>
              <a:t>Violences économiques</a:t>
            </a:r>
            <a:endParaRPr lang="fr-FR" sz="7400" spc="-1" dirty="0">
              <a:latin typeface="Arial"/>
            </a:endParaRPr>
          </a:p>
          <a:p>
            <a:pPr marL="343080" indent="-342360">
              <a:lnSpc>
                <a:spcPct val="100000"/>
              </a:lnSpc>
              <a:spcBef>
                <a:spcPts val="680"/>
              </a:spcBef>
              <a:buNone/>
            </a:pPr>
            <a:r>
              <a:rPr lang="fr-FR" sz="7200" spc="-1" dirty="0">
                <a:solidFill>
                  <a:srgbClr val="000000"/>
                </a:solidFill>
              </a:rPr>
              <a:t>Elles se traduisent par une privation d’accès aux ressources financières et aux ressources du ménage. Elles se manifestent par des comportements qui ont le but d’exercer le contrôle de tout</a:t>
            </a:r>
            <a:endParaRPr lang="fr-FR" sz="7200" spc="-1" dirty="0">
              <a:latin typeface="Arial"/>
            </a:endParaRPr>
          </a:p>
          <a:p>
            <a:pPr marL="343080" indent="-342360">
              <a:lnSpc>
                <a:spcPct val="100000"/>
              </a:lnSpc>
              <a:spcBef>
                <a:spcPts val="641"/>
              </a:spcBef>
            </a:pPr>
            <a:endParaRPr lang="fr-FR" sz="7200" spc="-1" dirty="0">
              <a:latin typeface="Arial"/>
            </a:endParaRPr>
          </a:p>
          <a:p>
            <a:pPr marL="343080" indent="-342360">
              <a:lnSpc>
                <a:spcPct val="100000"/>
              </a:lnSpc>
              <a:spcBef>
                <a:spcPts val="1341"/>
              </a:spcBef>
              <a:buClr>
                <a:srgbClr val="FF0000"/>
              </a:buClr>
              <a:buFont typeface="Arial"/>
              <a:buChar char="•"/>
            </a:pPr>
            <a:r>
              <a:rPr lang="fr-FR" sz="7400" spc="-1" dirty="0">
                <a:solidFill>
                  <a:srgbClr val="FF0000"/>
                </a:solidFill>
              </a:rPr>
              <a:t>Violences sexuelles</a:t>
            </a:r>
            <a:endParaRPr lang="fr-FR" sz="7400" spc="-1" dirty="0">
              <a:latin typeface="Arial"/>
            </a:endParaRPr>
          </a:p>
          <a:p>
            <a:pPr marL="343080" indent="-342360">
              <a:lnSpc>
                <a:spcPct val="100000"/>
              </a:lnSpc>
              <a:spcBef>
                <a:spcPts val="680"/>
              </a:spcBef>
              <a:buNone/>
            </a:pPr>
            <a:r>
              <a:rPr lang="fr-FR" sz="7200" spc="-1" dirty="0">
                <a:solidFill>
                  <a:srgbClr val="000000"/>
                </a:solidFill>
              </a:rPr>
              <a:t>selon l’OMS, les violences sexuelles sont définies comme : « Tout  acte sexuel, tentative pour obtenir un acte sexuel, commentaires ou avances non désirées de nature sexuelle, ou actes visant à un trafic ou autrement dirigés contre la sexualité d’une personne en utilisant la coercition, commis par une personne indépendamment de sa relation avec la victime, dans tout contexte. ».</a:t>
            </a:r>
            <a:endParaRPr lang="fr-FR" sz="7200" spc="-1" dirty="0">
              <a:latin typeface="Arial"/>
            </a:endParaRPr>
          </a:p>
          <a:p>
            <a:endParaRPr lang="fr-FR" dirty="0"/>
          </a:p>
        </p:txBody>
      </p:sp>
    </p:spTree>
    <p:extLst>
      <p:ext uri="{BB962C8B-B14F-4D97-AF65-F5344CB8AC3E}">
        <p14:creationId xmlns:p14="http://schemas.microsoft.com/office/powerpoint/2010/main" val="183344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719520" y="-1143000"/>
            <a:ext cx="10971840" cy="1142280"/>
          </a:xfrm>
          <a:prstGeom prst="rect">
            <a:avLst/>
          </a:prstGeom>
          <a:noFill/>
          <a:ln>
            <a:noFill/>
          </a:ln>
        </p:spPr>
        <p:style>
          <a:lnRef idx="0">
            <a:scrgbClr r="0" g="0" b="0"/>
          </a:lnRef>
          <a:fillRef idx="0">
            <a:scrgbClr r="0" g="0" b="0"/>
          </a:fillRef>
          <a:effectRef idx="0">
            <a:scrgbClr r="0" g="0" b="0"/>
          </a:effectRef>
          <a:fontRef idx="minor"/>
        </p:style>
        <p:txBody>
          <a:bodyPr/>
          <a:lstStyle/>
          <a:p>
            <a:endParaRPr lang="fr-FR"/>
          </a:p>
        </p:txBody>
      </p:sp>
      <p:graphicFrame>
        <p:nvGraphicFramePr>
          <p:cNvPr id="152" name="Table 2"/>
          <p:cNvGraphicFramePr/>
          <p:nvPr>
            <p:extLst>
              <p:ext uri="{D42A27DB-BD31-4B8C-83A1-F6EECF244321}">
                <p14:modId xmlns:p14="http://schemas.microsoft.com/office/powerpoint/2010/main" val="4103561018"/>
              </p:ext>
            </p:extLst>
          </p:nvPr>
        </p:nvGraphicFramePr>
        <p:xfrm>
          <a:off x="0" y="0"/>
          <a:ext cx="12191999" cy="6858000"/>
        </p:xfrm>
        <a:graphic>
          <a:graphicData uri="http://schemas.openxmlformats.org/drawingml/2006/table">
            <a:tbl>
              <a:tblPr/>
              <a:tblGrid>
                <a:gridCol w="2986678">
                  <a:extLst>
                    <a:ext uri="{9D8B030D-6E8A-4147-A177-3AD203B41FA5}">
                      <a16:colId xmlns:a16="http://schemas.microsoft.com/office/drawing/2014/main" val="20000"/>
                    </a:ext>
                  </a:extLst>
                </a:gridCol>
                <a:gridCol w="3109081">
                  <a:extLst>
                    <a:ext uri="{9D8B030D-6E8A-4147-A177-3AD203B41FA5}">
                      <a16:colId xmlns:a16="http://schemas.microsoft.com/office/drawing/2014/main" val="20001"/>
                    </a:ext>
                  </a:extLst>
                </a:gridCol>
                <a:gridCol w="3048120">
                  <a:extLst>
                    <a:ext uri="{9D8B030D-6E8A-4147-A177-3AD203B41FA5}">
                      <a16:colId xmlns:a16="http://schemas.microsoft.com/office/drawing/2014/main" val="20002"/>
                    </a:ext>
                  </a:extLst>
                </a:gridCol>
                <a:gridCol w="3048120">
                  <a:extLst>
                    <a:ext uri="{9D8B030D-6E8A-4147-A177-3AD203B41FA5}">
                      <a16:colId xmlns:a16="http://schemas.microsoft.com/office/drawing/2014/main" val="20003"/>
                    </a:ext>
                  </a:extLst>
                </a:gridCol>
              </a:tblGrid>
              <a:tr h="1274730">
                <a:tc>
                  <a:txBody>
                    <a:bodyPr/>
                    <a:lstStyle/>
                    <a:p>
                      <a:pPr>
                        <a:lnSpc>
                          <a:spcPct val="100000"/>
                        </a:lnSpc>
                      </a:pPr>
                      <a:r>
                        <a:rPr lang="fr-FR" sz="1400" b="1" strike="noStrike" spc="-1" dirty="0">
                          <a:solidFill>
                            <a:srgbClr val="FFFFFF"/>
                          </a:solidFill>
                          <a:latin typeface="Calibri"/>
                        </a:rPr>
                        <a:t>Violence physique</a:t>
                      </a:r>
                      <a:endParaRPr lang="fr-FR" sz="1400" b="0" strike="noStrike" spc="-1" dirty="0">
                        <a:latin typeface="Arial"/>
                      </a:endParaRPr>
                    </a:p>
                    <a:p>
                      <a:pPr>
                        <a:lnSpc>
                          <a:spcPct val="100000"/>
                        </a:lnSpc>
                      </a:pPr>
                      <a:endParaRPr lang="fr-FR" sz="1400" b="0" strike="noStrike" spc="-1" dirty="0">
                        <a:latin typeface="Arial"/>
                      </a:endParaRPr>
                    </a:p>
                  </a:txBody>
                  <a:tcPr marL="121920" marR="12192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fr-FR" sz="1400" b="1" strike="noStrike" spc="-1" dirty="0">
                          <a:solidFill>
                            <a:srgbClr val="FFFFFF"/>
                          </a:solidFill>
                          <a:latin typeface="Calibri"/>
                        </a:rPr>
                        <a:t>Violence</a:t>
                      </a:r>
                      <a:endParaRPr lang="fr-FR" sz="1400" b="0" strike="noStrike" spc="-1" dirty="0">
                        <a:latin typeface="Arial"/>
                      </a:endParaRPr>
                    </a:p>
                    <a:p>
                      <a:pPr>
                        <a:lnSpc>
                          <a:spcPct val="100000"/>
                        </a:lnSpc>
                      </a:pPr>
                      <a:r>
                        <a:rPr lang="fr-FR" sz="1400" b="1" strike="noStrike" spc="-1" dirty="0">
                          <a:solidFill>
                            <a:srgbClr val="FFFFFF"/>
                          </a:solidFill>
                          <a:latin typeface="Calibri"/>
                        </a:rPr>
                        <a:t>émotionnelle/</a:t>
                      </a:r>
                      <a:endParaRPr lang="fr-FR" sz="1400" b="0" strike="noStrike" spc="-1" dirty="0">
                        <a:latin typeface="Arial"/>
                      </a:endParaRPr>
                    </a:p>
                    <a:p>
                      <a:pPr>
                        <a:lnSpc>
                          <a:spcPct val="100000"/>
                        </a:lnSpc>
                      </a:pPr>
                      <a:r>
                        <a:rPr lang="fr-FR" sz="1400" b="1" strike="noStrike" spc="-1" dirty="0">
                          <a:solidFill>
                            <a:srgbClr val="FFFFFF"/>
                          </a:solidFill>
                          <a:latin typeface="Calibri"/>
                        </a:rPr>
                        <a:t>psychologique</a:t>
                      </a:r>
                      <a:endParaRPr lang="fr-FR" sz="1400" b="0" strike="noStrike" spc="-1" dirty="0">
                        <a:latin typeface="Arial"/>
                      </a:endParaRPr>
                    </a:p>
                    <a:p>
                      <a:pPr>
                        <a:lnSpc>
                          <a:spcPct val="100000"/>
                        </a:lnSpc>
                      </a:pPr>
                      <a:endParaRPr lang="fr-FR" sz="1400" b="0" strike="noStrike" spc="-1" dirty="0">
                        <a:latin typeface="Arial"/>
                      </a:endParaRPr>
                    </a:p>
                  </a:txBody>
                  <a:tcPr marL="121920" marR="12192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fr-FR" sz="1400" b="1" strike="noStrike" spc="-1">
                          <a:solidFill>
                            <a:srgbClr val="FFFFFF"/>
                          </a:solidFill>
                          <a:latin typeface="Calibri"/>
                        </a:rPr>
                        <a:t>Violence</a:t>
                      </a:r>
                      <a:endParaRPr lang="fr-FR" sz="1400" b="0" strike="noStrike" spc="-1">
                        <a:latin typeface="Arial"/>
                      </a:endParaRPr>
                    </a:p>
                    <a:p>
                      <a:pPr>
                        <a:lnSpc>
                          <a:spcPct val="100000"/>
                        </a:lnSpc>
                      </a:pPr>
                      <a:r>
                        <a:rPr lang="fr-FR" sz="1400" b="1" strike="noStrike" spc="-1">
                          <a:solidFill>
                            <a:srgbClr val="FFFFFF"/>
                          </a:solidFill>
                          <a:latin typeface="Calibri"/>
                        </a:rPr>
                        <a:t>sexuelle</a:t>
                      </a:r>
                      <a:endParaRPr lang="fr-FR" sz="1400" b="0" strike="noStrike" spc="-1">
                        <a:latin typeface="Arial"/>
                      </a:endParaRPr>
                    </a:p>
                    <a:p>
                      <a:pPr>
                        <a:lnSpc>
                          <a:spcPct val="100000"/>
                        </a:lnSpc>
                      </a:pPr>
                      <a:endParaRPr lang="fr-FR" sz="1400" b="0" strike="noStrike" spc="-1">
                        <a:latin typeface="Arial"/>
                      </a:endParaRPr>
                    </a:p>
                  </a:txBody>
                  <a:tcPr marL="121920" marR="12192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fr-FR" sz="1400" b="1" strike="noStrike" spc="-1">
                          <a:solidFill>
                            <a:srgbClr val="FFFFFF"/>
                          </a:solidFill>
                          <a:latin typeface="Calibri"/>
                        </a:rPr>
                        <a:t>Violence</a:t>
                      </a:r>
                      <a:endParaRPr lang="fr-FR" sz="1400" b="0" strike="noStrike" spc="-1">
                        <a:latin typeface="Arial"/>
                      </a:endParaRPr>
                    </a:p>
                    <a:p>
                      <a:pPr>
                        <a:lnSpc>
                          <a:spcPct val="100000"/>
                        </a:lnSpc>
                      </a:pPr>
                      <a:r>
                        <a:rPr lang="fr-FR" sz="1400" b="1" strike="noStrike" spc="-1">
                          <a:solidFill>
                            <a:srgbClr val="FFFFFF"/>
                          </a:solidFill>
                          <a:latin typeface="Calibri"/>
                        </a:rPr>
                        <a:t>économique</a:t>
                      </a:r>
                      <a:endParaRPr lang="fr-FR" sz="1400" b="0" strike="noStrike" spc="-1">
                        <a:latin typeface="Arial"/>
                      </a:endParaRPr>
                    </a:p>
                    <a:p>
                      <a:pPr>
                        <a:lnSpc>
                          <a:spcPct val="100000"/>
                        </a:lnSpc>
                      </a:pPr>
                      <a:endParaRPr lang="fr-FR" sz="1400" b="0" strike="noStrike" spc="-1">
                        <a:latin typeface="Arial"/>
                      </a:endParaRPr>
                    </a:p>
                  </a:txBody>
                  <a:tcPr marL="121920" marR="12192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5583270">
                <a:tc>
                  <a:txBody>
                    <a:bodyPr/>
                    <a:lstStyle/>
                    <a:p>
                      <a:pPr>
                        <a:lnSpc>
                          <a:spcPct val="100000"/>
                        </a:lnSpc>
                      </a:pPr>
                      <a:r>
                        <a:rPr lang="fr-FR" sz="1400" b="0" strike="noStrike" spc="-1" dirty="0">
                          <a:solidFill>
                            <a:srgbClr val="000000"/>
                          </a:solidFill>
                          <a:latin typeface="Calibri"/>
                        </a:rPr>
                        <a:t>Frapper, Donner des coups</a:t>
                      </a:r>
                      <a:r>
                        <a:rPr lang="fr-FR" sz="1400" b="0" strike="noStrike" spc="-1" baseline="0" dirty="0">
                          <a:solidFill>
                            <a:schemeClr val="tx1"/>
                          </a:solidFill>
                          <a:latin typeface="Arial"/>
                        </a:rPr>
                        <a:t> </a:t>
                      </a:r>
                      <a:r>
                        <a:rPr lang="fr-FR" sz="1400" b="0" strike="noStrike" spc="-1" dirty="0">
                          <a:solidFill>
                            <a:srgbClr val="000000"/>
                          </a:solidFill>
                          <a:latin typeface="Calibri"/>
                        </a:rPr>
                        <a:t>de pied, Gifler</a:t>
                      </a:r>
                      <a:r>
                        <a:rPr lang="fr-FR" sz="1400" b="0" strike="noStrike" spc="-1" dirty="0">
                          <a:solidFill>
                            <a:schemeClr val="tx1"/>
                          </a:solidFill>
                          <a:latin typeface="Arial"/>
                        </a:rPr>
                        <a:t>,</a:t>
                      </a:r>
                      <a:r>
                        <a:rPr lang="fr-FR" sz="1400" b="0" strike="noStrike" spc="-1" baseline="0" dirty="0">
                          <a:solidFill>
                            <a:schemeClr val="tx1"/>
                          </a:solidFill>
                          <a:latin typeface="Arial"/>
                        </a:rPr>
                        <a:t> </a:t>
                      </a:r>
                      <a:r>
                        <a:rPr lang="fr-FR" sz="1400" b="0" strike="noStrike" spc="-1" dirty="0">
                          <a:solidFill>
                            <a:srgbClr val="000000"/>
                          </a:solidFill>
                          <a:latin typeface="Calibri"/>
                        </a:rPr>
                        <a:t>Frapper à coup de</a:t>
                      </a:r>
                      <a:r>
                        <a:rPr lang="fr-FR" sz="1400" b="0" strike="noStrike" spc="-1" baseline="0" dirty="0">
                          <a:solidFill>
                            <a:schemeClr val="tx1"/>
                          </a:solidFill>
                          <a:latin typeface="Arial"/>
                        </a:rPr>
                        <a:t> </a:t>
                      </a:r>
                      <a:r>
                        <a:rPr lang="fr-FR" sz="1400" b="0" strike="noStrike" spc="-1" dirty="0">
                          <a:solidFill>
                            <a:srgbClr val="000000"/>
                          </a:solidFill>
                          <a:latin typeface="Calibri"/>
                        </a:rPr>
                        <a:t>Poings, Empoigner</a:t>
                      </a:r>
                      <a:r>
                        <a:rPr lang="fr-FR" sz="1400" b="0" strike="noStrike" spc="-1" dirty="0">
                          <a:solidFill>
                            <a:schemeClr val="tx1"/>
                          </a:solidFill>
                          <a:latin typeface="Arial"/>
                        </a:rPr>
                        <a:t>,</a:t>
                      </a:r>
                      <a:r>
                        <a:rPr lang="fr-FR" sz="1400" b="0" strike="noStrike" spc="-1" baseline="0" dirty="0">
                          <a:solidFill>
                            <a:schemeClr val="tx1"/>
                          </a:solidFill>
                          <a:latin typeface="Arial"/>
                        </a:rPr>
                        <a:t> </a:t>
                      </a:r>
                      <a:r>
                        <a:rPr lang="fr-FR" sz="1400" b="0" strike="noStrike" spc="-1" dirty="0">
                          <a:solidFill>
                            <a:srgbClr val="000000"/>
                          </a:solidFill>
                          <a:latin typeface="Calibri"/>
                        </a:rPr>
                        <a:t>Couper, Coincer</a:t>
                      </a:r>
                      <a:r>
                        <a:rPr lang="fr-FR" sz="1400" b="0" strike="noStrike" spc="-1" dirty="0">
                          <a:solidFill>
                            <a:schemeClr val="tx1"/>
                          </a:solidFill>
                          <a:latin typeface="Arial"/>
                        </a:rPr>
                        <a:t>,</a:t>
                      </a:r>
                      <a:r>
                        <a:rPr lang="fr-FR" sz="1400" b="0" strike="noStrike" spc="-1" baseline="0" dirty="0">
                          <a:solidFill>
                            <a:schemeClr val="tx1"/>
                          </a:solidFill>
                          <a:latin typeface="Arial"/>
                        </a:rPr>
                        <a:t> </a:t>
                      </a:r>
                      <a:r>
                        <a:rPr lang="fr-FR" sz="1400" b="0" strike="noStrike" spc="-1" dirty="0">
                          <a:solidFill>
                            <a:srgbClr val="000000"/>
                          </a:solidFill>
                          <a:latin typeface="Calibri"/>
                        </a:rPr>
                        <a:t>Tirer par les</a:t>
                      </a:r>
                      <a:r>
                        <a:rPr lang="fr-FR" sz="1400" b="0" strike="noStrike" spc="-1" baseline="0" dirty="0">
                          <a:solidFill>
                            <a:schemeClr val="tx1"/>
                          </a:solidFill>
                          <a:latin typeface="Arial"/>
                        </a:rPr>
                        <a:t> </a:t>
                      </a:r>
                      <a:r>
                        <a:rPr lang="fr-FR" sz="1400" b="0" strike="noStrike" spc="-1" dirty="0">
                          <a:solidFill>
                            <a:srgbClr val="000000"/>
                          </a:solidFill>
                          <a:latin typeface="Calibri"/>
                        </a:rPr>
                        <a:t>Cheveux, Pincer</a:t>
                      </a:r>
                      <a:r>
                        <a:rPr lang="fr-FR" sz="1400" b="0" strike="noStrike" spc="-1" dirty="0">
                          <a:solidFill>
                            <a:schemeClr val="tx1"/>
                          </a:solidFill>
                          <a:latin typeface="Arial"/>
                        </a:rPr>
                        <a:t>,</a:t>
                      </a:r>
                      <a:r>
                        <a:rPr lang="fr-FR" sz="1400" b="0" strike="noStrike" spc="-1" baseline="0" dirty="0">
                          <a:solidFill>
                            <a:schemeClr val="tx1"/>
                          </a:solidFill>
                          <a:latin typeface="Arial"/>
                        </a:rPr>
                        <a:t> </a:t>
                      </a:r>
                      <a:r>
                        <a:rPr lang="fr-FR" sz="1400" b="0" strike="noStrike" spc="-1" dirty="0">
                          <a:solidFill>
                            <a:srgbClr val="000000"/>
                          </a:solidFill>
                          <a:latin typeface="Calibri"/>
                        </a:rPr>
                        <a:t>Mordre,</a:t>
                      </a:r>
                      <a:r>
                        <a:rPr lang="fr-FR" sz="1400" b="0" strike="noStrike" spc="-1" baseline="0" dirty="0">
                          <a:solidFill>
                            <a:srgbClr val="000000"/>
                          </a:solidFill>
                          <a:latin typeface="Calibri"/>
                        </a:rPr>
                        <a:t> T</a:t>
                      </a:r>
                      <a:r>
                        <a:rPr lang="fr-FR" sz="1400" b="0" strike="noStrike" spc="-1" dirty="0">
                          <a:solidFill>
                            <a:srgbClr val="000000"/>
                          </a:solidFill>
                          <a:latin typeface="Calibri"/>
                        </a:rPr>
                        <a:t>ordre le bras, Poignarder, Frapper avec des</a:t>
                      </a:r>
                      <a:r>
                        <a:rPr lang="fr-FR" sz="1400" b="0" strike="noStrike" spc="-1" baseline="0" dirty="0">
                          <a:solidFill>
                            <a:schemeClr val="tx1"/>
                          </a:solidFill>
                          <a:latin typeface="Arial"/>
                        </a:rPr>
                        <a:t> </a:t>
                      </a:r>
                      <a:r>
                        <a:rPr lang="fr-FR" sz="1400" b="0" strike="noStrike" spc="-1" dirty="0">
                          <a:solidFill>
                            <a:srgbClr val="000000"/>
                          </a:solidFill>
                          <a:latin typeface="Calibri"/>
                        </a:rPr>
                        <a:t>Objets, Priver ou refuser</a:t>
                      </a:r>
                      <a:r>
                        <a:rPr lang="fr-FR" sz="1400" b="0" strike="noStrike" spc="-1" baseline="0" dirty="0">
                          <a:solidFill>
                            <a:schemeClr val="tx1"/>
                          </a:solidFill>
                          <a:latin typeface="Arial"/>
                        </a:rPr>
                        <a:t> </a:t>
                      </a:r>
                      <a:r>
                        <a:rPr lang="fr-FR" sz="1400" b="0" strike="noStrike" spc="-1" dirty="0">
                          <a:solidFill>
                            <a:srgbClr val="000000"/>
                          </a:solidFill>
                          <a:latin typeface="Calibri"/>
                        </a:rPr>
                        <a:t>des besoins</a:t>
                      </a:r>
                      <a:r>
                        <a:rPr lang="fr-FR" sz="1400" b="0" strike="noStrike" spc="-1" baseline="0" dirty="0">
                          <a:solidFill>
                            <a:schemeClr val="tx1"/>
                          </a:solidFill>
                          <a:latin typeface="Arial"/>
                        </a:rPr>
                        <a:t> </a:t>
                      </a:r>
                      <a:r>
                        <a:rPr lang="fr-FR" sz="1400" b="0" strike="noStrike" spc="-1" dirty="0">
                          <a:solidFill>
                            <a:srgbClr val="000000"/>
                          </a:solidFill>
                          <a:latin typeface="Calibri"/>
                        </a:rPr>
                        <a:t>élémentaires</a:t>
                      </a:r>
                      <a:r>
                        <a:rPr lang="fr-FR" sz="1400" b="0" strike="noStrike" spc="-1" baseline="0" dirty="0">
                          <a:solidFill>
                            <a:schemeClr val="tx1"/>
                          </a:solidFill>
                          <a:latin typeface="Arial"/>
                        </a:rPr>
                        <a:t> </a:t>
                      </a:r>
                      <a:r>
                        <a:rPr lang="fr-FR" sz="1400" b="0" strike="noStrike" spc="-1" dirty="0">
                          <a:solidFill>
                            <a:srgbClr val="000000"/>
                          </a:solidFill>
                          <a:latin typeface="Calibri"/>
                        </a:rPr>
                        <a:t>(nourriture, eau,</a:t>
                      </a:r>
                      <a:r>
                        <a:rPr lang="fr-FR" sz="1400" b="0" strike="noStrike" spc="-1" baseline="0" dirty="0">
                          <a:solidFill>
                            <a:schemeClr val="tx1"/>
                          </a:solidFill>
                          <a:latin typeface="Arial"/>
                        </a:rPr>
                        <a:t> </a:t>
                      </a:r>
                      <a:r>
                        <a:rPr lang="fr-FR" sz="1400" b="0" strike="noStrike" spc="-1" dirty="0">
                          <a:solidFill>
                            <a:srgbClr val="000000"/>
                          </a:solidFill>
                          <a:latin typeface="Calibri"/>
                        </a:rPr>
                        <a:t>médicaments,</a:t>
                      </a:r>
                      <a:r>
                        <a:rPr lang="fr-FR" sz="1400" b="0" strike="noStrike" spc="-1" baseline="0" dirty="0">
                          <a:solidFill>
                            <a:schemeClr val="tx1"/>
                          </a:solidFill>
                          <a:latin typeface="Arial"/>
                        </a:rPr>
                        <a:t> </a:t>
                      </a:r>
                      <a:r>
                        <a:rPr lang="fr-FR" sz="1400" b="0" strike="noStrike" spc="-1" dirty="0">
                          <a:solidFill>
                            <a:srgbClr val="000000"/>
                          </a:solidFill>
                          <a:latin typeface="Calibri"/>
                        </a:rPr>
                        <a:t>hébergement,</a:t>
                      </a:r>
                      <a:r>
                        <a:rPr lang="fr-FR" sz="1400" b="0" strike="noStrike" spc="-1" baseline="0" dirty="0">
                          <a:solidFill>
                            <a:schemeClr val="tx1"/>
                          </a:solidFill>
                          <a:latin typeface="Arial"/>
                        </a:rPr>
                        <a:t> </a:t>
                      </a:r>
                      <a:r>
                        <a:rPr lang="fr-FR" sz="1400" b="0" strike="noStrike" spc="-1" dirty="0">
                          <a:solidFill>
                            <a:srgbClr val="000000"/>
                          </a:solidFill>
                          <a:latin typeface="Calibri"/>
                        </a:rPr>
                        <a:t>transport), Contraindre à</a:t>
                      </a:r>
                      <a:r>
                        <a:rPr lang="fr-FR" sz="1400" b="0" strike="noStrike" spc="-1" baseline="0" dirty="0">
                          <a:solidFill>
                            <a:schemeClr val="tx1"/>
                          </a:solidFill>
                          <a:latin typeface="Arial"/>
                        </a:rPr>
                        <a:t> </a:t>
                      </a:r>
                      <a:r>
                        <a:rPr lang="fr-FR" sz="1400" b="0" strike="noStrike" spc="-1" dirty="0">
                          <a:solidFill>
                            <a:srgbClr val="000000"/>
                          </a:solidFill>
                          <a:latin typeface="Calibri"/>
                        </a:rPr>
                        <a:t>utiliser des</a:t>
                      </a:r>
                      <a:endParaRPr lang="fr-FR" sz="1400" b="0" strike="noStrike" spc="-1" dirty="0">
                        <a:latin typeface="Arial"/>
                      </a:endParaRPr>
                    </a:p>
                    <a:p>
                      <a:pPr>
                        <a:lnSpc>
                          <a:spcPct val="100000"/>
                        </a:lnSpc>
                      </a:pPr>
                      <a:r>
                        <a:rPr lang="fr-FR" sz="1400" b="0" strike="noStrike" spc="-1" dirty="0">
                          <a:solidFill>
                            <a:srgbClr val="000000"/>
                          </a:solidFill>
                          <a:latin typeface="Calibri"/>
                        </a:rPr>
                        <a:t>drogues ou de</a:t>
                      </a:r>
                      <a:r>
                        <a:rPr lang="fr-FR" sz="1400" b="0" strike="noStrike" spc="-1" baseline="0" dirty="0">
                          <a:solidFill>
                            <a:schemeClr val="tx1"/>
                          </a:solidFill>
                          <a:latin typeface="Arial"/>
                        </a:rPr>
                        <a:t> </a:t>
                      </a:r>
                      <a:r>
                        <a:rPr lang="fr-FR" sz="1400" b="0" strike="noStrike" spc="-1" dirty="0">
                          <a:solidFill>
                            <a:srgbClr val="000000"/>
                          </a:solidFill>
                          <a:latin typeface="Calibri"/>
                        </a:rPr>
                        <a:t>l'alcool,</a:t>
                      </a:r>
                      <a:r>
                        <a:rPr lang="fr-FR" sz="1400" b="0" strike="noStrike" spc="-1" baseline="0" dirty="0">
                          <a:solidFill>
                            <a:srgbClr val="000000"/>
                          </a:solidFill>
                          <a:latin typeface="Calibri"/>
                        </a:rPr>
                        <a:t> </a:t>
                      </a:r>
                      <a:r>
                        <a:rPr lang="fr-FR" sz="1400" b="0" strike="noStrike" spc="-1" dirty="0">
                          <a:solidFill>
                            <a:srgbClr val="000000"/>
                          </a:solidFill>
                          <a:latin typeface="Calibri"/>
                        </a:rPr>
                        <a:t>Étrangler</a:t>
                      </a:r>
                      <a:endParaRPr lang="fr-FR" sz="1400" b="0" strike="noStrike" spc="-1" dirty="0">
                        <a:latin typeface="Arial"/>
                      </a:endParaRPr>
                    </a:p>
                    <a:p>
                      <a:pPr>
                        <a:lnSpc>
                          <a:spcPct val="100000"/>
                        </a:lnSpc>
                      </a:pPr>
                      <a:endParaRPr lang="fr-FR" sz="1400" b="0" strike="noStrike" spc="-1" dirty="0">
                        <a:latin typeface="Arial"/>
                      </a:endParaRPr>
                    </a:p>
                  </a:txBody>
                  <a:tcPr marL="121920" marR="121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fr-FR" sz="1400" b="0" strike="noStrike" spc="-1" dirty="0">
                          <a:solidFill>
                            <a:srgbClr val="000000"/>
                          </a:solidFill>
                          <a:latin typeface="Calibri"/>
                        </a:rPr>
                        <a:t> Intimider, Menacer de violence</a:t>
                      </a:r>
                      <a:endParaRPr lang="fr-FR" sz="1400" b="0" strike="noStrike" spc="-1" dirty="0">
                        <a:latin typeface="Arial"/>
                      </a:endParaRPr>
                    </a:p>
                    <a:p>
                      <a:pPr>
                        <a:lnSpc>
                          <a:spcPct val="100000"/>
                        </a:lnSpc>
                      </a:pPr>
                      <a:r>
                        <a:rPr lang="fr-FR" sz="1400" b="0" strike="noStrike" spc="-1" dirty="0">
                          <a:solidFill>
                            <a:srgbClr val="000000"/>
                          </a:solidFill>
                          <a:latin typeface="Calibri"/>
                        </a:rPr>
                        <a:t>physique envers soi-même,</a:t>
                      </a:r>
                      <a:endParaRPr lang="fr-FR" sz="1400" b="0" strike="noStrike" spc="-1" dirty="0">
                        <a:latin typeface="Arial"/>
                      </a:endParaRPr>
                    </a:p>
                    <a:p>
                      <a:pPr>
                        <a:lnSpc>
                          <a:spcPct val="100000"/>
                        </a:lnSpc>
                      </a:pPr>
                      <a:r>
                        <a:rPr lang="fr-FR" sz="1400" b="0" strike="noStrike" spc="-1" dirty="0">
                          <a:solidFill>
                            <a:srgbClr val="000000"/>
                          </a:solidFill>
                          <a:latin typeface="Calibri"/>
                        </a:rPr>
                        <a:t>la victime et/ou sa</a:t>
                      </a:r>
                      <a:endParaRPr lang="fr-FR" sz="1400" b="0" strike="noStrike" spc="-1" dirty="0">
                        <a:latin typeface="Arial"/>
                      </a:endParaRPr>
                    </a:p>
                    <a:p>
                      <a:pPr>
                        <a:lnSpc>
                          <a:spcPct val="100000"/>
                        </a:lnSpc>
                      </a:pPr>
                      <a:r>
                        <a:rPr lang="fr-FR" sz="1400" b="0" strike="noStrike" spc="-1" dirty="0">
                          <a:solidFill>
                            <a:srgbClr val="000000"/>
                          </a:solidFill>
                          <a:latin typeface="Calibri"/>
                        </a:rPr>
                        <a:t>famille/ses amis, Isoler la victime de son</a:t>
                      </a:r>
                      <a:r>
                        <a:rPr lang="fr-FR" sz="1400" b="0" strike="noStrike" spc="-1" baseline="0" dirty="0">
                          <a:solidFill>
                            <a:schemeClr val="tx1"/>
                          </a:solidFill>
                          <a:latin typeface="Arial"/>
                        </a:rPr>
                        <a:t> </a:t>
                      </a:r>
                      <a:r>
                        <a:rPr lang="fr-FR" sz="1400" b="0" strike="noStrike" spc="-1" dirty="0">
                          <a:solidFill>
                            <a:srgbClr val="000000"/>
                          </a:solidFill>
                          <a:latin typeface="Calibri"/>
                        </a:rPr>
                        <a:t>réseau de soutien, Porter atteinte ou</a:t>
                      </a:r>
                      <a:r>
                        <a:rPr lang="fr-FR" sz="1400" b="0" strike="noStrike" spc="-1" baseline="0" dirty="0">
                          <a:solidFill>
                            <a:schemeClr val="tx1"/>
                          </a:solidFill>
                          <a:latin typeface="Arial"/>
                        </a:rPr>
                        <a:t> </a:t>
                      </a:r>
                      <a:r>
                        <a:rPr lang="fr-FR" sz="1400" b="0" strike="noStrike" spc="-1" dirty="0">
                          <a:solidFill>
                            <a:srgbClr val="000000"/>
                          </a:solidFill>
                          <a:latin typeface="Calibri"/>
                        </a:rPr>
                        <a:t>compromettre les relations</a:t>
                      </a:r>
                      <a:r>
                        <a:rPr lang="fr-FR" sz="1400" b="0" strike="noStrike" spc="-1" baseline="0" dirty="0">
                          <a:solidFill>
                            <a:schemeClr val="tx1"/>
                          </a:solidFill>
                          <a:latin typeface="Arial"/>
                        </a:rPr>
                        <a:t> </a:t>
                      </a:r>
                      <a:r>
                        <a:rPr lang="fr-FR" sz="1400" b="0" strike="noStrike" spc="-1" dirty="0">
                          <a:solidFill>
                            <a:srgbClr val="000000"/>
                          </a:solidFill>
                          <a:latin typeface="Calibri"/>
                        </a:rPr>
                        <a:t>personnelles de la victime, Harcèlement, Répandre des mensonges</a:t>
                      </a:r>
                      <a:r>
                        <a:rPr lang="fr-FR" sz="1400" b="0" strike="noStrike" spc="-1" baseline="0" dirty="0">
                          <a:solidFill>
                            <a:schemeClr val="tx1"/>
                          </a:solidFill>
                          <a:latin typeface="Arial"/>
                        </a:rPr>
                        <a:t> </a:t>
                      </a:r>
                      <a:r>
                        <a:rPr lang="fr-FR" sz="1400" b="0" strike="noStrike" spc="-1" dirty="0">
                          <a:solidFill>
                            <a:srgbClr val="000000"/>
                          </a:solidFill>
                          <a:latin typeface="Calibri"/>
                        </a:rPr>
                        <a:t>à propos de la victime, Insulter</a:t>
                      </a:r>
                      <a:endParaRPr lang="fr-FR" sz="1400" b="0" strike="noStrike" spc="-1" dirty="0">
                        <a:latin typeface="Arial"/>
                      </a:endParaRPr>
                    </a:p>
                    <a:p>
                      <a:pPr>
                        <a:lnSpc>
                          <a:spcPct val="100000"/>
                        </a:lnSpc>
                      </a:pPr>
                      <a:endParaRPr lang="fr-FR" sz="1400" b="0" strike="noStrike" spc="-1" dirty="0">
                        <a:latin typeface="Arial"/>
                      </a:endParaRPr>
                    </a:p>
                    <a:p>
                      <a:pPr>
                        <a:lnSpc>
                          <a:spcPct val="100000"/>
                        </a:lnSpc>
                      </a:pPr>
                      <a:endParaRPr lang="fr-FR" sz="1400" b="0" strike="noStrike" spc="-1" dirty="0">
                        <a:latin typeface="Arial"/>
                      </a:endParaRPr>
                    </a:p>
                  </a:txBody>
                  <a:tcPr marL="121920" marR="121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fr-FR" sz="1400" b="0" strike="noStrike" spc="-1" dirty="0">
                          <a:solidFill>
                            <a:srgbClr val="000000"/>
                          </a:solidFill>
                          <a:latin typeface="Calibri"/>
                        </a:rPr>
                        <a:t>-Critiquer les</a:t>
                      </a:r>
                      <a:r>
                        <a:rPr lang="fr-FR" sz="1400" b="0" strike="noStrike" spc="-1" baseline="0" dirty="0">
                          <a:solidFill>
                            <a:schemeClr val="tx1"/>
                          </a:solidFill>
                          <a:latin typeface="Arial"/>
                        </a:rPr>
                        <a:t> </a:t>
                      </a:r>
                      <a:r>
                        <a:rPr lang="fr-FR" sz="1400" b="0" strike="noStrike" spc="-1" dirty="0">
                          <a:solidFill>
                            <a:srgbClr val="000000"/>
                          </a:solidFill>
                          <a:latin typeface="Calibri"/>
                        </a:rPr>
                        <a:t>performances</a:t>
                      </a:r>
                      <a:endParaRPr lang="fr-FR" sz="1400" b="0" strike="noStrike" spc="-1" dirty="0">
                        <a:latin typeface="Arial"/>
                      </a:endParaRPr>
                    </a:p>
                    <a:p>
                      <a:pPr>
                        <a:lnSpc>
                          <a:spcPct val="100000"/>
                        </a:lnSpc>
                      </a:pPr>
                      <a:r>
                        <a:rPr lang="fr-FR" sz="1400" b="0" strike="noStrike" spc="-1" dirty="0">
                          <a:solidFill>
                            <a:srgbClr val="000000"/>
                          </a:solidFill>
                          <a:latin typeface="Calibri"/>
                        </a:rPr>
                        <a:t>Sexuelles, harcèlement sexuel </a:t>
                      </a:r>
                      <a:endParaRPr lang="fr-FR" sz="1400" b="0" strike="noStrike" spc="-1" dirty="0">
                        <a:latin typeface="Arial"/>
                      </a:endParaRPr>
                    </a:p>
                    <a:p>
                      <a:pPr>
                        <a:lnSpc>
                          <a:spcPct val="100000"/>
                        </a:lnSpc>
                      </a:pPr>
                      <a:r>
                        <a:rPr lang="fr-FR" sz="1400" b="0" strike="noStrike" spc="-1" dirty="0">
                          <a:solidFill>
                            <a:srgbClr val="000000"/>
                          </a:solidFill>
                          <a:latin typeface="Calibri"/>
                        </a:rPr>
                        <a:t>-Rapport sexuel</a:t>
                      </a:r>
                      <a:r>
                        <a:rPr lang="fr-FR" sz="1400" b="0" strike="noStrike" spc="-1" baseline="0" dirty="0">
                          <a:solidFill>
                            <a:schemeClr val="tx1"/>
                          </a:solidFill>
                          <a:latin typeface="Arial"/>
                        </a:rPr>
                        <a:t> </a:t>
                      </a:r>
                      <a:r>
                        <a:rPr lang="fr-FR" sz="1400" b="0" strike="noStrike" spc="-1" dirty="0">
                          <a:solidFill>
                            <a:srgbClr val="000000"/>
                          </a:solidFill>
                          <a:latin typeface="Calibri"/>
                        </a:rPr>
                        <a:t>forcé (viol vaginal oral, ou anal),</a:t>
                      </a:r>
                      <a:endParaRPr lang="fr-FR" sz="1400" b="0" strike="noStrike" spc="-1" dirty="0">
                        <a:latin typeface="Arial"/>
                      </a:endParaRPr>
                    </a:p>
                    <a:p>
                      <a:pPr>
                        <a:lnSpc>
                          <a:spcPct val="100000"/>
                        </a:lnSpc>
                      </a:pPr>
                      <a:r>
                        <a:rPr lang="fr-FR" sz="1400" b="0" strike="noStrike" spc="-1" dirty="0">
                          <a:solidFill>
                            <a:srgbClr val="000000"/>
                          </a:solidFill>
                          <a:latin typeface="Calibri"/>
                        </a:rPr>
                        <a:t> -Attouchements ou</a:t>
                      </a:r>
                      <a:r>
                        <a:rPr lang="fr-FR" sz="1400" b="0" strike="noStrike" spc="-1" baseline="0" dirty="0">
                          <a:solidFill>
                            <a:schemeClr val="tx1"/>
                          </a:solidFill>
                          <a:latin typeface="Arial"/>
                        </a:rPr>
                        <a:t> </a:t>
                      </a:r>
                      <a:r>
                        <a:rPr lang="fr-FR" sz="1400" b="0" strike="noStrike" spc="-1" dirty="0">
                          <a:solidFill>
                            <a:srgbClr val="000000"/>
                          </a:solidFill>
                          <a:latin typeface="Calibri"/>
                        </a:rPr>
                        <a:t>avances sexuelles</a:t>
                      </a:r>
                      <a:r>
                        <a:rPr lang="fr-FR" sz="1400" b="0" strike="noStrike" spc="-1" baseline="0" dirty="0">
                          <a:solidFill>
                            <a:schemeClr val="tx1"/>
                          </a:solidFill>
                          <a:latin typeface="Arial"/>
                        </a:rPr>
                        <a:t> </a:t>
                      </a:r>
                      <a:r>
                        <a:rPr lang="fr-FR" sz="1400" b="0" strike="noStrike" spc="-1" dirty="0">
                          <a:solidFill>
                            <a:srgbClr val="000000"/>
                          </a:solidFill>
                          <a:latin typeface="Calibri"/>
                        </a:rPr>
                        <a:t>non-désirés</a:t>
                      </a:r>
                      <a:endParaRPr lang="fr-FR" sz="1400" b="0" strike="noStrike" spc="-1" dirty="0">
                        <a:latin typeface="Arial"/>
                      </a:endParaRPr>
                    </a:p>
                    <a:p>
                      <a:pPr>
                        <a:lnSpc>
                          <a:spcPct val="100000"/>
                        </a:lnSpc>
                      </a:pPr>
                      <a:r>
                        <a:rPr lang="fr-FR" sz="1400" b="0" strike="noStrike" spc="-1" dirty="0">
                          <a:solidFill>
                            <a:srgbClr val="000000"/>
                          </a:solidFill>
                          <a:latin typeface="Calibri"/>
                        </a:rPr>
                        <a:t>-Contrôler la santé</a:t>
                      </a:r>
                      <a:r>
                        <a:rPr lang="fr-FR" sz="1400" b="0" strike="noStrike" spc="-1" baseline="0" dirty="0">
                          <a:solidFill>
                            <a:schemeClr val="tx1"/>
                          </a:solidFill>
                          <a:latin typeface="Arial"/>
                        </a:rPr>
                        <a:t> </a:t>
                      </a:r>
                      <a:r>
                        <a:rPr lang="fr-FR" sz="1400" b="0" strike="noStrike" spc="-1" dirty="0">
                          <a:solidFill>
                            <a:srgbClr val="000000"/>
                          </a:solidFill>
                          <a:latin typeface="Calibri"/>
                        </a:rPr>
                        <a:t>sexuelle et</a:t>
                      </a:r>
                      <a:endParaRPr lang="fr-FR" sz="1400" b="0" strike="noStrike" spc="-1" dirty="0">
                        <a:latin typeface="Arial"/>
                      </a:endParaRPr>
                    </a:p>
                    <a:p>
                      <a:pPr>
                        <a:lnSpc>
                          <a:spcPct val="100000"/>
                        </a:lnSpc>
                      </a:pPr>
                      <a:r>
                        <a:rPr lang="fr-FR" sz="1400" b="0" strike="noStrike" spc="-1" dirty="0">
                          <a:solidFill>
                            <a:srgbClr val="000000"/>
                          </a:solidFill>
                          <a:latin typeface="Calibri"/>
                        </a:rPr>
                        <a:t>reproductive de la</a:t>
                      </a:r>
                      <a:r>
                        <a:rPr lang="fr-FR" sz="1400" b="0" strike="noStrike" spc="-1" baseline="0" dirty="0">
                          <a:solidFill>
                            <a:schemeClr val="tx1"/>
                          </a:solidFill>
                          <a:latin typeface="Arial"/>
                        </a:rPr>
                        <a:t> </a:t>
                      </a:r>
                      <a:r>
                        <a:rPr lang="fr-FR" sz="1400" b="0" strike="noStrike" spc="-1" dirty="0">
                          <a:solidFill>
                            <a:srgbClr val="000000"/>
                          </a:solidFill>
                          <a:latin typeface="Calibri"/>
                        </a:rPr>
                        <a:t>victime</a:t>
                      </a:r>
                      <a:endParaRPr lang="fr-FR" sz="1400" b="0" strike="noStrike" spc="-1" dirty="0">
                        <a:latin typeface="Arial"/>
                      </a:endParaRPr>
                    </a:p>
                    <a:p>
                      <a:pPr>
                        <a:lnSpc>
                          <a:spcPct val="100000"/>
                        </a:lnSpc>
                      </a:pPr>
                      <a:r>
                        <a:rPr lang="fr-FR" sz="1400" b="0" strike="noStrike" spc="-1" dirty="0">
                          <a:solidFill>
                            <a:srgbClr val="000000"/>
                          </a:solidFill>
                          <a:latin typeface="Calibri"/>
                        </a:rPr>
                        <a:t>-Compromettre les</a:t>
                      </a:r>
                      <a:r>
                        <a:rPr lang="fr-FR" sz="1400" b="0" strike="noStrike" spc="-1" baseline="0" dirty="0">
                          <a:solidFill>
                            <a:schemeClr val="tx1"/>
                          </a:solidFill>
                          <a:latin typeface="Arial"/>
                        </a:rPr>
                        <a:t> </a:t>
                      </a:r>
                      <a:r>
                        <a:rPr lang="fr-FR" sz="1400" b="0" strike="noStrike" spc="-1" dirty="0">
                          <a:solidFill>
                            <a:srgbClr val="000000"/>
                          </a:solidFill>
                          <a:latin typeface="Calibri"/>
                        </a:rPr>
                        <a:t>méthodes de</a:t>
                      </a:r>
                      <a:endParaRPr lang="fr-FR" sz="1400" b="0" strike="noStrike" spc="-1" dirty="0">
                        <a:latin typeface="Arial"/>
                      </a:endParaRPr>
                    </a:p>
                    <a:p>
                      <a:pPr>
                        <a:lnSpc>
                          <a:spcPct val="100000"/>
                        </a:lnSpc>
                      </a:pPr>
                      <a:r>
                        <a:rPr lang="fr-FR" sz="1400" b="0" strike="noStrike" spc="-1" dirty="0">
                          <a:solidFill>
                            <a:srgbClr val="000000"/>
                          </a:solidFill>
                          <a:latin typeface="Calibri"/>
                        </a:rPr>
                        <a:t>Planification</a:t>
                      </a:r>
                      <a:r>
                        <a:rPr lang="fr-FR" sz="1400" b="0" strike="noStrike" spc="-1" baseline="0" dirty="0">
                          <a:solidFill>
                            <a:schemeClr val="tx1"/>
                          </a:solidFill>
                          <a:latin typeface="Arial"/>
                        </a:rPr>
                        <a:t> </a:t>
                      </a:r>
                      <a:r>
                        <a:rPr lang="fr-FR" sz="1400" b="0" strike="noStrike" spc="-1" dirty="0">
                          <a:solidFill>
                            <a:srgbClr val="000000"/>
                          </a:solidFill>
                          <a:latin typeface="Calibri"/>
                        </a:rPr>
                        <a:t>familiale de la</a:t>
                      </a:r>
                      <a:r>
                        <a:rPr lang="fr-FR" sz="1400" b="0" strike="noStrike" spc="-1" baseline="0" dirty="0">
                          <a:solidFill>
                            <a:schemeClr val="tx1"/>
                          </a:solidFill>
                          <a:latin typeface="Arial"/>
                        </a:rPr>
                        <a:t> </a:t>
                      </a:r>
                      <a:r>
                        <a:rPr lang="fr-FR" sz="1400" b="0" strike="noStrike" spc="-1" dirty="0">
                          <a:solidFill>
                            <a:srgbClr val="000000"/>
                          </a:solidFill>
                          <a:latin typeface="Calibri"/>
                        </a:rPr>
                        <a:t>victime</a:t>
                      </a:r>
                      <a:endParaRPr lang="fr-FR" sz="1400" b="0" strike="noStrike" spc="-1" dirty="0">
                        <a:latin typeface="Arial"/>
                      </a:endParaRPr>
                    </a:p>
                    <a:p>
                      <a:pPr>
                        <a:lnSpc>
                          <a:spcPct val="100000"/>
                        </a:lnSpc>
                      </a:pPr>
                      <a:r>
                        <a:rPr lang="fr-FR" sz="1400" b="0" strike="noStrike" spc="-1" dirty="0">
                          <a:solidFill>
                            <a:srgbClr val="000000"/>
                          </a:solidFill>
                          <a:latin typeface="Calibri"/>
                        </a:rPr>
                        <a:t>-Prostitution forcée</a:t>
                      </a:r>
                      <a:endParaRPr lang="fr-FR" sz="1400" b="0" strike="noStrike" spc="-1" dirty="0">
                        <a:latin typeface="Arial"/>
                      </a:endParaRPr>
                    </a:p>
                    <a:p>
                      <a:pPr>
                        <a:lnSpc>
                          <a:spcPct val="100000"/>
                        </a:lnSpc>
                      </a:pPr>
                      <a:r>
                        <a:rPr lang="fr-FR" sz="1400" b="0" strike="noStrike" spc="-1" dirty="0">
                          <a:solidFill>
                            <a:srgbClr val="000000"/>
                          </a:solidFill>
                          <a:latin typeface="Calibri"/>
                        </a:rPr>
                        <a:t>-Attaquer les parties</a:t>
                      </a:r>
                      <a:r>
                        <a:rPr lang="fr-FR" sz="1400" b="0" strike="noStrike" spc="-1" baseline="0" dirty="0">
                          <a:solidFill>
                            <a:schemeClr val="tx1"/>
                          </a:solidFill>
                          <a:latin typeface="Arial"/>
                        </a:rPr>
                        <a:t> </a:t>
                      </a:r>
                      <a:r>
                        <a:rPr lang="fr-FR" sz="1400" b="0" strike="noStrike" spc="-1" dirty="0">
                          <a:solidFill>
                            <a:srgbClr val="000000"/>
                          </a:solidFill>
                          <a:latin typeface="Calibri"/>
                        </a:rPr>
                        <a:t>sexuelles du corps ,  MSF , étirements des lèvres ,,</a:t>
                      </a:r>
                      <a:endParaRPr lang="fr-FR" sz="1400" b="0" strike="noStrike" spc="-1" dirty="0">
                        <a:latin typeface="Arial"/>
                      </a:endParaRPr>
                    </a:p>
                    <a:p>
                      <a:pPr>
                        <a:lnSpc>
                          <a:spcPct val="100000"/>
                        </a:lnSpc>
                      </a:pPr>
                      <a:r>
                        <a:rPr lang="fr-FR" sz="1400" b="0" strike="noStrike" spc="-1" dirty="0">
                          <a:solidFill>
                            <a:srgbClr val="000000"/>
                          </a:solidFill>
                          <a:latin typeface="Calibri"/>
                        </a:rPr>
                        <a:t>-Rapports sexuels</a:t>
                      </a:r>
                      <a:r>
                        <a:rPr lang="fr-FR" sz="1400" b="0" strike="noStrike" spc="-1" baseline="0" dirty="0">
                          <a:solidFill>
                            <a:schemeClr val="tx1"/>
                          </a:solidFill>
                          <a:latin typeface="Arial"/>
                        </a:rPr>
                        <a:t> </a:t>
                      </a:r>
                      <a:r>
                        <a:rPr lang="fr-FR" sz="1400" b="0" strike="noStrike" spc="-1" dirty="0">
                          <a:solidFill>
                            <a:srgbClr val="000000"/>
                          </a:solidFill>
                          <a:latin typeface="Calibri"/>
                        </a:rPr>
                        <a:t>en dehors de la</a:t>
                      </a:r>
                      <a:endParaRPr lang="fr-FR" sz="1400" b="0" strike="noStrike" spc="-1" dirty="0">
                        <a:latin typeface="Arial"/>
                      </a:endParaRPr>
                    </a:p>
                    <a:p>
                      <a:pPr>
                        <a:lnSpc>
                          <a:spcPct val="100000"/>
                        </a:lnSpc>
                      </a:pPr>
                      <a:r>
                        <a:rPr lang="fr-FR" sz="1400" b="0" strike="noStrike" spc="-1" dirty="0">
                          <a:solidFill>
                            <a:srgbClr val="000000"/>
                          </a:solidFill>
                          <a:latin typeface="Calibri"/>
                        </a:rPr>
                        <a:t>relation intime</a:t>
                      </a:r>
                      <a:endParaRPr lang="fr-FR" sz="1400" b="0" strike="noStrike" spc="-1" dirty="0">
                        <a:latin typeface="Arial"/>
                      </a:endParaRPr>
                    </a:p>
                    <a:p>
                      <a:pPr>
                        <a:lnSpc>
                          <a:spcPct val="100000"/>
                        </a:lnSpc>
                      </a:pPr>
                      <a:r>
                        <a:rPr lang="fr-FR" sz="1400" b="0" strike="noStrike" spc="-1" dirty="0">
                          <a:solidFill>
                            <a:srgbClr val="000000"/>
                          </a:solidFill>
                          <a:latin typeface="Calibri"/>
                        </a:rPr>
                        <a:t>-Accuser la victime d'infidélité</a:t>
                      </a:r>
                      <a:endParaRPr lang="fr-FR" sz="1400" b="0" strike="noStrike" spc="-1" dirty="0">
                        <a:latin typeface="Arial"/>
                      </a:endParaRPr>
                    </a:p>
                    <a:p>
                      <a:pPr>
                        <a:lnSpc>
                          <a:spcPct val="100000"/>
                        </a:lnSpc>
                      </a:pPr>
                      <a:r>
                        <a:rPr lang="fr-FR" sz="1400" b="0" strike="noStrike" spc="-1" dirty="0">
                          <a:solidFill>
                            <a:srgbClr val="000000"/>
                          </a:solidFill>
                          <a:latin typeface="Calibri"/>
                        </a:rPr>
                        <a:t>-Priver de relations sexuelles/d’affection</a:t>
                      </a:r>
                      <a:endParaRPr lang="fr-FR" sz="1400" b="0" strike="noStrike" spc="-1" dirty="0">
                        <a:latin typeface="Arial"/>
                      </a:endParaRPr>
                    </a:p>
                    <a:p>
                      <a:pPr>
                        <a:lnSpc>
                          <a:spcPct val="100000"/>
                        </a:lnSpc>
                      </a:pPr>
                      <a:r>
                        <a:rPr lang="fr-FR" sz="1400" b="0" strike="noStrike" spc="-1" dirty="0">
                          <a:solidFill>
                            <a:srgbClr val="000000"/>
                          </a:solidFill>
                          <a:latin typeface="Calibri"/>
                        </a:rPr>
                        <a:t>-Grossesse forcée</a:t>
                      </a:r>
                      <a:endParaRPr lang="fr-FR" sz="1400" b="0" strike="noStrike" spc="-1" dirty="0">
                        <a:latin typeface="Arial"/>
                      </a:endParaRPr>
                    </a:p>
                    <a:p>
                      <a:pPr>
                        <a:lnSpc>
                          <a:spcPct val="100000"/>
                        </a:lnSpc>
                      </a:pPr>
                      <a:endParaRPr lang="fr-FR" sz="1400" b="0" strike="noStrike" spc="-1" dirty="0">
                        <a:latin typeface="Arial"/>
                      </a:endParaRPr>
                    </a:p>
                    <a:p>
                      <a:pPr>
                        <a:lnSpc>
                          <a:spcPct val="100000"/>
                        </a:lnSpc>
                      </a:pPr>
                      <a:endParaRPr lang="fr-FR" sz="1400" b="0" strike="noStrike" spc="-1" dirty="0">
                        <a:latin typeface="Arial"/>
                      </a:endParaRPr>
                    </a:p>
                  </a:txBody>
                  <a:tcPr marL="121920" marR="121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fr-FR" sz="1400" b="0" strike="noStrike" spc="-1" dirty="0">
                          <a:solidFill>
                            <a:srgbClr val="000000"/>
                          </a:solidFill>
                          <a:latin typeface="Calibri"/>
                        </a:rPr>
                        <a:t>-Priver une</a:t>
                      </a:r>
                      <a:r>
                        <a:rPr lang="fr-FR" sz="1400" b="0" strike="noStrike" spc="-1" baseline="0" dirty="0">
                          <a:solidFill>
                            <a:schemeClr val="tx1"/>
                          </a:solidFill>
                          <a:latin typeface="Arial"/>
                        </a:rPr>
                        <a:t> </a:t>
                      </a:r>
                      <a:r>
                        <a:rPr lang="fr-FR" sz="1400" b="0" strike="noStrike" spc="-1" dirty="0">
                          <a:solidFill>
                            <a:srgbClr val="000000"/>
                          </a:solidFill>
                          <a:latin typeface="Calibri"/>
                        </a:rPr>
                        <a:t>personne de son</a:t>
                      </a:r>
                      <a:endParaRPr lang="fr-FR" sz="1400" b="0" strike="noStrike" spc="-1" dirty="0">
                        <a:latin typeface="Arial"/>
                      </a:endParaRPr>
                    </a:p>
                    <a:p>
                      <a:pPr>
                        <a:lnSpc>
                          <a:spcPct val="100000"/>
                        </a:lnSpc>
                      </a:pPr>
                      <a:r>
                        <a:rPr lang="fr-FR" sz="1400" b="0" strike="noStrike" spc="-1" dirty="0">
                          <a:solidFill>
                            <a:srgbClr val="000000"/>
                          </a:solidFill>
                          <a:latin typeface="Calibri"/>
                        </a:rPr>
                        <a:t>Revenu , de soin</a:t>
                      </a:r>
                      <a:endParaRPr lang="fr-FR" sz="1400" b="0" strike="noStrike" spc="-1" dirty="0">
                        <a:latin typeface="Arial"/>
                      </a:endParaRPr>
                    </a:p>
                    <a:p>
                      <a:pPr>
                        <a:lnSpc>
                          <a:spcPct val="100000"/>
                        </a:lnSpc>
                      </a:pPr>
                      <a:r>
                        <a:rPr lang="fr-FR" sz="1400" b="0" strike="noStrike" spc="-1" dirty="0">
                          <a:solidFill>
                            <a:srgbClr val="000000"/>
                          </a:solidFill>
                          <a:latin typeface="Calibri"/>
                        </a:rPr>
                        <a:t>-Empêcher une</a:t>
                      </a:r>
                      <a:r>
                        <a:rPr lang="fr-FR" sz="1400" b="0" strike="noStrike" spc="-1" baseline="0" dirty="0">
                          <a:solidFill>
                            <a:schemeClr val="tx1"/>
                          </a:solidFill>
                          <a:latin typeface="Arial"/>
                        </a:rPr>
                        <a:t> </a:t>
                      </a:r>
                      <a:r>
                        <a:rPr lang="fr-FR" sz="1400" b="0" strike="noStrike" spc="-1" dirty="0">
                          <a:solidFill>
                            <a:srgbClr val="000000"/>
                          </a:solidFill>
                          <a:latin typeface="Calibri"/>
                        </a:rPr>
                        <a:t>personne de</a:t>
                      </a:r>
                      <a:endParaRPr lang="fr-FR" sz="1400" b="0" strike="noStrike" spc="-1" dirty="0">
                        <a:latin typeface="Arial"/>
                      </a:endParaRPr>
                    </a:p>
                    <a:p>
                      <a:pPr>
                        <a:lnSpc>
                          <a:spcPct val="100000"/>
                        </a:lnSpc>
                      </a:pPr>
                      <a:r>
                        <a:rPr lang="fr-FR" sz="1400" b="0" strike="noStrike" spc="-1" dirty="0">
                          <a:solidFill>
                            <a:srgbClr val="000000"/>
                          </a:solidFill>
                          <a:latin typeface="Calibri"/>
                        </a:rPr>
                        <a:t>travailler</a:t>
                      </a:r>
                      <a:endParaRPr lang="fr-FR" sz="1400" b="0" strike="noStrike" spc="-1" dirty="0">
                        <a:latin typeface="Arial"/>
                      </a:endParaRPr>
                    </a:p>
                    <a:p>
                      <a:pPr>
                        <a:lnSpc>
                          <a:spcPct val="100000"/>
                        </a:lnSpc>
                      </a:pPr>
                      <a:r>
                        <a:rPr lang="fr-FR" sz="1400" b="0" strike="noStrike" spc="-1" dirty="0">
                          <a:solidFill>
                            <a:srgbClr val="000000"/>
                          </a:solidFill>
                          <a:latin typeface="Calibri"/>
                        </a:rPr>
                        <a:t>-Priver une</a:t>
                      </a:r>
                      <a:r>
                        <a:rPr lang="fr-FR" sz="1400" b="0" strike="noStrike" spc="-1" baseline="0" dirty="0">
                          <a:solidFill>
                            <a:schemeClr val="tx1"/>
                          </a:solidFill>
                          <a:latin typeface="Arial"/>
                        </a:rPr>
                        <a:t> </a:t>
                      </a:r>
                      <a:r>
                        <a:rPr lang="fr-FR" sz="1400" b="0" strike="noStrike" spc="-1" dirty="0">
                          <a:solidFill>
                            <a:srgbClr val="000000"/>
                          </a:solidFill>
                          <a:latin typeface="Calibri"/>
                        </a:rPr>
                        <a:t>personne</a:t>
                      </a:r>
                      <a:endParaRPr lang="fr-FR" sz="1400" b="0" strike="noStrike" spc="-1" dirty="0">
                        <a:latin typeface="Arial"/>
                      </a:endParaRPr>
                    </a:p>
                    <a:p>
                      <a:pPr>
                        <a:lnSpc>
                          <a:spcPct val="100000"/>
                        </a:lnSpc>
                      </a:pPr>
                      <a:r>
                        <a:rPr lang="fr-FR" sz="1400" b="0" strike="noStrike" spc="-1" dirty="0">
                          <a:solidFill>
                            <a:srgbClr val="000000"/>
                          </a:solidFill>
                          <a:latin typeface="Calibri"/>
                        </a:rPr>
                        <a:t>d’éducation</a:t>
                      </a:r>
                      <a:endParaRPr lang="fr-FR" sz="1400" b="0" strike="noStrike" spc="-1" dirty="0">
                        <a:latin typeface="Arial"/>
                      </a:endParaRPr>
                    </a:p>
                    <a:p>
                      <a:pPr>
                        <a:lnSpc>
                          <a:spcPct val="100000"/>
                        </a:lnSpc>
                      </a:pPr>
                      <a:r>
                        <a:rPr lang="fr-FR" sz="1400" b="0" strike="noStrike" spc="-1" dirty="0">
                          <a:solidFill>
                            <a:srgbClr val="000000"/>
                          </a:solidFill>
                          <a:latin typeface="Calibri"/>
                        </a:rPr>
                        <a:t>-Contrôler les personnes</a:t>
                      </a:r>
                      <a:endParaRPr lang="fr-FR" sz="1400" b="0" strike="noStrike" spc="-1" dirty="0">
                        <a:latin typeface="Arial"/>
                      </a:endParaRPr>
                    </a:p>
                    <a:p>
                      <a:pPr>
                        <a:lnSpc>
                          <a:spcPct val="100000"/>
                        </a:lnSpc>
                      </a:pPr>
                      <a:r>
                        <a:rPr lang="fr-FR" sz="1400" b="0" strike="noStrike" spc="-1" dirty="0">
                          <a:solidFill>
                            <a:srgbClr val="000000"/>
                          </a:solidFill>
                          <a:latin typeface="Calibri"/>
                        </a:rPr>
                        <a:t>-Priver une</a:t>
                      </a:r>
                      <a:r>
                        <a:rPr lang="fr-FR" sz="1400" b="0" strike="noStrike" spc="-1" baseline="0" dirty="0">
                          <a:solidFill>
                            <a:schemeClr val="tx1"/>
                          </a:solidFill>
                          <a:latin typeface="Arial"/>
                        </a:rPr>
                        <a:t> </a:t>
                      </a:r>
                      <a:r>
                        <a:rPr lang="fr-FR" sz="1400" b="0" strike="noStrike" spc="-1" dirty="0">
                          <a:solidFill>
                            <a:srgbClr val="000000"/>
                          </a:solidFill>
                          <a:latin typeface="Calibri"/>
                        </a:rPr>
                        <a:t>personne des</a:t>
                      </a:r>
                      <a:endParaRPr lang="fr-FR" sz="1400" b="0" strike="noStrike" spc="-1" dirty="0">
                        <a:latin typeface="Arial"/>
                      </a:endParaRPr>
                    </a:p>
                    <a:p>
                      <a:pPr>
                        <a:lnSpc>
                          <a:spcPct val="100000"/>
                        </a:lnSpc>
                      </a:pPr>
                      <a:r>
                        <a:rPr lang="fr-FR" sz="1400" b="0" strike="noStrike" spc="-1" dirty="0">
                          <a:solidFill>
                            <a:srgbClr val="000000"/>
                          </a:solidFill>
                          <a:latin typeface="Calibri"/>
                        </a:rPr>
                        <a:t>besoins de base</a:t>
                      </a:r>
                      <a:endParaRPr lang="fr-FR" sz="1400" b="0" strike="noStrike" spc="-1" dirty="0">
                        <a:latin typeface="Arial"/>
                      </a:endParaRPr>
                    </a:p>
                    <a:p>
                      <a:pPr>
                        <a:lnSpc>
                          <a:spcPct val="100000"/>
                        </a:lnSpc>
                      </a:pPr>
                      <a:r>
                        <a:rPr lang="fr-FR" sz="1400" b="0" strike="noStrike" spc="-1" dirty="0">
                          <a:solidFill>
                            <a:srgbClr val="000000"/>
                          </a:solidFill>
                          <a:latin typeface="Calibri"/>
                        </a:rPr>
                        <a:t>-Contrôler</a:t>
                      </a:r>
                      <a:r>
                        <a:rPr lang="fr-FR" sz="1400" b="0" strike="noStrike" spc="-1" baseline="0" dirty="0">
                          <a:solidFill>
                            <a:schemeClr val="tx1"/>
                          </a:solidFill>
                          <a:latin typeface="Arial"/>
                        </a:rPr>
                        <a:t> </a:t>
                      </a:r>
                      <a:r>
                        <a:rPr lang="fr-FR" sz="1400" b="0" strike="noStrike" spc="-1" dirty="0">
                          <a:solidFill>
                            <a:srgbClr val="000000"/>
                          </a:solidFill>
                          <a:latin typeface="Calibri"/>
                        </a:rPr>
                        <a:t>comment une</a:t>
                      </a:r>
                      <a:endParaRPr lang="fr-FR" sz="1400" b="0" strike="noStrike" spc="-1" dirty="0">
                        <a:latin typeface="Arial"/>
                      </a:endParaRPr>
                    </a:p>
                    <a:p>
                      <a:pPr>
                        <a:lnSpc>
                          <a:spcPct val="100000"/>
                        </a:lnSpc>
                      </a:pPr>
                      <a:r>
                        <a:rPr lang="fr-FR" sz="1400" b="0" strike="noStrike" spc="-1" dirty="0">
                          <a:solidFill>
                            <a:srgbClr val="000000"/>
                          </a:solidFill>
                          <a:latin typeface="Calibri"/>
                        </a:rPr>
                        <a:t>personne dépense</a:t>
                      </a:r>
                      <a:r>
                        <a:rPr lang="fr-FR" sz="1400" b="0" strike="noStrike" spc="-1" baseline="0" dirty="0">
                          <a:solidFill>
                            <a:schemeClr val="tx1"/>
                          </a:solidFill>
                          <a:latin typeface="Arial"/>
                        </a:rPr>
                        <a:t> </a:t>
                      </a:r>
                      <a:r>
                        <a:rPr lang="fr-FR" sz="1400" b="0" strike="noStrike" spc="-1" dirty="0">
                          <a:solidFill>
                            <a:srgbClr val="000000"/>
                          </a:solidFill>
                          <a:latin typeface="Calibri"/>
                        </a:rPr>
                        <a:t>son argent</a:t>
                      </a:r>
                      <a:endParaRPr lang="fr-FR" sz="1400" b="0" strike="noStrike" spc="-1" dirty="0">
                        <a:latin typeface="Arial"/>
                      </a:endParaRPr>
                    </a:p>
                    <a:p>
                      <a:pPr>
                        <a:lnSpc>
                          <a:spcPct val="100000"/>
                        </a:lnSpc>
                      </a:pPr>
                      <a:endParaRPr lang="fr-FR" sz="1400" b="0" strike="noStrike" spc="-1" dirty="0">
                        <a:latin typeface="Arial"/>
                      </a:endParaRPr>
                    </a:p>
                  </a:txBody>
                  <a:tcPr marL="121920" marR="121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34286"/>
          </a:xfrm>
        </p:spPr>
        <p:txBody>
          <a:bodyPr>
            <a:normAutofit fontScale="90000"/>
          </a:bodyPr>
          <a:lstStyle/>
          <a:p>
            <a:r>
              <a:rPr lang="fr-FR" b="0" spc="-1" dirty="0">
                <a:solidFill>
                  <a:srgbClr val="0070C0"/>
                </a:solidFill>
                <a:latin typeface="Calibri"/>
              </a:rPr>
              <a:t>Causes des violences</a:t>
            </a:r>
            <a:br>
              <a:rPr lang="fr-FR" b="0" spc="-1" dirty="0">
                <a:latin typeface="Arial"/>
              </a:rPr>
            </a:br>
            <a:endParaRPr lang="fr-FR" dirty="0"/>
          </a:p>
        </p:txBody>
      </p:sp>
      <p:sp>
        <p:nvSpPr>
          <p:cNvPr id="3" name="Espace réservé du contenu 2"/>
          <p:cNvSpPr>
            <a:spLocks noGrp="1"/>
          </p:cNvSpPr>
          <p:nvPr>
            <p:ph idx="1"/>
          </p:nvPr>
        </p:nvSpPr>
        <p:spPr>
          <a:xfrm>
            <a:off x="838200" y="1299412"/>
            <a:ext cx="10515600" cy="4877551"/>
          </a:xfrm>
        </p:spPr>
        <p:txBody>
          <a:bodyPr>
            <a:normAutofit fontScale="85000" lnSpcReduction="20000"/>
          </a:bodyPr>
          <a:lstStyle/>
          <a:p>
            <a:pPr marL="343080" indent="-342360">
              <a:lnSpc>
                <a:spcPct val="100000"/>
              </a:lnSpc>
              <a:spcBef>
                <a:spcPts val="641"/>
              </a:spcBef>
              <a:buClr>
                <a:srgbClr val="000000"/>
              </a:buClr>
              <a:buFont typeface="Arial"/>
              <a:buChar char="•"/>
            </a:pPr>
            <a:r>
              <a:rPr lang="fr-FR" sz="3200" spc="-1" dirty="0">
                <a:solidFill>
                  <a:srgbClr val="000000"/>
                </a:solidFill>
              </a:rPr>
              <a:t>Les causes profondes des Violences sont liées aux </a:t>
            </a:r>
            <a:r>
              <a:rPr lang="fr-FR" sz="3200" spc="-1" dirty="0">
                <a:solidFill>
                  <a:srgbClr val="7030A0"/>
                </a:solidFill>
              </a:rPr>
              <a:t>normes sociales ou culturelles </a:t>
            </a:r>
            <a:r>
              <a:rPr lang="fr-FR" sz="3200" spc="-1" dirty="0">
                <a:solidFill>
                  <a:srgbClr val="000000"/>
                </a:solidFill>
              </a:rPr>
              <a:t>qui définissent les règles et attentes vis-à-vis de la manière dont les groupes d’individus sont censés agir au sein de la société.</a:t>
            </a:r>
            <a:endParaRPr lang="fr-FR" sz="3200" spc="-1" dirty="0">
              <a:latin typeface="Arial"/>
            </a:endParaRPr>
          </a:p>
          <a:p>
            <a:pPr marL="343080" indent="-342360">
              <a:lnSpc>
                <a:spcPct val="100000"/>
              </a:lnSpc>
              <a:spcBef>
                <a:spcPts val="641"/>
              </a:spcBef>
              <a:buClr>
                <a:srgbClr val="000000"/>
              </a:buClr>
              <a:buFont typeface="Arial"/>
              <a:buChar char="•"/>
            </a:pPr>
            <a:r>
              <a:rPr lang="fr-FR" sz="3200" spc="-1" dirty="0">
                <a:solidFill>
                  <a:srgbClr val="000000"/>
                </a:solidFill>
              </a:rPr>
              <a:t>Ces normes culturelles et sociales comprennent nos </a:t>
            </a:r>
            <a:r>
              <a:rPr lang="fr-FR" sz="3200" spc="-1" dirty="0">
                <a:solidFill>
                  <a:srgbClr val="7030A0"/>
                </a:solidFill>
              </a:rPr>
              <a:t>attitudes</a:t>
            </a:r>
            <a:r>
              <a:rPr lang="fr-FR" sz="3200" spc="-1" dirty="0">
                <a:solidFill>
                  <a:srgbClr val="000000"/>
                </a:solidFill>
              </a:rPr>
              <a:t>, nos </a:t>
            </a:r>
            <a:r>
              <a:rPr lang="fr-FR" sz="3200" spc="-1" dirty="0">
                <a:solidFill>
                  <a:srgbClr val="7030A0"/>
                </a:solidFill>
              </a:rPr>
              <a:t>croyances</a:t>
            </a:r>
            <a:r>
              <a:rPr lang="fr-FR" sz="3200" spc="-1" dirty="0">
                <a:solidFill>
                  <a:srgbClr val="000000"/>
                </a:solidFill>
              </a:rPr>
              <a:t> et nos </a:t>
            </a:r>
            <a:r>
              <a:rPr lang="fr-FR" sz="3200" spc="-1" dirty="0">
                <a:solidFill>
                  <a:srgbClr val="7030A0"/>
                </a:solidFill>
              </a:rPr>
              <a:t>valeurs</a:t>
            </a:r>
            <a:r>
              <a:rPr lang="fr-FR" sz="3200" spc="-1" dirty="0">
                <a:solidFill>
                  <a:srgbClr val="000000"/>
                </a:solidFill>
              </a:rPr>
              <a:t>, et elles favorisent les inégalités de pouvoir entre les hommes et les femmes. Ceci peut être illustré par certains adages ou traditions </a:t>
            </a:r>
            <a:r>
              <a:rPr lang="fr-FR" sz="3200" spc="-1" dirty="0" err="1">
                <a:solidFill>
                  <a:srgbClr val="000000"/>
                </a:solidFill>
              </a:rPr>
              <a:t>socio-culturelles</a:t>
            </a:r>
            <a:r>
              <a:rPr lang="fr-FR" sz="3200" spc="-1" dirty="0">
                <a:solidFill>
                  <a:srgbClr val="000000"/>
                </a:solidFill>
              </a:rPr>
              <a:t>(Burundi) telles que: </a:t>
            </a:r>
            <a:endParaRPr lang="fr-FR" sz="3200" spc="-1" dirty="0">
              <a:latin typeface="Arial"/>
            </a:endParaRPr>
          </a:p>
          <a:p>
            <a:pPr marL="743040" lvl="1" indent="-285120">
              <a:lnSpc>
                <a:spcPct val="100000"/>
              </a:lnSpc>
              <a:spcBef>
                <a:spcPts val="561"/>
              </a:spcBef>
              <a:buClr>
                <a:srgbClr val="000000"/>
              </a:buClr>
              <a:buFont typeface="Arial"/>
              <a:buChar char="–"/>
            </a:pPr>
            <a:r>
              <a:rPr lang="fr-FR" sz="2800" spc="-1" dirty="0" err="1">
                <a:solidFill>
                  <a:srgbClr val="000000"/>
                </a:solidFill>
              </a:rPr>
              <a:t>Gukazanura</a:t>
            </a:r>
            <a:endParaRPr lang="fr-FR" sz="2800" spc="-1" dirty="0">
              <a:latin typeface="Arial"/>
            </a:endParaRPr>
          </a:p>
          <a:p>
            <a:pPr marL="743040" lvl="1" indent="-285120">
              <a:lnSpc>
                <a:spcPct val="100000"/>
              </a:lnSpc>
              <a:spcBef>
                <a:spcPts val="561"/>
              </a:spcBef>
              <a:buClr>
                <a:srgbClr val="000000"/>
              </a:buClr>
              <a:buFont typeface="Arial"/>
              <a:buChar char="–"/>
            </a:pPr>
            <a:r>
              <a:rPr lang="fr-FR" sz="2800" spc="-1" dirty="0" err="1">
                <a:solidFill>
                  <a:srgbClr val="000000"/>
                </a:solidFill>
              </a:rPr>
              <a:t>Gutera</a:t>
            </a:r>
            <a:r>
              <a:rPr lang="fr-FR" sz="2800" spc="-1" dirty="0">
                <a:solidFill>
                  <a:srgbClr val="000000"/>
                </a:solidFill>
              </a:rPr>
              <a:t> </a:t>
            </a:r>
            <a:r>
              <a:rPr lang="fr-FR" sz="2800" spc="-1" dirty="0" err="1">
                <a:solidFill>
                  <a:srgbClr val="000000"/>
                </a:solidFill>
              </a:rPr>
              <a:t>intobo</a:t>
            </a:r>
            <a:endParaRPr lang="fr-FR" sz="2800" spc="-1" dirty="0">
              <a:latin typeface="Arial"/>
            </a:endParaRPr>
          </a:p>
          <a:p>
            <a:pPr marL="743040" lvl="1" indent="-285120">
              <a:lnSpc>
                <a:spcPct val="100000"/>
              </a:lnSpc>
              <a:spcBef>
                <a:spcPts val="561"/>
              </a:spcBef>
              <a:buClr>
                <a:srgbClr val="000000"/>
              </a:buClr>
              <a:buFont typeface="Arial"/>
              <a:buChar char="–"/>
            </a:pPr>
            <a:r>
              <a:rPr lang="fr-FR" sz="2800" spc="-1" dirty="0" err="1">
                <a:solidFill>
                  <a:srgbClr val="000000"/>
                </a:solidFill>
              </a:rPr>
              <a:t>gushinga</a:t>
            </a:r>
            <a:r>
              <a:rPr lang="fr-FR" sz="2800" spc="-1" dirty="0">
                <a:solidFill>
                  <a:srgbClr val="000000"/>
                </a:solidFill>
              </a:rPr>
              <a:t> </a:t>
            </a:r>
            <a:r>
              <a:rPr lang="fr-FR" sz="2800" spc="-1" dirty="0" err="1">
                <a:solidFill>
                  <a:srgbClr val="000000"/>
                </a:solidFill>
              </a:rPr>
              <a:t>amashiga</a:t>
            </a:r>
            <a:endParaRPr lang="fr-FR" sz="2800" spc="-1" dirty="0">
              <a:latin typeface="Arial"/>
            </a:endParaRPr>
          </a:p>
          <a:p>
            <a:pPr marL="743040" lvl="1" indent="-285120">
              <a:lnSpc>
                <a:spcPct val="100000"/>
              </a:lnSpc>
              <a:spcBef>
                <a:spcPts val="561"/>
              </a:spcBef>
              <a:buClr>
                <a:srgbClr val="000000"/>
              </a:buClr>
              <a:buFont typeface="Arial"/>
              <a:buChar char="–"/>
            </a:pPr>
            <a:r>
              <a:rPr lang="fr-FR" sz="2800" spc="-1" dirty="0" err="1">
                <a:solidFill>
                  <a:srgbClr val="000000"/>
                </a:solidFill>
              </a:rPr>
              <a:t>umugore</a:t>
            </a:r>
            <a:r>
              <a:rPr lang="fr-FR" sz="2800" spc="-1" dirty="0">
                <a:solidFill>
                  <a:srgbClr val="000000"/>
                </a:solidFill>
              </a:rPr>
              <a:t> si </a:t>
            </a:r>
            <a:r>
              <a:rPr lang="fr-FR" sz="2800" spc="-1" dirty="0" err="1">
                <a:solidFill>
                  <a:srgbClr val="000000"/>
                </a:solidFill>
              </a:rPr>
              <a:t>uwumwe</a:t>
            </a:r>
            <a:r>
              <a:rPr lang="fr-FR" sz="2800" spc="-1" dirty="0">
                <a:solidFill>
                  <a:srgbClr val="000000"/>
                </a:solidFill>
              </a:rPr>
              <a:t>, </a:t>
            </a:r>
            <a:r>
              <a:rPr lang="fr-FR" sz="2800" spc="-1" dirty="0" err="1">
                <a:solidFill>
                  <a:srgbClr val="000000"/>
                </a:solidFill>
              </a:rPr>
              <a:t>umugore</a:t>
            </a:r>
            <a:r>
              <a:rPr lang="fr-FR" sz="2800" spc="-1" dirty="0">
                <a:solidFill>
                  <a:srgbClr val="000000"/>
                </a:solidFill>
              </a:rPr>
              <a:t> n'</a:t>
            </a:r>
            <a:r>
              <a:rPr lang="fr-FR" sz="2800" spc="-1" dirty="0" err="1">
                <a:solidFill>
                  <a:srgbClr val="000000"/>
                </a:solidFill>
              </a:rPr>
              <a:t>uwumuryango</a:t>
            </a:r>
            <a:endParaRPr lang="fr-FR" sz="2800" spc="-1" dirty="0">
              <a:latin typeface="Arial"/>
            </a:endParaRPr>
          </a:p>
          <a:p>
            <a:pPr marL="743040" lvl="1" indent="-285120">
              <a:lnSpc>
                <a:spcPct val="100000"/>
              </a:lnSpc>
              <a:spcBef>
                <a:spcPts val="561"/>
              </a:spcBef>
              <a:buClr>
                <a:srgbClr val="000000"/>
              </a:buClr>
              <a:buFont typeface="Arial"/>
              <a:buChar char="–"/>
            </a:pPr>
            <a:r>
              <a:rPr lang="fr-FR" sz="2800" spc="-1" dirty="0" err="1">
                <a:solidFill>
                  <a:srgbClr val="000000"/>
                </a:solidFill>
              </a:rPr>
              <a:t>umwonga</a:t>
            </a:r>
            <a:r>
              <a:rPr lang="fr-FR" sz="2800" spc="-1" dirty="0">
                <a:solidFill>
                  <a:srgbClr val="000000"/>
                </a:solidFill>
              </a:rPr>
              <a:t> </a:t>
            </a:r>
            <a:r>
              <a:rPr lang="fr-FR" sz="2800" spc="-1" dirty="0" err="1">
                <a:solidFill>
                  <a:srgbClr val="000000"/>
                </a:solidFill>
              </a:rPr>
              <a:t>umwe</a:t>
            </a:r>
            <a:r>
              <a:rPr lang="fr-FR" sz="2800" spc="-1" dirty="0">
                <a:solidFill>
                  <a:srgbClr val="000000"/>
                </a:solidFill>
              </a:rPr>
              <a:t> </a:t>
            </a:r>
            <a:r>
              <a:rPr lang="fr-FR" sz="2800" spc="-1" dirty="0" err="1">
                <a:solidFill>
                  <a:srgbClr val="000000"/>
                </a:solidFill>
              </a:rPr>
              <a:t>wonza</a:t>
            </a:r>
            <a:r>
              <a:rPr lang="fr-FR" sz="2800" spc="-1" dirty="0">
                <a:solidFill>
                  <a:srgbClr val="000000"/>
                </a:solidFill>
              </a:rPr>
              <a:t> </a:t>
            </a:r>
            <a:r>
              <a:rPr lang="fr-FR" sz="2800" spc="-1" dirty="0" err="1">
                <a:solidFill>
                  <a:srgbClr val="000000"/>
                </a:solidFill>
              </a:rPr>
              <a:t>inyoni</a:t>
            </a:r>
            <a:endParaRPr lang="fr-FR" sz="2800" spc="-1" dirty="0">
              <a:latin typeface="Arial"/>
            </a:endParaRPr>
          </a:p>
          <a:p>
            <a:pPr marL="743040" lvl="1" indent="-285120">
              <a:lnSpc>
                <a:spcPct val="100000"/>
              </a:lnSpc>
              <a:spcBef>
                <a:spcPts val="561"/>
              </a:spcBef>
              <a:buClr>
                <a:srgbClr val="000000"/>
              </a:buClr>
              <a:buFont typeface="Arial"/>
              <a:buChar char="–"/>
            </a:pPr>
            <a:r>
              <a:rPr lang="fr-FR" sz="2800" spc="-1" dirty="0" err="1">
                <a:solidFill>
                  <a:srgbClr val="000000"/>
                </a:solidFill>
              </a:rPr>
              <a:t>Impfizi</a:t>
            </a:r>
            <a:r>
              <a:rPr lang="fr-FR" sz="2800" spc="-1" dirty="0">
                <a:solidFill>
                  <a:srgbClr val="000000"/>
                </a:solidFill>
              </a:rPr>
              <a:t> </a:t>
            </a:r>
            <a:r>
              <a:rPr lang="fr-FR" sz="2800" spc="-1" dirty="0" err="1">
                <a:solidFill>
                  <a:srgbClr val="000000"/>
                </a:solidFill>
              </a:rPr>
              <a:t>ntiyimigwa</a:t>
            </a:r>
            <a:endParaRPr lang="fr-FR" sz="2800" spc="-1" dirty="0">
              <a:latin typeface="Arial"/>
            </a:endParaRP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spc="-1" dirty="0">
                <a:solidFill>
                  <a:srgbClr val="0070C0"/>
                </a:solidFill>
                <a:latin typeface="Calibri"/>
              </a:rPr>
              <a:t>FACTEURS FAVORISANTS</a:t>
            </a:r>
            <a:endParaRPr lang="fr-FR" dirty="0"/>
          </a:p>
        </p:txBody>
      </p:sp>
      <p:sp>
        <p:nvSpPr>
          <p:cNvPr id="3" name="Espace réservé du contenu 2"/>
          <p:cNvSpPr>
            <a:spLocks noGrp="1"/>
          </p:cNvSpPr>
          <p:nvPr>
            <p:ph idx="1"/>
          </p:nvPr>
        </p:nvSpPr>
        <p:spPr/>
        <p:txBody>
          <a:bodyPr/>
          <a:lstStyle/>
          <a:p>
            <a:pPr marL="343080" indent="-342360">
              <a:lnSpc>
                <a:spcPct val="100000"/>
              </a:lnSpc>
              <a:spcBef>
                <a:spcPts val="641"/>
              </a:spcBef>
              <a:buClr>
                <a:srgbClr val="000000"/>
              </a:buClr>
              <a:buFont typeface="Arial"/>
              <a:buChar char="•"/>
            </a:pPr>
            <a:r>
              <a:rPr lang="fr-FR" spc="-1" dirty="0">
                <a:solidFill>
                  <a:srgbClr val="000000"/>
                </a:solidFill>
              </a:rPr>
              <a:t>Pauvreté</a:t>
            </a:r>
            <a:endParaRPr lang="fr-FR" spc="-1" dirty="0">
              <a:latin typeface="Arial"/>
            </a:endParaRPr>
          </a:p>
          <a:p>
            <a:pPr marL="343080" indent="-342360">
              <a:lnSpc>
                <a:spcPct val="100000"/>
              </a:lnSpc>
              <a:spcBef>
                <a:spcPts val="641"/>
              </a:spcBef>
              <a:buClr>
                <a:srgbClr val="000000"/>
              </a:buClr>
              <a:buFont typeface="Arial"/>
              <a:buChar char="•"/>
            </a:pPr>
            <a:r>
              <a:rPr lang="fr-FR" spc="-1" dirty="0">
                <a:solidFill>
                  <a:srgbClr val="000000"/>
                </a:solidFill>
              </a:rPr>
              <a:t>Abus de drogue</a:t>
            </a:r>
            <a:endParaRPr lang="fr-FR" spc="-1" dirty="0">
              <a:latin typeface="Arial"/>
            </a:endParaRPr>
          </a:p>
          <a:p>
            <a:pPr marL="343080" indent="-342360">
              <a:lnSpc>
                <a:spcPct val="100000"/>
              </a:lnSpc>
              <a:spcBef>
                <a:spcPts val="641"/>
              </a:spcBef>
              <a:buClr>
                <a:srgbClr val="000000"/>
              </a:buClr>
              <a:buFont typeface="Arial"/>
              <a:buChar char="•"/>
            </a:pPr>
            <a:r>
              <a:rPr lang="fr-FR" spc="-1" dirty="0">
                <a:solidFill>
                  <a:srgbClr val="000000"/>
                </a:solidFill>
              </a:rPr>
              <a:t>Abus d’alcool</a:t>
            </a:r>
            <a:endParaRPr lang="fr-FR" spc="-1" dirty="0">
              <a:latin typeface="Arial"/>
            </a:endParaRPr>
          </a:p>
          <a:p>
            <a:pPr marL="343080" indent="-342360">
              <a:lnSpc>
                <a:spcPct val="100000"/>
              </a:lnSpc>
              <a:spcBef>
                <a:spcPts val="641"/>
              </a:spcBef>
              <a:buClr>
                <a:srgbClr val="000000"/>
              </a:buClr>
              <a:buFont typeface="Arial"/>
              <a:buChar char="•"/>
            </a:pPr>
            <a:r>
              <a:rPr lang="fr-FR" spc="-1" dirty="0">
                <a:solidFill>
                  <a:srgbClr val="000000"/>
                </a:solidFill>
              </a:rPr>
              <a:t>Faible niveau d’instruction</a:t>
            </a:r>
            <a:endParaRPr lang="fr-FR" spc="-1" dirty="0">
              <a:latin typeface="Arial"/>
            </a:endParaRPr>
          </a:p>
          <a:p>
            <a:pPr marL="343080" indent="-342360">
              <a:lnSpc>
                <a:spcPct val="100000"/>
              </a:lnSpc>
              <a:spcBef>
                <a:spcPts val="641"/>
              </a:spcBef>
              <a:buClr>
                <a:srgbClr val="000000"/>
              </a:buClr>
              <a:buFont typeface="Arial"/>
              <a:buChar char="•"/>
            </a:pPr>
            <a:r>
              <a:rPr lang="fr-FR" spc="-1" dirty="0">
                <a:solidFill>
                  <a:srgbClr val="000000"/>
                </a:solidFill>
              </a:rPr>
              <a:t>Isolement social</a:t>
            </a:r>
            <a:endParaRPr lang="fr-FR" spc="-1" dirty="0">
              <a:latin typeface="Arial"/>
            </a:endParaRPr>
          </a:p>
          <a:p>
            <a:pPr marL="343080" indent="-342360">
              <a:lnSpc>
                <a:spcPct val="100000"/>
              </a:lnSpc>
              <a:spcBef>
                <a:spcPts val="641"/>
              </a:spcBef>
              <a:buClr>
                <a:srgbClr val="000000"/>
              </a:buClr>
              <a:buFont typeface="Arial"/>
              <a:buChar char="•"/>
            </a:pPr>
            <a:r>
              <a:rPr lang="fr-FR" spc="-1" dirty="0">
                <a:solidFill>
                  <a:srgbClr val="000000"/>
                </a:solidFill>
              </a:rPr>
              <a:t>Absence de répressions des agresseurs par la justice</a:t>
            </a:r>
            <a:endParaRPr lang="fr-FR" spc="-1" dirty="0">
              <a:latin typeface="Arial"/>
            </a:endParaRPr>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0" spc="-1" dirty="0">
                <a:solidFill>
                  <a:srgbClr val="0070C0"/>
                </a:solidFill>
                <a:latin typeface="Calibri"/>
              </a:rPr>
              <a:t>LES CONSEQUENCES DES VSBG</a:t>
            </a:r>
            <a:br>
              <a:rPr lang="fr-FR" dirty="0"/>
            </a:br>
            <a:br>
              <a:rPr lang="fr-FR" b="0" spc="-1" dirty="0">
                <a:latin typeface="Arial"/>
              </a:rPr>
            </a:br>
            <a:endParaRPr lang="fr-FR" dirty="0"/>
          </a:p>
        </p:txBody>
      </p:sp>
      <p:sp>
        <p:nvSpPr>
          <p:cNvPr id="3" name="Espace réservé du contenu 2"/>
          <p:cNvSpPr>
            <a:spLocks noGrp="1"/>
          </p:cNvSpPr>
          <p:nvPr>
            <p:ph idx="1"/>
          </p:nvPr>
        </p:nvSpPr>
        <p:spPr/>
        <p:txBody>
          <a:bodyPr/>
          <a:lstStyle/>
          <a:p>
            <a:r>
              <a:rPr lang="fr-FR" spc="-1" dirty="0">
                <a:solidFill>
                  <a:srgbClr val="FF0000"/>
                </a:solidFill>
              </a:rPr>
              <a:t>Conséquences physiques </a:t>
            </a:r>
            <a:r>
              <a:rPr lang="fr-FR" spc="-1" dirty="0">
                <a:solidFill>
                  <a:srgbClr val="000000"/>
                </a:solidFill>
              </a:rPr>
              <a:t>:</a:t>
            </a:r>
          </a:p>
          <a:p>
            <a:pPr lvl="1">
              <a:buFontTx/>
              <a:buChar char="-"/>
            </a:pPr>
            <a:r>
              <a:rPr lang="fr-FR" spc="-1" dirty="0">
                <a:solidFill>
                  <a:srgbClr val="000000"/>
                </a:solidFill>
              </a:rPr>
              <a:t>Blessures, lésions, </a:t>
            </a:r>
          </a:p>
          <a:p>
            <a:pPr lvl="1">
              <a:buFontTx/>
              <a:buChar char="-"/>
            </a:pPr>
            <a:r>
              <a:rPr lang="fr-FR" spc="-1" dirty="0">
                <a:solidFill>
                  <a:srgbClr val="000000"/>
                </a:solidFill>
              </a:rPr>
              <a:t>Maladies/infections sexuellement </a:t>
            </a:r>
            <a:r>
              <a:rPr lang="fr-FR" spc="-1" dirty="0" err="1">
                <a:solidFill>
                  <a:srgbClr val="000000"/>
                </a:solidFill>
              </a:rPr>
              <a:t>transmissibles,VIH</a:t>
            </a:r>
            <a:r>
              <a:rPr lang="fr-FR" spc="-1" dirty="0">
                <a:solidFill>
                  <a:srgbClr val="000000"/>
                </a:solidFill>
              </a:rPr>
              <a:t>/SIDA, </a:t>
            </a:r>
          </a:p>
          <a:p>
            <a:pPr lvl="1">
              <a:buFontTx/>
              <a:buChar char="-"/>
            </a:pPr>
            <a:r>
              <a:rPr lang="fr-FR" spc="-1" dirty="0">
                <a:solidFill>
                  <a:srgbClr val="000000"/>
                </a:solidFill>
              </a:rPr>
              <a:t>Grossesses non-désirées, </a:t>
            </a:r>
          </a:p>
          <a:p>
            <a:pPr lvl="1">
              <a:buFontTx/>
              <a:buChar char="-"/>
            </a:pPr>
            <a:r>
              <a:rPr lang="fr-FR" spc="-1" dirty="0">
                <a:solidFill>
                  <a:srgbClr val="000000"/>
                </a:solidFill>
              </a:rPr>
              <a:t>Avortements, </a:t>
            </a:r>
          </a:p>
          <a:p>
            <a:pPr lvl="1">
              <a:buFontTx/>
              <a:buChar char="-"/>
            </a:pPr>
            <a:r>
              <a:rPr lang="fr-FR" spc="-1" dirty="0">
                <a:solidFill>
                  <a:srgbClr val="000000"/>
                </a:solidFill>
              </a:rPr>
              <a:t>Troubles menstruels, </a:t>
            </a:r>
          </a:p>
          <a:p>
            <a:pPr lvl="1">
              <a:buFontTx/>
              <a:buChar char="-"/>
            </a:pPr>
            <a:r>
              <a:rPr lang="fr-FR" spc="-1" dirty="0">
                <a:solidFill>
                  <a:srgbClr val="000000"/>
                </a:solidFill>
              </a:rPr>
              <a:t>Troubles </a:t>
            </a:r>
            <a:r>
              <a:rPr lang="fr-FR" spc="-1" dirty="0" err="1">
                <a:solidFill>
                  <a:srgbClr val="000000"/>
                </a:solidFill>
              </a:rPr>
              <a:t>gynécologiques:fistules</a:t>
            </a:r>
            <a:r>
              <a:rPr lang="fr-FR" spc="-1" dirty="0">
                <a:solidFill>
                  <a:srgbClr val="000000"/>
                </a:solidFill>
              </a:rPr>
              <a:t>, </a:t>
            </a:r>
          </a:p>
          <a:p>
            <a:pPr lvl="1">
              <a:buFontTx/>
              <a:buChar char="-"/>
            </a:pPr>
            <a:r>
              <a:rPr lang="fr-FR" spc="-1" dirty="0">
                <a:solidFill>
                  <a:srgbClr val="000000"/>
                </a:solidFill>
              </a:rPr>
              <a:t>Incontinence urinaire , </a:t>
            </a:r>
          </a:p>
          <a:p>
            <a:pPr lvl="1">
              <a:buFontTx/>
              <a:buChar char="-"/>
            </a:pPr>
            <a:r>
              <a:rPr lang="fr-FR" spc="-1" dirty="0">
                <a:solidFill>
                  <a:srgbClr val="000000"/>
                </a:solidFill>
              </a:rPr>
              <a:t>Décès</a:t>
            </a:r>
            <a:endParaRPr lang="fr-FR" spc="-1" dirty="0">
              <a:latin typeface="Arial"/>
            </a:endParaRPr>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0" spc="-1" dirty="0">
                <a:solidFill>
                  <a:srgbClr val="0070C0"/>
                </a:solidFill>
                <a:latin typeface="Calibri"/>
              </a:rPr>
              <a:t>LES CONSEQUENCES DES VSBG</a:t>
            </a:r>
            <a:br>
              <a:rPr lang="fr-FR" dirty="0"/>
            </a:br>
            <a:br>
              <a:rPr lang="fr-FR" b="0" spc="-1" dirty="0">
                <a:latin typeface="Arial"/>
              </a:rPr>
            </a:br>
            <a:endParaRPr lang="fr-FR" dirty="0"/>
          </a:p>
        </p:txBody>
      </p:sp>
      <p:sp>
        <p:nvSpPr>
          <p:cNvPr id="3" name="Espace réservé du contenu 2"/>
          <p:cNvSpPr>
            <a:spLocks noGrp="1"/>
          </p:cNvSpPr>
          <p:nvPr>
            <p:ph idx="1"/>
          </p:nvPr>
        </p:nvSpPr>
        <p:spPr/>
        <p:txBody>
          <a:bodyPr/>
          <a:lstStyle/>
          <a:p>
            <a:pPr marL="343080" indent="-342360">
              <a:lnSpc>
                <a:spcPct val="100000"/>
              </a:lnSpc>
              <a:spcBef>
                <a:spcPts val="641"/>
              </a:spcBef>
              <a:buClr>
                <a:srgbClr val="FF0000"/>
              </a:buClr>
              <a:buFont typeface="Arial"/>
              <a:buChar char="•"/>
            </a:pPr>
            <a:r>
              <a:rPr lang="fr-FR" spc="-1" dirty="0">
                <a:solidFill>
                  <a:srgbClr val="FF0000"/>
                </a:solidFill>
              </a:rPr>
              <a:t>Conséquences psychologiques </a:t>
            </a:r>
            <a:r>
              <a:rPr lang="fr-FR" spc="-1" dirty="0"/>
              <a:t>: </a:t>
            </a:r>
          </a:p>
          <a:p>
            <a:pPr marL="800280" lvl="1" indent="-342360">
              <a:lnSpc>
                <a:spcPct val="100000"/>
              </a:lnSpc>
              <a:spcBef>
                <a:spcPts val="641"/>
              </a:spcBef>
              <a:buClr>
                <a:srgbClr val="FF0000"/>
              </a:buClr>
              <a:buFontTx/>
              <a:buChar char="-"/>
            </a:pPr>
            <a:r>
              <a:rPr lang="fr-FR" spc="-1" dirty="0"/>
              <a:t>Dépression, </a:t>
            </a:r>
          </a:p>
          <a:p>
            <a:pPr marL="800280" lvl="1" indent="-342360">
              <a:lnSpc>
                <a:spcPct val="100000"/>
              </a:lnSpc>
              <a:spcBef>
                <a:spcPts val="641"/>
              </a:spcBef>
              <a:buClr>
                <a:srgbClr val="FF0000"/>
              </a:buClr>
              <a:buFontTx/>
              <a:buChar char="-"/>
            </a:pPr>
            <a:r>
              <a:rPr lang="fr-FR" spc="-1" dirty="0"/>
              <a:t>Des réactions de sursaut, </a:t>
            </a:r>
          </a:p>
          <a:p>
            <a:pPr marL="800280" lvl="1" indent="-342360">
              <a:lnSpc>
                <a:spcPct val="100000"/>
              </a:lnSpc>
              <a:spcBef>
                <a:spcPts val="641"/>
              </a:spcBef>
              <a:buClr>
                <a:srgbClr val="FF0000"/>
              </a:buClr>
              <a:buFontTx/>
              <a:buChar char="-"/>
            </a:pPr>
            <a:r>
              <a:rPr lang="fr-FR" spc="-1" dirty="0"/>
              <a:t>Des frayeurs soudaines, </a:t>
            </a:r>
          </a:p>
          <a:p>
            <a:pPr marL="800280" lvl="1" indent="-342360">
              <a:lnSpc>
                <a:spcPct val="100000"/>
              </a:lnSpc>
              <a:spcBef>
                <a:spcPts val="641"/>
              </a:spcBef>
              <a:buClr>
                <a:srgbClr val="FF0000"/>
              </a:buClr>
              <a:buFontTx/>
              <a:buChar char="-"/>
            </a:pPr>
            <a:r>
              <a:rPr lang="fr-FR" spc="-1" dirty="0"/>
              <a:t>Des crises de panique, </a:t>
            </a:r>
          </a:p>
          <a:p>
            <a:pPr marL="800280" lvl="1" indent="-342360">
              <a:lnSpc>
                <a:spcPct val="100000"/>
              </a:lnSpc>
              <a:spcBef>
                <a:spcPts val="641"/>
              </a:spcBef>
              <a:buClr>
                <a:srgbClr val="FF0000"/>
              </a:buClr>
              <a:buFontTx/>
              <a:buChar char="-"/>
            </a:pPr>
            <a:r>
              <a:rPr lang="fr-FR" spc="-1" dirty="0"/>
              <a:t>Des troubles du sommeil, des cauchemars, des difficultés à s’endormir, </a:t>
            </a:r>
            <a:endParaRPr lang="fr-FR" spc="-1" dirty="0">
              <a:latin typeface="Arial"/>
            </a:endParaRP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3900" y="117475"/>
            <a:ext cx="10515600" cy="1325563"/>
          </a:xfrm>
        </p:spPr>
        <p:txBody>
          <a:bodyPr>
            <a:normAutofit fontScale="90000"/>
          </a:bodyPr>
          <a:lstStyle/>
          <a:p>
            <a:r>
              <a:rPr lang="fr-FR" b="0" spc="-1" dirty="0">
                <a:solidFill>
                  <a:srgbClr val="0070C0"/>
                </a:solidFill>
                <a:latin typeface="Calibri"/>
              </a:rPr>
              <a:t>LES CONSEQUENCES DES VSBG</a:t>
            </a:r>
            <a:br>
              <a:rPr lang="fr-FR" dirty="0"/>
            </a:br>
            <a:br>
              <a:rPr lang="fr-FR" b="0" spc="-1" dirty="0">
                <a:latin typeface="Arial"/>
              </a:rPr>
            </a:br>
            <a:endParaRPr lang="fr-FR" dirty="0"/>
          </a:p>
        </p:txBody>
      </p:sp>
      <p:sp>
        <p:nvSpPr>
          <p:cNvPr id="3" name="Espace réservé du contenu 2"/>
          <p:cNvSpPr>
            <a:spLocks noGrp="1"/>
          </p:cNvSpPr>
          <p:nvPr>
            <p:ph idx="1"/>
          </p:nvPr>
        </p:nvSpPr>
        <p:spPr>
          <a:xfrm>
            <a:off x="838199" y="1825625"/>
            <a:ext cx="11145253" cy="4351338"/>
          </a:xfrm>
        </p:spPr>
        <p:txBody>
          <a:bodyPr/>
          <a:lstStyle/>
          <a:p>
            <a:pPr marL="343080" indent="-342360">
              <a:lnSpc>
                <a:spcPct val="100000"/>
              </a:lnSpc>
              <a:spcBef>
                <a:spcPts val="641"/>
              </a:spcBef>
              <a:buClr>
                <a:srgbClr val="FF0000"/>
              </a:buClr>
              <a:buFont typeface="Arial"/>
              <a:buChar char="•"/>
            </a:pPr>
            <a:r>
              <a:rPr lang="fr-FR" spc="-1" dirty="0">
                <a:solidFill>
                  <a:srgbClr val="FF0000"/>
                </a:solidFill>
              </a:rPr>
              <a:t>Conséquences sociales </a:t>
            </a:r>
            <a:r>
              <a:rPr lang="fr-FR" spc="-1" dirty="0">
                <a:solidFill>
                  <a:srgbClr val="000000"/>
                </a:solidFill>
              </a:rPr>
              <a:t>: </a:t>
            </a:r>
          </a:p>
          <a:p>
            <a:pPr marL="343080" indent="-342360">
              <a:lnSpc>
                <a:spcPct val="100000"/>
              </a:lnSpc>
              <a:spcBef>
                <a:spcPts val="641"/>
              </a:spcBef>
              <a:buClr>
                <a:srgbClr val="FF0000"/>
              </a:buClr>
              <a:buNone/>
            </a:pPr>
            <a:r>
              <a:rPr lang="fr-FR" spc="-1" dirty="0">
                <a:solidFill>
                  <a:srgbClr val="000000"/>
                </a:solidFill>
              </a:rPr>
              <a:t>	- Rejet par le conjoint, la famille, la communauté, </a:t>
            </a:r>
          </a:p>
          <a:p>
            <a:pPr marL="343080" indent="-342360">
              <a:lnSpc>
                <a:spcPct val="100000"/>
              </a:lnSpc>
              <a:spcBef>
                <a:spcPts val="641"/>
              </a:spcBef>
              <a:buClr>
                <a:srgbClr val="FF0000"/>
              </a:buClr>
              <a:buNone/>
            </a:pPr>
            <a:r>
              <a:rPr lang="fr-FR" spc="-1" dirty="0">
                <a:solidFill>
                  <a:srgbClr val="000000"/>
                </a:solidFill>
              </a:rPr>
              <a:t>	- Stigmatisation, </a:t>
            </a:r>
          </a:p>
          <a:p>
            <a:pPr marL="343080" indent="-342360">
              <a:lnSpc>
                <a:spcPct val="100000"/>
              </a:lnSpc>
              <a:spcBef>
                <a:spcPts val="641"/>
              </a:spcBef>
              <a:buClr>
                <a:srgbClr val="FF0000"/>
              </a:buClr>
              <a:buNone/>
            </a:pPr>
            <a:r>
              <a:rPr lang="fr-FR" spc="-1" dirty="0">
                <a:solidFill>
                  <a:srgbClr val="000000"/>
                </a:solidFill>
              </a:rPr>
              <a:t>	- Exclusion sociale, </a:t>
            </a:r>
          </a:p>
          <a:p>
            <a:pPr marL="343080" indent="-342360">
              <a:lnSpc>
                <a:spcPct val="100000"/>
              </a:lnSpc>
              <a:spcBef>
                <a:spcPts val="641"/>
              </a:spcBef>
              <a:buClr>
                <a:srgbClr val="FF0000"/>
              </a:buClr>
              <a:buNone/>
            </a:pPr>
            <a:r>
              <a:rPr lang="fr-FR" spc="-1" dirty="0">
                <a:solidFill>
                  <a:srgbClr val="000000"/>
                </a:solidFill>
              </a:rPr>
              <a:t>	- Abandon de l’enfant. </a:t>
            </a:r>
          </a:p>
          <a:p>
            <a:pPr marL="343080" indent="-342360">
              <a:lnSpc>
                <a:spcPct val="100000"/>
              </a:lnSpc>
              <a:spcBef>
                <a:spcPts val="641"/>
              </a:spcBef>
              <a:buClr>
                <a:srgbClr val="FF0000"/>
              </a:buClr>
              <a:buNone/>
            </a:pPr>
            <a:r>
              <a:rPr lang="fr-FR" spc="-1" dirty="0">
                <a:solidFill>
                  <a:srgbClr val="000000"/>
                </a:solidFill>
              </a:rPr>
              <a:t> 	Il arrive qu'une personne dont il est notoire qu'elle a été victime de violence sexuelle </a:t>
            </a:r>
            <a:r>
              <a:rPr lang="fr-FR" spc="-1" dirty="0">
                <a:solidFill>
                  <a:srgbClr val="7030A0"/>
                </a:solidFill>
              </a:rPr>
              <a:t>continue d'être abusée </a:t>
            </a:r>
            <a:r>
              <a:rPr lang="fr-FR" spc="-1" dirty="0">
                <a:solidFill>
                  <a:srgbClr val="000000"/>
                </a:solidFill>
              </a:rPr>
              <a:t>parce qu'elle a perdu son honneur. </a:t>
            </a:r>
            <a:r>
              <a:rPr lang="fr-FR" spc="-1" dirty="0">
                <a:solidFill>
                  <a:srgbClr val="7030A0"/>
                </a:solidFill>
              </a:rPr>
              <a:t>Augmentation du taux de tolérance </a:t>
            </a:r>
            <a:r>
              <a:rPr lang="fr-FR" spc="-1" dirty="0">
                <a:solidFill>
                  <a:srgbClr val="000000"/>
                </a:solidFill>
              </a:rPr>
              <a:t>de la violence chez les adultes qui ont été témoins des scènes de violences dans l'enfance.</a:t>
            </a:r>
            <a:endParaRPr lang="fr-FR" spc="-1" dirty="0">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0" spc="-1" dirty="0">
                <a:solidFill>
                  <a:srgbClr val="0070C0"/>
                </a:solidFill>
                <a:latin typeface="Calibri"/>
              </a:rPr>
              <a:t>LES CONSEQUENCES DES VSBG</a:t>
            </a:r>
            <a:br>
              <a:rPr lang="fr-FR" dirty="0"/>
            </a:br>
            <a:br>
              <a:rPr lang="fr-FR" b="0" spc="-1" dirty="0">
                <a:latin typeface="Arial"/>
              </a:rPr>
            </a:br>
            <a:endParaRPr lang="fr-FR" dirty="0"/>
          </a:p>
        </p:txBody>
      </p:sp>
      <p:sp>
        <p:nvSpPr>
          <p:cNvPr id="3" name="Espace réservé du contenu 2"/>
          <p:cNvSpPr>
            <a:spLocks noGrp="1"/>
          </p:cNvSpPr>
          <p:nvPr>
            <p:ph idx="1"/>
          </p:nvPr>
        </p:nvSpPr>
        <p:spPr/>
        <p:txBody>
          <a:bodyPr/>
          <a:lstStyle/>
          <a:p>
            <a:pPr marL="343080" indent="-342360">
              <a:lnSpc>
                <a:spcPct val="100000"/>
              </a:lnSpc>
              <a:spcBef>
                <a:spcPts val="641"/>
              </a:spcBef>
              <a:buClr>
                <a:srgbClr val="FF0000"/>
              </a:buClr>
              <a:buFont typeface="Arial"/>
              <a:buChar char="•"/>
            </a:pPr>
            <a:r>
              <a:rPr lang="fr-FR" spc="-1" dirty="0">
                <a:solidFill>
                  <a:srgbClr val="FF0000"/>
                </a:solidFill>
              </a:rPr>
              <a:t>Conséquences économiques </a:t>
            </a:r>
            <a:r>
              <a:rPr lang="fr-FR" spc="-1" dirty="0">
                <a:solidFill>
                  <a:srgbClr val="000000"/>
                </a:solidFill>
              </a:rPr>
              <a:t>: </a:t>
            </a:r>
          </a:p>
          <a:p>
            <a:pPr marL="800280" lvl="1" indent="-342360">
              <a:lnSpc>
                <a:spcPct val="100000"/>
              </a:lnSpc>
              <a:spcBef>
                <a:spcPts val="641"/>
              </a:spcBef>
              <a:buClr>
                <a:srgbClr val="FF0000"/>
              </a:buClr>
              <a:buFontTx/>
              <a:buChar char="-"/>
            </a:pPr>
            <a:r>
              <a:rPr lang="fr-FR" spc="-1" dirty="0">
                <a:solidFill>
                  <a:srgbClr val="000000"/>
                </a:solidFill>
              </a:rPr>
              <a:t>Perte de la capacité de travail et de la productivité, </a:t>
            </a:r>
          </a:p>
          <a:p>
            <a:pPr marL="800280" lvl="1" indent="-342360">
              <a:lnSpc>
                <a:spcPct val="100000"/>
              </a:lnSpc>
              <a:spcBef>
                <a:spcPts val="641"/>
              </a:spcBef>
              <a:buClr>
                <a:srgbClr val="FF0000"/>
              </a:buClr>
              <a:buFontTx/>
              <a:buChar char="-"/>
            </a:pPr>
            <a:r>
              <a:rPr lang="fr-FR" spc="-1" dirty="0">
                <a:solidFill>
                  <a:srgbClr val="000000"/>
                </a:solidFill>
              </a:rPr>
              <a:t>Coût des soins,</a:t>
            </a:r>
          </a:p>
          <a:p>
            <a:pPr marL="800280" lvl="1" indent="-342360">
              <a:lnSpc>
                <a:spcPct val="100000"/>
              </a:lnSpc>
              <a:spcBef>
                <a:spcPts val="641"/>
              </a:spcBef>
              <a:buClr>
                <a:srgbClr val="FF0000"/>
              </a:buClr>
              <a:buFontTx/>
              <a:buChar char="-"/>
            </a:pPr>
            <a:r>
              <a:rPr lang="fr-FR" spc="-1" dirty="0">
                <a:solidFill>
                  <a:srgbClr val="000000"/>
                </a:solidFill>
              </a:rPr>
              <a:t>Rejet de la famille ou exclusion sociale menant à la précarité</a:t>
            </a:r>
            <a:endParaRPr lang="fr-FR" spc="-1" dirty="0">
              <a:latin typeface="Arial"/>
            </a:endParaRPr>
          </a:p>
          <a:p>
            <a:pPr marL="343080" indent="-342360">
              <a:lnSpc>
                <a:spcPct val="100000"/>
              </a:lnSpc>
              <a:spcBef>
                <a:spcPts val="641"/>
              </a:spcBef>
              <a:buClr>
                <a:srgbClr val="FF0000"/>
              </a:buClr>
              <a:buNone/>
            </a:pPr>
            <a:r>
              <a:rPr lang="fr-FR" spc="-1" dirty="0">
                <a:solidFill>
                  <a:srgbClr val="000000"/>
                </a:solidFill>
              </a:rPr>
              <a:t>.</a:t>
            </a:r>
            <a:endParaRPr lang="fr-FR" spc="-1" dirty="0">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464384"/>
            <a:ext cx="10515600" cy="1325563"/>
          </a:xfrm>
        </p:spPr>
        <p:txBody>
          <a:bodyPr/>
          <a:lstStyle/>
          <a:p>
            <a:r>
              <a:rPr lang="fr-FR" b="0" spc="-1" dirty="0">
                <a:solidFill>
                  <a:srgbClr val="0070C0"/>
                </a:solidFill>
                <a:latin typeface="Calibri"/>
              </a:rPr>
              <a:t>4. CYCLE DE LA VIOLENCE</a:t>
            </a:r>
            <a:br>
              <a:rPr lang="fr-FR" b="0" spc="-1" dirty="0">
                <a:latin typeface="Arial"/>
              </a:rPr>
            </a:b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a:t>
            </a:r>
          </a:p>
        </p:txBody>
      </p:sp>
      <p:sp>
        <p:nvSpPr>
          <p:cNvPr id="3" name="Espace réservé du contenu 2"/>
          <p:cNvSpPr>
            <a:spLocks noGrp="1"/>
          </p:cNvSpPr>
          <p:nvPr>
            <p:ph idx="1"/>
          </p:nvPr>
        </p:nvSpPr>
        <p:spPr/>
        <p:txBody>
          <a:bodyPr/>
          <a:lstStyle/>
          <a:p>
            <a:pPr marL="514350" indent="-514350">
              <a:buAutoNum type="arabicPeriod"/>
            </a:pPr>
            <a:r>
              <a:rPr lang="fr-FR" dirty="0"/>
              <a:t>Introduction</a:t>
            </a:r>
          </a:p>
          <a:p>
            <a:pPr marL="514350" indent="-514350">
              <a:buAutoNum type="arabicPeriod"/>
            </a:pPr>
            <a:r>
              <a:rPr lang="fr-FR" dirty="0"/>
              <a:t>Définitions</a:t>
            </a:r>
          </a:p>
          <a:p>
            <a:pPr marL="514350" indent="-514350">
              <a:buAutoNum type="arabicPeriod"/>
            </a:pPr>
            <a:r>
              <a:rPr lang="fr-FR" dirty="0"/>
              <a:t>Formes, causes et conséquences</a:t>
            </a:r>
          </a:p>
          <a:p>
            <a:pPr marL="514350" indent="-514350">
              <a:buAutoNum type="arabicPeriod"/>
            </a:pPr>
            <a:r>
              <a:rPr lang="fr-FR" dirty="0"/>
              <a:t>Cycle de la violence</a:t>
            </a:r>
          </a:p>
          <a:p>
            <a:pPr marL="514350" indent="-514350">
              <a:buAutoNum type="arabicPeriod"/>
            </a:pPr>
            <a:r>
              <a:rPr lang="fr-FR" dirty="0"/>
              <a:t>PEC  des violences</a:t>
            </a:r>
          </a:p>
          <a:p>
            <a:pPr marL="514350" indent="-514350">
              <a:buAutoNum type="arabicPeriod"/>
            </a:pPr>
            <a:endParaRPr lang="fr-FR" dirty="0"/>
          </a:p>
          <a:p>
            <a:pPr marL="514350" indent="-514350">
              <a:buAutoNum type="arabicPeriod"/>
            </a:pPr>
            <a:endParaRPr lang="fr-FR" dirty="0"/>
          </a:p>
          <a:p>
            <a:pPr marL="514350" indent="-514350">
              <a:buAutoNum type="arabicPeriod"/>
            </a:pP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nvPr/>
        </p:nvPicPr>
        <p:blipFill>
          <a:blip r:embed="rId2" cstate="print"/>
          <a:stretch/>
        </p:blipFill>
        <p:spPr>
          <a:xfrm>
            <a:off x="0" y="0"/>
            <a:ext cx="8109284" cy="5438274"/>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4398" y="2646947"/>
            <a:ext cx="8499891" cy="769441"/>
          </a:xfrm>
          <a:prstGeom prst="rect">
            <a:avLst/>
          </a:prstGeom>
        </p:spPr>
        <p:txBody>
          <a:bodyPr wrap="none">
            <a:spAutoFit/>
          </a:bodyPr>
          <a:lstStyle/>
          <a:p>
            <a:r>
              <a:rPr lang="fr-FR" sz="4400" spc="-1" dirty="0">
                <a:solidFill>
                  <a:srgbClr val="0070C0"/>
                </a:solidFill>
              </a:rPr>
              <a:t>5. PRISE EN CHARGE DES VIOLENCES</a:t>
            </a:r>
            <a:endParaRPr lang="fr-FR" sz="4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spc="-1" dirty="0">
                <a:solidFill>
                  <a:srgbClr val="0070C0"/>
                </a:solidFill>
                <a:latin typeface="Calibri"/>
              </a:rPr>
              <a:t>5. PRISE EN CHARGE DES VIOLENCES</a:t>
            </a:r>
            <a:endParaRPr lang="fr-FR" dirty="0"/>
          </a:p>
        </p:txBody>
      </p:sp>
      <p:sp>
        <p:nvSpPr>
          <p:cNvPr id="3" name="Espace réservé du contenu 2"/>
          <p:cNvSpPr>
            <a:spLocks noGrp="1"/>
          </p:cNvSpPr>
          <p:nvPr>
            <p:ph idx="1"/>
          </p:nvPr>
        </p:nvSpPr>
        <p:spPr/>
        <p:txBody>
          <a:bodyPr/>
          <a:lstStyle/>
          <a:p>
            <a:pPr marL="343080" indent="-342360">
              <a:lnSpc>
                <a:spcPct val="100000"/>
              </a:lnSpc>
              <a:spcBef>
                <a:spcPts val="641"/>
              </a:spcBef>
              <a:buClr>
                <a:srgbClr val="000000"/>
              </a:buClr>
              <a:buFont typeface="Arial"/>
              <a:buChar char="•"/>
            </a:pPr>
            <a:r>
              <a:rPr lang="fr-FR" sz="3200" spc="-1" dirty="0">
                <a:solidFill>
                  <a:srgbClr val="000000"/>
                </a:solidFill>
              </a:rPr>
              <a:t>Identifier une victime de violences </a:t>
            </a:r>
            <a:endParaRPr lang="fr-FR" sz="3200" spc="-1" dirty="0">
              <a:latin typeface="Arial"/>
            </a:endParaRPr>
          </a:p>
          <a:p>
            <a:pPr marL="343080" indent="-342360">
              <a:lnSpc>
                <a:spcPct val="100000"/>
              </a:lnSpc>
              <a:spcBef>
                <a:spcPts val="641"/>
              </a:spcBef>
              <a:buClr>
                <a:srgbClr val="000000"/>
              </a:buClr>
              <a:buFont typeface="Arial"/>
              <a:buChar char="•"/>
            </a:pPr>
            <a:r>
              <a:rPr lang="fr-FR" sz="3200" spc="-1" dirty="0">
                <a:solidFill>
                  <a:srgbClr val="000000"/>
                </a:solidFill>
              </a:rPr>
              <a:t>Soutenir une victime de violences </a:t>
            </a:r>
            <a:endParaRPr lang="fr-FR" sz="3200" spc="-1" dirty="0">
              <a:latin typeface="Arial"/>
            </a:endParaRPr>
          </a:p>
          <a:p>
            <a:pPr marL="743040" lvl="1" indent="-285120">
              <a:lnSpc>
                <a:spcPct val="100000"/>
              </a:lnSpc>
              <a:spcBef>
                <a:spcPts val="561"/>
              </a:spcBef>
              <a:buClr>
                <a:srgbClr val="000000"/>
              </a:buClr>
              <a:buFont typeface="Arial"/>
              <a:buChar char="–"/>
            </a:pPr>
            <a:r>
              <a:rPr lang="fr-FR" sz="2800" spc="-1" dirty="0">
                <a:solidFill>
                  <a:srgbClr val="000000"/>
                </a:solidFill>
              </a:rPr>
              <a:t>Écoute active</a:t>
            </a:r>
            <a:endParaRPr lang="fr-FR" sz="2800" spc="-1" dirty="0">
              <a:latin typeface="Arial"/>
            </a:endParaRPr>
          </a:p>
          <a:p>
            <a:pPr marL="743040" lvl="1" indent="-285120">
              <a:lnSpc>
                <a:spcPct val="100000"/>
              </a:lnSpc>
              <a:spcBef>
                <a:spcPts val="561"/>
              </a:spcBef>
              <a:buClr>
                <a:srgbClr val="000000"/>
              </a:buClr>
              <a:buFont typeface="Arial"/>
              <a:buChar char="–"/>
            </a:pPr>
            <a:r>
              <a:rPr lang="fr-FR" sz="2800" spc="-1" dirty="0">
                <a:solidFill>
                  <a:srgbClr val="000000"/>
                </a:solidFill>
              </a:rPr>
              <a:t>Valider les sentiments et les inquiétudes de la cliente</a:t>
            </a:r>
            <a:endParaRPr lang="fr-FR" sz="2800" spc="-1" dirty="0">
              <a:latin typeface="Arial"/>
            </a:endParaRPr>
          </a:p>
          <a:p>
            <a:pPr marL="743040" lvl="1" indent="-285120">
              <a:lnSpc>
                <a:spcPct val="100000"/>
              </a:lnSpc>
              <a:spcBef>
                <a:spcPts val="561"/>
              </a:spcBef>
              <a:buClr>
                <a:srgbClr val="000000"/>
              </a:buClr>
              <a:buFont typeface="Arial"/>
              <a:buChar char="–"/>
            </a:pPr>
            <a:r>
              <a:rPr lang="fr-FR" sz="2800" spc="-1" dirty="0">
                <a:solidFill>
                  <a:srgbClr val="000000"/>
                </a:solidFill>
              </a:rPr>
              <a:t>Interrogez la victime sur ses besoins et ses préoccupations.</a:t>
            </a:r>
            <a:endParaRPr lang="fr-FR" sz="2800" spc="-1" dirty="0">
              <a:latin typeface="Arial"/>
            </a:endParaRP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spc="-1" dirty="0">
                <a:solidFill>
                  <a:srgbClr val="0070C0"/>
                </a:solidFill>
                <a:latin typeface="Calibri"/>
              </a:rPr>
              <a:t>5. PRISE EN CHARGE DES VIOLENCES</a:t>
            </a:r>
            <a:endParaRPr lang="fr-FR" dirty="0"/>
          </a:p>
        </p:txBody>
      </p:sp>
      <p:sp>
        <p:nvSpPr>
          <p:cNvPr id="3" name="Espace réservé du contenu 2"/>
          <p:cNvSpPr>
            <a:spLocks noGrp="1"/>
          </p:cNvSpPr>
          <p:nvPr>
            <p:ph idx="1"/>
          </p:nvPr>
        </p:nvSpPr>
        <p:spPr>
          <a:xfrm>
            <a:off x="838200" y="1416050"/>
            <a:ext cx="10515600" cy="4351338"/>
          </a:xfrm>
        </p:spPr>
        <p:txBody>
          <a:bodyPr>
            <a:normAutofit/>
          </a:bodyPr>
          <a:lstStyle/>
          <a:p>
            <a:pPr marL="743040" lvl="1" indent="-285120">
              <a:lnSpc>
                <a:spcPct val="100000"/>
              </a:lnSpc>
              <a:spcBef>
                <a:spcPts val="561"/>
              </a:spcBef>
              <a:buClr>
                <a:srgbClr val="000000"/>
              </a:buClr>
              <a:buFont typeface="Arial"/>
              <a:buChar char="–"/>
            </a:pPr>
            <a:r>
              <a:rPr lang="fr-FR" sz="2800" spc="-1" dirty="0">
                <a:solidFill>
                  <a:srgbClr val="000000"/>
                </a:solidFill>
              </a:rPr>
              <a:t>Fournir un traitement à une victime de violence</a:t>
            </a:r>
            <a:endParaRPr lang="fr-FR" sz="2800" spc="-1" dirty="0">
              <a:latin typeface="Arial"/>
            </a:endParaRPr>
          </a:p>
          <a:p>
            <a:pPr marL="743040" lvl="1" indent="-285120">
              <a:lnSpc>
                <a:spcPct val="100000"/>
              </a:lnSpc>
              <a:spcBef>
                <a:spcPts val="561"/>
              </a:spcBef>
              <a:buClr>
                <a:srgbClr val="000000"/>
              </a:buClr>
              <a:buFont typeface="Arial"/>
              <a:buChar char="–"/>
            </a:pPr>
            <a:r>
              <a:rPr lang="fr-FR" sz="2800" spc="-1" dirty="0">
                <a:solidFill>
                  <a:srgbClr val="000000"/>
                </a:solidFill>
              </a:rPr>
              <a:t>Prévention du VIH</a:t>
            </a:r>
            <a:endParaRPr lang="fr-FR" sz="2800" spc="-1" dirty="0">
              <a:latin typeface="Arial"/>
            </a:endParaRPr>
          </a:p>
          <a:p>
            <a:pPr marL="743040" lvl="1" indent="-285120">
              <a:lnSpc>
                <a:spcPct val="100000"/>
              </a:lnSpc>
              <a:spcBef>
                <a:spcPts val="561"/>
              </a:spcBef>
              <a:buClr>
                <a:srgbClr val="000000"/>
              </a:buClr>
              <a:buFont typeface="Arial"/>
              <a:buChar char="–"/>
            </a:pPr>
            <a:r>
              <a:rPr lang="fr-FR" sz="2800" spc="-1" dirty="0">
                <a:solidFill>
                  <a:srgbClr val="000000"/>
                </a:solidFill>
              </a:rPr>
              <a:t>Prévention des IST</a:t>
            </a:r>
            <a:endParaRPr lang="fr-FR" sz="2800" spc="-1" dirty="0">
              <a:latin typeface="Arial"/>
            </a:endParaRPr>
          </a:p>
          <a:p>
            <a:pPr marL="743040" lvl="1" indent="-285120">
              <a:lnSpc>
                <a:spcPct val="100000"/>
              </a:lnSpc>
              <a:spcBef>
                <a:spcPts val="561"/>
              </a:spcBef>
              <a:buClr>
                <a:srgbClr val="000000"/>
              </a:buClr>
              <a:buFont typeface="Arial"/>
              <a:buChar char="–"/>
            </a:pPr>
            <a:r>
              <a:rPr lang="fr-FR" sz="2800" spc="-1" dirty="0">
                <a:solidFill>
                  <a:srgbClr val="000000"/>
                </a:solidFill>
              </a:rPr>
              <a:t>Prévention du Tétanos</a:t>
            </a:r>
            <a:endParaRPr lang="fr-FR" sz="2800" spc="-1" dirty="0">
              <a:latin typeface="Arial"/>
            </a:endParaRPr>
          </a:p>
          <a:p>
            <a:pPr marL="743040" lvl="1" indent="-285120">
              <a:lnSpc>
                <a:spcPct val="100000"/>
              </a:lnSpc>
              <a:spcBef>
                <a:spcPts val="561"/>
              </a:spcBef>
              <a:buClr>
                <a:srgbClr val="000000"/>
              </a:buClr>
              <a:buFont typeface="Arial"/>
              <a:buChar char="–"/>
            </a:pPr>
            <a:r>
              <a:rPr lang="fr-FR" sz="2800" spc="-1" dirty="0">
                <a:solidFill>
                  <a:srgbClr val="000000"/>
                </a:solidFill>
              </a:rPr>
              <a:t>Prévention de l’Hépatite B</a:t>
            </a:r>
            <a:endParaRPr lang="fr-FR" sz="2800" spc="-1" dirty="0">
              <a:latin typeface="Arial"/>
            </a:endParaRPr>
          </a:p>
          <a:p>
            <a:pPr>
              <a:lnSpc>
                <a:spcPct val="100000"/>
              </a:lnSpc>
            </a:pPr>
            <a:endParaRPr lang="fr-FR" spc="-1" dirty="0">
              <a:latin typeface="Arial"/>
            </a:endParaRPr>
          </a:p>
          <a:p>
            <a:pPr marL="343080" indent="-342360">
              <a:lnSpc>
                <a:spcPct val="100000"/>
              </a:lnSpc>
              <a:spcBef>
                <a:spcPts val="641"/>
              </a:spcBef>
              <a:buClr>
                <a:srgbClr val="000000"/>
              </a:buClr>
              <a:buFont typeface="Arial"/>
              <a:buChar char="•"/>
            </a:pPr>
            <a:r>
              <a:rPr lang="fr-FR" sz="3200" spc="-1" dirty="0">
                <a:solidFill>
                  <a:srgbClr val="000000"/>
                </a:solidFill>
              </a:rPr>
              <a:t>Documenter la violence</a:t>
            </a:r>
            <a:endParaRPr lang="fr-FR" sz="3200" spc="-1" dirty="0">
              <a:latin typeface="Arial"/>
            </a:endParaRPr>
          </a:p>
          <a:p>
            <a:pPr marL="343080" indent="-342360">
              <a:lnSpc>
                <a:spcPct val="100000"/>
              </a:lnSpc>
              <a:spcBef>
                <a:spcPts val="641"/>
              </a:spcBef>
              <a:buClr>
                <a:srgbClr val="000000"/>
              </a:buClr>
              <a:buFont typeface="Arial"/>
              <a:buChar char="•"/>
            </a:pPr>
            <a:r>
              <a:rPr lang="fr-FR" sz="3200" spc="-1" dirty="0">
                <a:solidFill>
                  <a:srgbClr val="000000"/>
                </a:solidFill>
              </a:rPr>
              <a:t>Orienter une victime de violences vers d’autres ressources</a:t>
            </a:r>
            <a:endParaRPr lang="fr-FR" sz="3200" spc="-1" dirty="0">
              <a:latin typeface="Arial"/>
            </a:endParaRP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3CDC0-EF58-B502-DF7E-B4AC825AF2A8}"/>
              </a:ext>
            </a:extLst>
          </p:cNvPr>
          <p:cNvSpPr>
            <a:spLocks noGrp="1"/>
          </p:cNvSpPr>
          <p:nvPr>
            <p:ph type="title"/>
          </p:nvPr>
        </p:nvSpPr>
        <p:spPr/>
        <p:txBody>
          <a:bodyPr/>
          <a:lstStyle/>
          <a:p>
            <a:r>
              <a:rPr lang="fr-FR" dirty="0"/>
              <a:t>Mener un entretien </a:t>
            </a:r>
          </a:p>
        </p:txBody>
      </p:sp>
      <p:sp>
        <p:nvSpPr>
          <p:cNvPr id="3" name="Espace réservé du contenu 2">
            <a:extLst>
              <a:ext uri="{FF2B5EF4-FFF2-40B4-BE49-F238E27FC236}">
                <a16:creationId xmlns:a16="http://schemas.microsoft.com/office/drawing/2014/main" id="{2044EFF3-AD41-668A-F4FA-EFAED231946A}"/>
              </a:ext>
            </a:extLst>
          </p:cNvPr>
          <p:cNvSpPr>
            <a:spLocks noGrp="1"/>
          </p:cNvSpPr>
          <p:nvPr>
            <p:ph idx="1"/>
          </p:nvPr>
        </p:nvSpPr>
        <p:spPr/>
        <p:txBody>
          <a:bodyPr>
            <a:normAutofit/>
          </a:bodyPr>
          <a:lstStyle/>
          <a:p>
            <a:r>
              <a:rPr lang="fr-FR" sz="2000" dirty="0"/>
              <a:t>Posture empathique </a:t>
            </a:r>
          </a:p>
          <a:p>
            <a:r>
              <a:rPr lang="fr-FR" sz="2000" dirty="0"/>
              <a:t>Ouvrir le dialogue </a:t>
            </a:r>
          </a:p>
          <a:p>
            <a:r>
              <a:rPr lang="fr-FR" sz="2000" dirty="0"/>
              <a:t>Sans gêne de la part du soignant , c’est un garant de bonne réceptivité de la part de la/le patient , dans cette discussion prendre soin d’éviter les représentations hétéronormés d’être dans le jugement  .</a:t>
            </a:r>
          </a:p>
          <a:p>
            <a:r>
              <a:rPr lang="fr-FR" sz="2000" dirty="0"/>
              <a:t>S’acquérir de la situation sociale, conjugale afin de mener l’entretien de manière appropriée </a:t>
            </a:r>
          </a:p>
          <a:p>
            <a:pPr>
              <a:buFont typeface="Wingdings" panose="05000000000000000000" pitchFamily="2" charset="2"/>
              <a:buChar char="Ø"/>
            </a:pPr>
            <a:r>
              <a:rPr lang="fr-FR" sz="2000" dirty="0"/>
              <a:t>Où vivez- vous ? </a:t>
            </a:r>
          </a:p>
          <a:p>
            <a:pPr>
              <a:buFont typeface="Wingdings" panose="05000000000000000000" pitchFamily="2" charset="2"/>
              <a:buChar char="Ø"/>
            </a:pPr>
            <a:r>
              <a:rPr lang="fr-FR" sz="2000" dirty="0"/>
              <a:t>Avez-vous des enfants ,y a-t-il  quelqu’un dans votre vie ? Est-ce que vous avez des RS ?</a:t>
            </a:r>
          </a:p>
          <a:p>
            <a:pPr>
              <a:buFont typeface="Wingdings" panose="05000000000000000000" pitchFamily="2" charset="2"/>
              <a:buChar char="Ø"/>
            </a:pPr>
            <a:r>
              <a:rPr lang="fr-FR" sz="2000" dirty="0"/>
              <a:t>Comment se passent –ils actuellement ?  </a:t>
            </a:r>
          </a:p>
          <a:p>
            <a:pPr>
              <a:buFont typeface="Wingdings" panose="05000000000000000000" pitchFamily="2" charset="2"/>
              <a:buChar char="Ø"/>
            </a:pPr>
            <a:r>
              <a:rPr lang="fr-FR" sz="2000" dirty="0"/>
              <a:t>Etes-vous </a:t>
            </a:r>
            <a:r>
              <a:rPr lang="fr-FR" sz="2000" dirty="0" err="1"/>
              <a:t>satisfait.e</a:t>
            </a:r>
            <a:r>
              <a:rPr lang="fr-FR" sz="2000" dirty="0"/>
              <a:t> de votre sexualité ? Au cours du dernier mois avez –vous eu du désir où des pensées sexuelles ? Avez-vous du plaisir lorsque vous avez-des relations sexuelles ?</a:t>
            </a:r>
          </a:p>
        </p:txBody>
      </p:sp>
    </p:spTree>
    <p:extLst>
      <p:ext uri="{BB962C8B-B14F-4D97-AF65-F5344CB8AC3E}">
        <p14:creationId xmlns:p14="http://schemas.microsoft.com/office/powerpoint/2010/main" val="4202139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0051C-DDF6-539C-DC4F-7F21714828D8}"/>
              </a:ext>
            </a:extLst>
          </p:cNvPr>
          <p:cNvSpPr>
            <a:spLocks noGrp="1"/>
          </p:cNvSpPr>
          <p:nvPr>
            <p:ph type="title"/>
          </p:nvPr>
        </p:nvSpPr>
        <p:spPr/>
        <p:txBody>
          <a:bodyPr>
            <a:normAutofit/>
          </a:bodyPr>
          <a:lstStyle/>
          <a:p>
            <a:r>
              <a:rPr lang="fr-FR" sz="2400" dirty="0"/>
              <a:t>SUITE  DE L’ENTRETIEN </a:t>
            </a:r>
          </a:p>
        </p:txBody>
      </p:sp>
      <p:sp>
        <p:nvSpPr>
          <p:cNvPr id="3" name="Espace réservé du contenu 2">
            <a:extLst>
              <a:ext uri="{FF2B5EF4-FFF2-40B4-BE49-F238E27FC236}">
                <a16:creationId xmlns:a16="http://schemas.microsoft.com/office/drawing/2014/main" id="{3E9620DE-DBA1-2B7D-3BF5-5EEB488403B8}"/>
              </a:ext>
            </a:extLst>
          </p:cNvPr>
          <p:cNvSpPr>
            <a:spLocks noGrp="1"/>
          </p:cNvSpPr>
          <p:nvPr>
            <p:ph idx="1"/>
          </p:nvPr>
        </p:nvSpPr>
        <p:spPr/>
        <p:txBody>
          <a:bodyPr>
            <a:normAutofit fontScale="92500" lnSpcReduction="10000"/>
          </a:bodyPr>
          <a:lstStyle/>
          <a:p>
            <a:pPr marL="0" indent="0">
              <a:buNone/>
            </a:pPr>
            <a:r>
              <a:rPr lang="fr-FR" sz="2000" dirty="0"/>
              <a:t>Aborder les questions de multi partenariats</a:t>
            </a:r>
          </a:p>
          <a:p>
            <a:pPr>
              <a:buFont typeface="Wingdings" panose="05000000000000000000" pitchFamily="2" charset="2"/>
              <a:buChar char="Ø"/>
            </a:pPr>
            <a:r>
              <a:rPr lang="fr-FR" sz="2000" dirty="0"/>
              <a:t>Relations sexuelles protégées ou non ? </a:t>
            </a:r>
          </a:p>
          <a:p>
            <a:pPr>
              <a:buFont typeface="Wingdings" panose="05000000000000000000" pitchFamily="2" charset="2"/>
              <a:buChar char="Ø"/>
            </a:pPr>
            <a:r>
              <a:rPr lang="fr-FR" sz="2000" dirty="0"/>
              <a:t>Relation transactionnelle </a:t>
            </a:r>
          </a:p>
          <a:p>
            <a:pPr>
              <a:buFont typeface="Wingdings" panose="05000000000000000000" pitchFamily="2" charset="2"/>
              <a:buChar char="Ø"/>
            </a:pPr>
            <a:r>
              <a:rPr lang="fr-FR" sz="2000" dirty="0"/>
              <a:t>Le consentement </a:t>
            </a:r>
          </a:p>
          <a:p>
            <a:pPr>
              <a:buFont typeface="Wingdings" panose="05000000000000000000" pitchFamily="2" charset="2"/>
              <a:buChar char="Ø"/>
            </a:pPr>
            <a:r>
              <a:rPr lang="fr-FR" sz="2000" dirty="0"/>
              <a:t>Dépistage des IST infections génitales , </a:t>
            </a:r>
          </a:p>
          <a:p>
            <a:pPr>
              <a:buFont typeface="Wingdings" panose="05000000000000000000" pitchFamily="2" charset="2"/>
              <a:buChar char="Ø"/>
            </a:pPr>
            <a:r>
              <a:rPr lang="fr-FR" sz="2000" dirty="0"/>
              <a:t>Aborder la contraception </a:t>
            </a:r>
          </a:p>
          <a:p>
            <a:pPr>
              <a:buFont typeface="Wingdings" panose="05000000000000000000" pitchFamily="2" charset="2"/>
              <a:buChar char="Ø"/>
            </a:pPr>
            <a:r>
              <a:rPr lang="fr-FR" sz="2000" dirty="0"/>
              <a:t>En cas de signes évocateurs rechercher les dysfonctions sexuelles , dyspareunies , dysfonctions érectiles ………</a:t>
            </a:r>
          </a:p>
          <a:p>
            <a:pPr>
              <a:buFont typeface="Wingdings" panose="05000000000000000000" pitchFamily="2" charset="2"/>
              <a:buChar char="Ø"/>
            </a:pPr>
            <a:r>
              <a:rPr lang="fr-FR" sz="2000" dirty="0"/>
              <a:t>Repérer les MSF (20 millions de Femmes dans le monde sont concernées , Afrique sub-saharienne mais aussi l’Inde , Indonésie 125 000 en France pratiquée chez les enfants le plus souvent quant retour au pays à l’occasion  de vacances ),</a:t>
            </a:r>
          </a:p>
          <a:p>
            <a:pPr marL="0" indent="0">
              <a:buNone/>
            </a:pPr>
            <a:endParaRPr lang="fr-FR" sz="2000" dirty="0"/>
          </a:p>
          <a:p>
            <a:pPr>
              <a:buFont typeface="Wingdings" panose="05000000000000000000" pitchFamily="2" charset="2"/>
              <a:buChar char="Ø"/>
            </a:pPr>
            <a:r>
              <a:rPr lang="fr-FR" sz="2000" dirty="0"/>
              <a:t> </a:t>
            </a:r>
          </a:p>
          <a:p>
            <a:pPr>
              <a:buFont typeface="Wingdings" panose="05000000000000000000" pitchFamily="2" charset="2"/>
              <a:buChar char="Ø"/>
            </a:pPr>
            <a:endParaRPr lang="fr-FR" dirty="0"/>
          </a:p>
        </p:txBody>
      </p:sp>
    </p:spTree>
    <p:extLst>
      <p:ext uri="{BB962C8B-B14F-4D97-AF65-F5344CB8AC3E}">
        <p14:creationId xmlns:p14="http://schemas.microsoft.com/office/powerpoint/2010/main" val="2963783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4CD47-05D4-1A2E-3B18-CE4F3DC7F819}"/>
              </a:ext>
            </a:extLst>
          </p:cNvPr>
          <p:cNvSpPr>
            <a:spLocks noGrp="1"/>
          </p:cNvSpPr>
          <p:nvPr>
            <p:ph type="title"/>
          </p:nvPr>
        </p:nvSpPr>
        <p:spPr/>
        <p:txBody>
          <a:bodyPr/>
          <a:lstStyle/>
          <a:p>
            <a:r>
              <a:rPr lang="fr-FR" sz="2400" dirty="0"/>
              <a:t>SUITE</a:t>
            </a:r>
            <a:r>
              <a:rPr lang="fr-FR" dirty="0"/>
              <a:t> MENER EN ENTRETIEN </a:t>
            </a:r>
          </a:p>
        </p:txBody>
      </p:sp>
      <p:sp>
        <p:nvSpPr>
          <p:cNvPr id="7" name="Espace réservé du contenu 6">
            <a:extLst>
              <a:ext uri="{FF2B5EF4-FFF2-40B4-BE49-F238E27FC236}">
                <a16:creationId xmlns:a16="http://schemas.microsoft.com/office/drawing/2014/main" id="{606EE5A2-0DDF-B106-3A3D-40C8D64797A3}"/>
              </a:ext>
            </a:extLst>
          </p:cNvPr>
          <p:cNvSpPr>
            <a:spLocks noGrp="1"/>
          </p:cNvSpPr>
          <p:nvPr>
            <p:ph idx="1"/>
          </p:nvPr>
        </p:nvSpPr>
        <p:spPr/>
        <p:txBody>
          <a:bodyPr/>
          <a:lstStyle/>
          <a:p>
            <a:pPr>
              <a:buFont typeface="Wingdings" panose="05000000000000000000" pitchFamily="2" charset="2"/>
              <a:buChar char="Ø"/>
            </a:pPr>
            <a:r>
              <a:rPr lang="fr-FR" dirty="0"/>
              <a:t>Vous a-t-on déjà fait du mal ,</a:t>
            </a:r>
            <a:r>
              <a:rPr lang="fr-FR" dirty="0" err="1"/>
              <a:t>menacé.e</a:t>
            </a:r>
            <a:r>
              <a:rPr lang="fr-FR" dirty="0"/>
              <a:t> ou </a:t>
            </a:r>
            <a:r>
              <a:rPr lang="fr-FR" dirty="0" err="1"/>
              <a:t>blésé.e</a:t>
            </a:r>
            <a:r>
              <a:rPr lang="fr-FR" dirty="0"/>
              <a:t>?</a:t>
            </a:r>
          </a:p>
          <a:p>
            <a:pPr>
              <a:buFont typeface="Wingdings" panose="05000000000000000000" pitchFamily="2" charset="2"/>
              <a:buChar char="Ø"/>
            </a:pPr>
            <a:r>
              <a:rPr lang="fr-FR" dirty="0"/>
              <a:t>Votre partenaire ou une autre personne a-t-il utilisé une partie de son corps ou objet pour vous blesser physiquement ? </a:t>
            </a:r>
          </a:p>
          <a:p>
            <a:r>
              <a:rPr lang="fr-FR" dirty="0"/>
              <a:t>Si oui</a:t>
            </a:r>
          </a:p>
          <a:p>
            <a:pPr>
              <a:buFont typeface="Wingdings" panose="05000000000000000000" pitchFamily="2" charset="2"/>
              <a:buChar char="Ø"/>
            </a:pPr>
            <a:r>
              <a:rPr lang="fr-FR" dirty="0"/>
              <a:t>Avec vos propres mots pouvez-vous m’en dire plus sur l’incident ? </a:t>
            </a:r>
          </a:p>
          <a:p>
            <a:pPr>
              <a:buFont typeface="Wingdings" panose="05000000000000000000" pitchFamily="2" charset="2"/>
              <a:buChar char="Ø"/>
            </a:pPr>
            <a:r>
              <a:rPr lang="fr-FR" dirty="0"/>
              <a:t>Pouvez-vous partager avec moi ce que vous ressentez-en ce moment ?  </a:t>
            </a:r>
          </a:p>
          <a:p>
            <a:endParaRPr lang="fr-FR" dirty="0"/>
          </a:p>
          <a:p>
            <a:endParaRPr lang="fr-FR" dirty="0"/>
          </a:p>
          <a:p>
            <a:endParaRPr lang="fr-FR" dirty="0"/>
          </a:p>
        </p:txBody>
      </p:sp>
    </p:spTree>
    <p:extLst>
      <p:ext uri="{BB962C8B-B14F-4D97-AF65-F5344CB8AC3E}">
        <p14:creationId xmlns:p14="http://schemas.microsoft.com/office/powerpoint/2010/main" val="2755827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488448"/>
            <a:ext cx="10515600" cy="1325563"/>
          </a:xfrm>
        </p:spPr>
        <p:txBody>
          <a:bodyPr/>
          <a:lstStyle/>
          <a:p>
            <a:r>
              <a:rPr lang="fr-FR" b="0" spc="-1" dirty="0">
                <a:solidFill>
                  <a:srgbClr val="FF0000"/>
                </a:solidFill>
                <a:latin typeface="Calibri"/>
              </a:rPr>
              <a:t>Merci de votre </a:t>
            </a:r>
            <a:r>
              <a:rPr lang="fr-FR" spc="-1" dirty="0">
                <a:solidFill>
                  <a:srgbClr val="FF0000"/>
                </a:solidFill>
                <a:latin typeface="Calibri"/>
              </a:rPr>
              <a:t>attention</a:t>
            </a:r>
            <a:br>
              <a:rPr lang="fr-FR" b="0" spc="-1" dirty="0">
                <a:solidFill>
                  <a:srgbClr val="FF0000"/>
                </a:solidFill>
                <a:latin typeface="Arial"/>
              </a:rPr>
            </a:b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B7416A-1B84-9DA0-5C31-484BBEEDBB85}"/>
              </a:ext>
            </a:extLst>
          </p:cNvPr>
          <p:cNvSpPr>
            <a:spLocks noGrp="1"/>
          </p:cNvSpPr>
          <p:nvPr>
            <p:ph type="title"/>
          </p:nvPr>
        </p:nvSpPr>
        <p:spPr/>
        <p:txBody>
          <a:bodyPr/>
          <a:lstStyle/>
          <a:p>
            <a:r>
              <a:rPr lang="fr-FR" dirty="0"/>
              <a:t>En France </a:t>
            </a:r>
          </a:p>
        </p:txBody>
      </p:sp>
      <p:sp>
        <p:nvSpPr>
          <p:cNvPr id="3" name="Espace réservé du contenu 2">
            <a:extLst>
              <a:ext uri="{FF2B5EF4-FFF2-40B4-BE49-F238E27FC236}">
                <a16:creationId xmlns:a16="http://schemas.microsoft.com/office/drawing/2014/main" id="{47831F70-CEFF-BF31-FC60-F9B116605C1F}"/>
              </a:ext>
            </a:extLst>
          </p:cNvPr>
          <p:cNvSpPr>
            <a:spLocks noGrp="1"/>
          </p:cNvSpPr>
          <p:nvPr>
            <p:ph idx="1"/>
          </p:nvPr>
        </p:nvSpPr>
        <p:spPr/>
        <p:txBody>
          <a:bodyPr/>
          <a:lstStyle/>
          <a:p>
            <a:r>
              <a:rPr lang="fr-FR" dirty="0"/>
              <a:t>La violence au cœur des débats contemporains , libération de la parole des victimes facilitée par l’émergence de mouvements sociaux </a:t>
            </a:r>
          </a:p>
          <a:p>
            <a:r>
              <a:rPr lang="fr-FR" dirty="0"/>
              <a:t>METOO</a:t>
            </a:r>
          </a:p>
          <a:p>
            <a:r>
              <a:rPr lang="fr-FR" dirty="0"/>
              <a:t>METOOGAY </a:t>
            </a:r>
          </a:p>
          <a:p>
            <a:r>
              <a:rPr lang="fr-FR" dirty="0"/>
              <a:t>Balance ton porc</a:t>
            </a:r>
          </a:p>
        </p:txBody>
      </p:sp>
    </p:spTree>
    <p:extLst>
      <p:ext uri="{BB962C8B-B14F-4D97-AF65-F5344CB8AC3E}">
        <p14:creationId xmlns:p14="http://schemas.microsoft.com/office/powerpoint/2010/main" val="41134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FBCD8-36B4-C248-A5CA-0982E8C25AB6}"/>
              </a:ext>
            </a:extLst>
          </p:cNvPr>
          <p:cNvSpPr>
            <a:spLocks noGrp="1"/>
          </p:cNvSpPr>
          <p:nvPr>
            <p:ph type="title"/>
          </p:nvPr>
        </p:nvSpPr>
        <p:spPr/>
        <p:txBody>
          <a:bodyPr/>
          <a:lstStyle/>
          <a:p>
            <a:r>
              <a:rPr lang="fr-FR" b="0" spc="-1" dirty="0">
                <a:solidFill>
                  <a:srgbClr val="0070C0"/>
                </a:solidFill>
                <a:latin typeface="Calibri"/>
              </a:rPr>
              <a:t>1. INTRODUCTION</a:t>
            </a:r>
            <a:br>
              <a:rPr lang="fr-FR" b="0" spc="-1" dirty="0">
                <a:latin typeface="Arial"/>
              </a:rPr>
            </a:br>
            <a:endParaRPr lang="fr-FR" dirty="0"/>
          </a:p>
        </p:txBody>
      </p:sp>
      <p:sp>
        <p:nvSpPr>
          <p:cNvPr id="3" name="Espace réservé du contenu 2">
            <a:extLst>
              <a:ext uri="{FF2B5EF4-FFF2-40B4-BE49-F238E27FC236}">
                <a16:creationId xmlns:a16="http://schemas.microsoft.com/office/drawing/2014/main" id="{1FBD5A09-3382-6249-8448-23326C77EF06}"/>
              </a:ext>
            </a:extLst>
          </p:cNvPr>
          <p:cNvSpPr>
            <a:spLocks noGrp="1"/>
          </p:cNvSpPr>
          <p:nvPr>
            <p:ph idx="1"/>
          </p:nvPr>
        </p:nvSpPr>
        <p:spPr/>
        <p:txBody>
          <a:bodyPr>
            <a:normAutofit fontScale="92500" lnSpcReduction="20000"/>
          </a:bodyPr>
          <a:lstStyle/>
          <a:p>
            <a:pPr marL="343620" indent="-342900">
              <a:lnSpc>
                <a:spcPct val="100000"/>
              </a:lnSpc>
              <a:spcBef>
                <a:spcPts val="641"/>
              </a:spcBef>
              <a:buClr>
                <a:srgbClr val="000000"/>
              </a:buClr>
            </a:pPr>
            <a:r>
              <a:rPr lang="fr-FR" sz="2000" spc="-1" dirty="0">
                <a:solidFill>
                  <a:srgbClr val="000000"/>
                </a:solidFill>
              </a:rPr>
              <a:t>35 % des femmes ont subi des violences physiques et/ou sexuelles perpétrées par leur partenaires intimes ou autre</a:t>
            </a:r>
            <a:r>
              <a:rPr lang="fr-FR" sz="2000" spc="-1" baseline="30000" dirty="0">
                <a:solidFill>
                  <a:srgbClr val="000000"/>
                </a:solidFill>
              </a:rPr>
              <a:t>.(1)</a:t>
            </a:r>
            <a:endParaRPr lang="fr-FR" sz="2000" spc="-1" dirty="0">
              <a:latin typeface="Arial"/>
            </a:endParaRPr>
          </a:p>
          <a:p>
            <a:pPr marL="343080" indent="-342360">
              <a:lnSpc>
                <a:spcPct val="100000"/>
              </a:lnSpc>
              <a:spcBef>
                <a:spcPts val="641"/>
              </a:spcBef>
              <a:buClr>
                <a:srgbClr val="000000"/>
              </a:buClr>
              <a:buFont typeface="Arial"/>
              <a:buChar char="•"/>
            </a:pPr>
            <a:r>
              <a:rPr lang="fr-FR" sz="2000" spc="-1" dirty="0">
                <a:solidFill>
                  <a:srgbClr val="000000"/>
                </a:solidFill>
              </a:rPr>
              <a:t>1/3(30%) de femmes ont subi des violences domestiques soit physique et/ou sexuelles</a:t>
            </a:r>
            <a:endParaRPr lang="fr-FR" sz="2000" spc="-1" dirty="0">
              <a:latin typeface="Arial"/>
            </a:endParaRPr>
          </a:p>
          <a:p>
            <a:pPr marL="343080" indent="-342360">
              <a:lnSpc>
                <a:spcPct val="100000"/>
              </a:lnSpc>
              <a:spcBef>
                <a:spcPts val="641"/>
              </a:spcBef>
              <a:buClr>
                <a:srgbClr val="000000"/>
              </a:buClr>
              <a:buFont typeface="Arial"/>
              <a:buChar char="•"/>
            </a:pPr>
            <a:r>
              <a:rPr lang="fr-FR" sz="2000" spc="-1" dirty="0">
                <a:solidFill>
                  <a:srgbClr val="000000"/>
                </a:solidFill>
              </a:rPr>
              <a:t>7% ont été sexuellement agressées par une autre personne que leurs partenaires</a:t>
            </a:r>
            <a:endParaRPr lang="fr-FR" sz="2000" spc="-1" dirty="0">
              <a:latin typeface="Arial"/>
            </a:endParaRPr>
          </a:p>
          <a:p>
            <a:pPr marL="343080" indent="-342360">
              <a:lnSpc>
                <a:spcPct val="100000"/>
              </a:lnSpc>
              <a:spcBef>
                <a:spcPts val="641"/>
              </a:spcBef>
              <a:buClr>
                <a:srgbClr val="000000"/>
              </a:buClr>
              <a:buFont typeface="Arial"/>
              <a:buChar char="•"/>
            </a:pPr>
            <a:r>
              <a:rPr lang="fr-FR" sz="2000" spc="-1" dirty="0">
                <a:solidFill>
                  <a:srgbClr val="000000"/>
                </a:solidFill>
              </a:rPr>
              <a:t>38% de crimes sont commis par des partenaires intimes</a:t>
            </a:r>
            <a:endParaRPr lang="fr-FR" sz="2000" spc="-1" dirty="0">
              <a:latin typeface="Arial"/>
            </a:endParaRPr>
          </a:p>
          <a:p>
            <a:r>
              <a:rPr lang="fr-FR" sz="2000" dirty="0"/>
              <a:t>61 000 plaintes enregistrées seulement 6 % des agressions sont reportées à la police </a:t>
            </a:r>
          </a:p>
          <a:p>
            <a:r>
              <a:rPr lang="fr-FR" sz="2000" dirty="0"/>
              <a:t>57 % des viols se passent lors d’un RDV galant</a:t>
            </a:r>
          </a:p>
          <a:p>
            <a:r>
              <a:rPr lang="fr-FR" sz="2000" dirty="0"/>
              <a:t>Les femmes handicapées sont 2 fois plus de risque d’être victime d’agression </a:t>
            </a:r>
          </a:p>
          <a:p>
            <a:r>
              <a:rPr lang="fr-FR" sz="2000" dirty="0"/>
              <a:t>5,6% violences fait aux hommes , 1 homme sur 18 </a:t>
            </a:r>
          </a:p>
          <a:p>
            <a:r>
              <a:rPr lang="fr-FR" sz="2000" dirty="0"/>
              <a:t>38 % contre la communauté LGBTQIAA+ Homophobies 47% sont perpétués en  « bande » selon SOS homophobies dans le milieu du travail,  scolaire</a:t>
            </a:r>
          </a:p>
          <a:p>
            <a:r>
              <a:rPr lang="fr-FR" sz="2000" dirty="0"/>
              <a:t>Féminicides: 146 en 2019,  118 en 2022, 94 en 2024 </a:t>
            </a:r>
          </a:p>
          <a:p>
            <a:pPr>
              <a:buNone/>
            </a:pPr>
            <a:r>
              <a:rPr lang="fr-FR" sz="1800" i="1" spc="-1" dirty="0">
                <a:solidFill>
                  <a:srgbClr val="000000"/>
                </a:solidFill>
              </a:rPr>
              <a:t>(1</a:t>
            </a:r>
            <a:r>
              <a:rPr lang="fr-FR" sz="1200" i="1" spc="-1" dirty="0">
                <a:solidFill>
                  <a:srgbClr val="000000"/>
                </a:solidFill>
              </a:rPr>
              <a:t>)OMS 2013: Estimations mondiales et régionales de la violence à l’encontre des femmes: prévalence et conséquences sur la santé de la violence  di partenaire intime et de la violence sexuelle exercée par  d’autres que le partenaire. </a:t>
            </a:r>
            <a:r>
              <a:rPr lang="fr-FR" sz="1200" i="1" spc="-1" dirty="0" err="1">
                <a:solidFill>
                  <a:srgbClr val="000000"/>
                </a:solidFill>
              </a:rPr>
              <a:t>Génève</a:t>
            </a:r>
            <a:endParaRPr lang="fr-FR" sz="1200" spc="-1" dirty="0">
              <a:latin typeface="Arial"/>
            </a:endParaRPr>
          </a:p>
          <a:p>
            <a:pPr>
              <a:buNone/>
            </a:pPr>
            <a:endParaRPr lang="fr-FR" sz="1800" dirty="0"/>
          </a:p>
        </p:txBody>
      </p:sp>
    </p:spTree>
    <p:extLst>
      <p:ext uri="{BB962C8B-B14F-4D97-AF65-F5344CB8AC3E}">
        <p14:creationId xmlns:p14="http://schemas.microsoft.com/office/powerpoint/2010/main" val="183344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FBCD8-36B4-C248-A5CA-0982E8C25AB6}"/>
              </a:ext>
            </a:extLst>
          </p:cNvPr>
          <p:cNvSpPr>
            <a:spLocks noGrp="1"/>
          </p:cNvSpPr>
          <p:nvPr>
            <p:ph type="title"/>
          </p:nvPr>
        </p:nvSpPr>
        <p:spPr/>
        <p:txBody>
          <a:bodyPr/>
          <a:lstStyle/>
          <a:p>
            <a:r>
              <a:rPr lang="fr-FR" b="0" spc="-1" dirty="0">
                <a:solidFill>
                  <a:srgbClr val="0070C0"/>
                </a:solidFill>
                <a:latin typeface="Calibri"/>
              </a:rPr>
              <a:t>2.DEFINITIONS</a:t>
            </a:r>
            <a:br>
              <a:rPr lang="fr-FR" b="0" spc="-1" dirty="0">
                <a:latin typeface="Arial"/>
              </a:rPr>
            </a:br>
            <a:endParaRPr lang="fr-FR" dirty="0"/>
          </a:p>
        </p:txBody>
      </p:sp>
      <p:sp>
        <p:nvSpPr>
          <p:cNvPr id="3" name="Espace réservé du contenu 2">
            <a:extLst>
              <a:ext uri="{FF2B5EF4-FFF2-40B4-BE49-F238E27FC236}">
                <a16:creationId xmlns:a16="http://schemas.microsoft.com/office/drawing/2014/main" id="{1FBD5A09-3382-6249-8448-23326C77EF06}"/>
              </a:ext>
            </a:extLst>
          </p:cNvPr>
          <p:cNvSpPr>
            <a:spLocks noGrp="1"/>
          </p:cNvSpPr>
          <p:nvPr>
            <p:ph idx="1"/>
          </p:nvPr>
        </p:nvSpPr>
        <p:spPr/>
        <p:txBody>
          <a:bodyPr>
            <a:normAutofit/>
          </a:bodyPr>
          <a:lstStyle/>
          <a:p>
            <a:endParaRPr lang="fr-FR" sz="1800" b="0" i="0" dirty="0">
              <a:solidFill>
                <a:srgbClr val="2F2F2F"/>
              </a:solidFill>
              <a:effectLst/>
              <a:latin typeface="Segoe UI" panose="020B0502040204020203" pitchFamily="34" charset="0"/>
            </a:endParaRPr>
          </a:p>
          <a:p>
            <a:endParaRPr lang="fr-FR" sz="1800" dirty="0">
              <a:solidFill>
                <a:srgbClr val="2F2F2F"/>
              </a:solidFill>
              <a:latin typeface="Segoe UI" panose="020B0502040204020203" pitchFamily="34" charset="0"/>
            </a:endParaRPr>
          </a:p>
          <a:p>
            <a:r>
              <a:rPr lang="fr-FR" sz="1800" b="1" i="0" dirty="0">
                <a:solidFill>
                  <a:srgbClr val="2F2F2F"/>
                </a:solidFill>
                <a:effectLst/>
                <a:latin typeface="Segoe UI" panose="020B0502040204020203" pitchFamily="34" charset="0"/>
              </a:rPr>
              <a:t>la violence </a:t>
            </a:r>
            <a:r>
              <a:rPr lang="fr-FR" sz="1800" b="0" i="0" dirty="0">
                <a:solidFill>
                  <a:srgbClr val="2F2F2F"/>
                </a:solidFill>
                <a:effectLst/>
                <a:latin typeface="Segoe UI" panose="020B0502040204020203" pitchFamily="34" charset="0"/>
              </a:rPr>
              <a:t>est définie par l’Organisation mondiale de la santé (</a:t>
            </a:r>
            <a:r>
              <a:rPr lang="fr-FR" sz="1800" b="1" i="0" dirty="0">
                <a:solidFill>
                  <a:srgbClr val="2F2F2F"/>
                </a:solidFill>
                <a:effectLst/>
                <a:latin typeface="Segoe UI" panose="020B0502040204020203" pitchFamily="34" charset="0"/>
              </a:rPr>
              <a:t>OMS</a:t>
            </a:r>
            <a:r>
              <a:rPr lang="fr-FR" sz="1800" b="0" i="0" dirty="0">
                <a:solidFill>
                  <a:srgbClr val="2F2F2F"/>
                </a:solidFill>
                <a:effectLst/>
                <a:latin typeface="Segoe UI" panose="020B0502040204020203" pitchFamily="34" charset="0"/>
              </a:rPr>
              <a:t>) comme étant « l’utilisation intentionnelle de la force physique, de menaces à l’encontre des autres ou de soi-même, contre un groupe ou une communauté, qui entraîne ou risque fortement d’entraîner un traumatisme, des dommages psychologiques, des problèmes de développement ou un décès » [1]. Cette définition inclut tous les types et toutes les formes de violence (tableau 1), et ce, sans égard au milieu (école, travail, communauté, etc.) ou au stade de la vie. De même, elle rend explicites les conséquences de la violence sur la santé physique et mentale de la personne qui la subit.</a:t>
            </a:r>
            <a:endParaRPr lang="fr-FR" sz="1800" dirty="0"/>
          </a:p>
        </p:txBody>
      </p:sp>
    </p:spTree>
    <p:extLst>
      <p:ext uri="{BB962C8B-B14F-4D97-AF65-F5344CB8AC3E}">
        <p14:creationId xmlns:p14="http://schemas.microsoft.com/office/powerpoint/2010/main" val="183344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FBCD8-36B4-C248-A5CA-0982E8C25AB6}"/>
              </a:ext>
            </a:extLst>
          </p:cNvPr>
          <p:cNvSpPr>
            <a:spLocks noGrp="1"/>
          </p:cNvSpPr>
          <p:nvPr>
            <p:ph type="title"/>
          </p:nvPr>
        </p:nvSpPr>
        <p:spPr/>
        <p:txBody>
          <a:bodyPr/>
          <a:lstStyle/>
          <a:p>
            <a:r>
              <a:rPr lang="fr-FR" b="0" spc="-1" dirty="0">
                <a:solidFill>
                  <a:srgbClr val="0070C0"/>
                </a:solidFill>
                <a:latin typeface="Calibri"/>
              </a:rPr>
              <a:t>SEXUALITE</a:t>
            </a:r>
            <a:br>
              <a:rPr lang="fr-FR" b="0" spc="-1" dirty="0">
                <a:latin typeface="Arial"/>
              </a:rPr>
            </a:br>
            <a:endParaRPr lang="fr-FR" dirty="0"/>
          </a:p>
        </p:txBody>
      </p:sp>
      <p:sp>
        <p:nvSpPr>
          <p:cNvPr id="3" name="Espace réservé du contenu 2">
            <a:extLst>
              <a:ext uri="{FF2B5EF4-FFF2-40B4-BE49-F238E27FC236}">
                <a16:creationId xmlns:a16="http://schemas.microsoft.com/office/drawing/2014/main" id="{1FBD5A09-3382-6249-8448-23326C77EF06}"/>
              </a:ext>
            </a:extLst>
          </p:cNvPr>
          <p:cNvSpPr>
            <a:spLocks noGrp="1"/>
          </p:cNvSpPr>
          <p:nvPr>
            <p:ph idx="1"/>
          </p:nvPr>
        </p:nvSpPr>
        <p:spPr>
          <a:xfrm>
            <a:off x="838200" y="1106905"/>
            <a:ext cx="10515600" cy="5070058"/>
          </a:xfrm>
        </p:spPr>
        <p:txBody>
          <a:bodyPr>
            <a:normAutofit fontScale="62500" lnSpcReduction="20000"/>
          </a:bodyPr>
          <a:lstStyle/>
          <a:p>
            <a:pPr marL="343080" indent="-341640" algn="ctr">
              <a:lnSpc>
                <a:spcPct val="100000"/>
              </a:lnSpc>
              <a:spcBef>
                <a:spcPts val="320"/>
              </a:spcBef>
              <a:buNone/>
            </a:pPr>
            <a:r>
              <a:rPr lang="fr-FR" sz="3200" b="1" spc="-1" dirty="0">
                <a:solidFill>
                  <a:srgbClr val="000000"/>
                </a:solidFill>
                <a:latin typeface="Arial"/>
                <a:ea typeface="ＭＳ Ｐゴシック"/>
              </a:rPr>
              <a:t>Anatomie sexuelle</a:t>
            </a:r>
            <a:endParaRPr lang="fr-FR" sz="3200" spc="-1" dirty="0">
              <a:latin typeface="Arial"/>
            </a:endParaRPr>
          </a:p>
          <a:p>
            <a:pPr marL="343080" indent="-341640" algn="ctr">
              <a:lnSpc>
                <a:spcPct val="100000"/>
              </a:lnSpc>
              <a:spcBef>
                <a:spcPts val="320"/>
              </a:spcBef>
            </a:pPr>
            <a:endParaRPr lang="fr-FR" sz="3200" spc="-1" dirty="0">
              <a:latin typeface="Arial"/>
            </a:endParaRPr>
          </a:p>
          <a:p>
            <a:pPr marL="343080" indent="-341640" algn="ctr">
              <a:lnSpc>
                <a:spcPct val="100000"/>
              </a:lnSpc>
              <a:spcBef>
                <a:spcPts val="320"/>
              </a:spcBef>
              <a:buNone/>
            </a:pPr>
            <a:r>
              <a:rPr lang="fr-FR" sz="3200" b="1" spc="-1" dirty="0">
                <a:solidFill>
                  <a:srgbClr val="000000"/>
                </a:solidFill>
                <a:latin typeface="Arial"/>
                <a:ea typeface="ＭＳ Ｐゴシック"/>
              </a:rPr>
              <a:t>Réactions sexuelles</a:t>
            </a:r>
            <a:endParaRPr lang="fr-FR" sz="3200" spc="-1" dirty="0">
              <a:latin typeface="Arial"/>
            </a:endParaRPr>
          </a:p>
          <a:p>
            <a:pPr marL="343080" indent="-341640" algn="ctr">
              <a:lnSpc>
                <a:spcPct val="100000"/>
              </a:lnSpc>
              <a:spcBef>
                <a:spcPts val="320"/>
              </a:spcBef>
            </a:pPr>
            <a:endParaRPr lang="fr-FR" sz="3200" spc="-1" dirty="0">
              <a:latin typeface="Arial"/>
            </a:endParaRPr>
          </a:p>
          <a:p>
            <a:pPr marL="343080" indent="-341640" algn="ctr">
              <a:lnSpc>
                <a:spcPct val="100000"/>
              </a:lnSpc>
              <a:spcBef>
                <a:spcPts val="320"/>
              </a:spcBef>
              <a:buNone/>
            </a:pPr>
            <a:r>
              <a:rPr lang="fr-FR" sz="3200" b="1" spc="-1" dirty="0">
                <a:solidFill>
                  <a:srgbClr val="000000"/>
                </a:solidFill>
                <a:latin typeface="Arial"/>
                <a:ea typeface="ＭＳ Ｐゴシック"/>
              </a:rPr>
              <a:t>Identité sexuelle</a:t>
            </a:r>
            <a:endParaRPr lang="fr-FR" sz="3200" spc="-1" dirty="0">
              <a:latin typeface="Arial"/>
            </a:endParaRPr>
          </a:p>
          <a:p>
            <a:pPr marL="343080" indent="-341640" algn="ctr">
              <a:lnSpc>
                <a:spcPct val="100000"/>
              </a:lnSpc>
              <a:spcBef>
                <a:spcPts val="320"/>
              </a:spcBef>
            </a:pPr>
            <a:endParaRPr lang="fr-FR" sz="3200" spc="-1" dirty="0">
              <a:latin typeface="Arial"/>
            </a:endParaRPr>
          </a:p>
          <a:p>
            <a:pPr marL="343080" indent="-341640" algn="ctr">
              <a:lnSpc>
                <a:spcPct val="100000"/>
              </a:lnSpc>
              <a:spcBef>
                <a:spcPts val="320"/>
              </a:spcBef>
              <a:buNone/>
            </a:pPr>
            <a:r>
              <a:rPr lang="fr-FR" sz="3200" b="1" spc="-1" dirty="0">
                <a:solidFill>
                  <a:srgbClr val="000000"/>
                </a:solidFill>
                <a:latin typeface="Arial"/>
                <a:ea typeface="ＭＳ Ｐゴシック"/>
              </a:rPr>
              <a:t>Intimité</a:t>
            </a:r>
            <a:endParaRPr lang="fr-FR" sz="3200" spc="-1" dirty="0">
              <a:latin typeface="Arial"/>
            </a:endParaRPr>
          </a:p>
          <a:p>
            <a:pPr marL="343080" indent="-341640" algn="ctr">
              <a:lnSpc>
                <a:spcPct val="100000"/>
              </a:lnSpc>
              <a:spcBef>
                <a:spcPts val="320"/>
              </a:spcBef>
            </a:pPr>
            <a:endParaRPr lang="fr-FR" sz="3200" spc="-1" dirty="0">
              <a:latin typeface="Arial"/>
            </a:endParaRPr>
          </a:p>
          <a:p>
            <a:pPr marL="343080" indent="-341640" algn="ctr">
              <a:lnSpc>
                <a:spcPct val="100000"/>
              </a:lnSpc>
              <a:spcBef>
                <a:spcPts val="320"/>
              </a:spcBef>
              <a:buNone/>
            </a:pPr>
            <a:r>
              <a:rPr lang="fr-FR" sz="3200" b="1" spc="-1" dirty="0">
                <a:solidFill>
                  <a:srgbClr val="000000"/>
                </a:solidFill>
                <a:latin typeface="Arial"/>
                <a:ea typeface="ＭＳ Ｐゴシック"/>
              </a:rPr>
              <a:t>Estime de soi</a:t>
            </a:r>
            <a:endParaRPr lang="fr-FR" sz="3200" spc="-1" dirty="0">
              <a:latin typeface="Arial"/>
            </a:endParaRPr>
          </a:p>
          <a:p>
            <a:pPr marL="343080" indent="-341640" algn="ctr">
              <a:lnSpc>
                <a:spcPct val="100000"/>
              </a:lnSpc>
              <a:spcBef>
                <a:spcPts val="320"/>
              </a:spcBef>
            </a:pPr>
            <a:endParaRPr lang="fr-FR" sz="3200" spc="-1" dirty="0">
              <a:latin typeface="Arial"/>
            </a:endParaRPr>
          </a:p>
          <a:p>
            <a:pPr marL="343080" indent="-341640" algn="ctr">
              <a:lnSpc>
                <a:spcPct val="100000"/>
              </a:lnSpc>
              <a:spcBef>
                <a:spcPts val="320"/>
              </a:spcBef>
              <a:buNone/>
            </a:pPr>
            <a:r>
              <a:rPr lang="fr-FR" sz="3200" b="1" spc="-1" dirty="0">
                <a:solidFill>
                  <a:srgbClr val="000000"/>
                </a:solidFill>
                <a:latin typeface="Arial"/>
                <a:ea typeface="ＭＳ Ｐゴシック"/>
              </a:rPr>
              <a:t>Image du corps</a:t>
            </a:r>
            <a:endParaRPr lang="fr-FR" sz="3200" spc="-1" dirty="0">
              <a:latin typeface="Arial"/>
            </a:endParaRPr>
          </a:p>
          <a:p>
            <a:pPr marL="343080" indent="-341640" algn="ctr">
              <a:lnSpc>
                <a:spcPct val="100000"/>
              </a:lnSpc>
              <a:spcBef>
                <a:spcPts val="320"/>
              </a:spcBef>
            </a:pPr>
            <a:endParaRPr lang="fr-FR" sz="3200" spc="-1" dirty="0">
              <a:latin typeface="Arial"/>
            </a:endParaRPr>
          </a:p>
          <a:p>
            <a:pPr marL="343080" indent="-341640" algn="ctr">
              <a:lnSpc>
                <a:spcPct val="100000"/>
              </a:lnSpc>
              <a:spcBef>
                <a:spcPts val="320"/>
              </a:spcBef>
              <a:buNone/>
            </a:pPr>
            <a:r>
              <a:rPr lang="fr-FR" sz="3200" b="1" spc="-1" dirty="0">
                <a:solidFill>
                  <a:srgbClr val="000000"/>
                </a:solidFill>
                <a:latin typeface="Arial"/>
                <a:ea typeface="ＭＳ Ｐゴシック"/>
              </a:rPr>
              <a:t>Fertilité</a:t>
            </a:r>
            <a:endParaRPr lang="fr-FR" sz="3200" spc="-1" dirty="0">
              <a:latin typeface="Arial"/>
            </a:endParaRPr>
          </a:p>
          <a:p>
            <a:pPr marL="343080" indent="-341640" algn="ctr">
              <a:lnSpc>
                <a:spcPct val="100000"/>
              </a:lnSpc>
              <a:spcBef>
                <a:spcPts val="320"/>
              </a:spcBef>
            </a:pPr>
            <a:endParaRPr lang="fr-FR" sz="3200" spc="-1" dirty="0">
              <a:latin typeface="Arial"/>
            </a:endParaRPr>
          </a:p>
          <a:p>
            <a:pPr marL="343080" indent="-341640" algn="ctr">
              <a:lnSpc>
                <a:spcPct val="100000"/>
              </a:lnSpc>
              <a:spcBef>
                <a:spcPts val="320"/>
              </a:spcBef>
              <a:buNone/>
            </a:pPr>
            <a:r>
              <a:rPr lang="fr-FR" sz="3200" b="1" spc="-1" dirty="0">
                <a:solidFill>
                  <a:srgbClr val="000000"/>
                </a:solidFill>
                <a:latin typeface="Arial"/>
                <a:ea typeface="ＭＳ Ｐゴシック"/>
              </a:rPr>
              <a:t>Lien social</a:t>
            </a:r>
            <a:endParaRPr lang="fr-FR" sz="3200" spc="-1" dirty="0">
              <a:latin typeface="Arial"/>
            </a:endParaRPr>
          </a:p>
          <a:p>
            <a:pPr marL="343080" indent="-341640" algn="ctr">
              <a:lnSpc>
                <a:spcPct val="100000"/>
              </a:lnSpc>
              <a:spcBef>
                <a:spcPts val="320"/>
              </a:spcBef>
            </a:pPr>
            <a:endParaRPr lang="fr-FR" sz="3200" spc="-1" dirty="0">
              <a:latin typeface="Arial"/>
            </a:endParaRPr>
          </a:p>
          <a:p>
            <a:pPr marL="343080" indent="-341640" algn="ctr">
              <a:lnSpc>
                <a:spcPct val="100000"/>
              </a:lnSpc>
              <a:spcBef>
                <a:spcPts val="320"/>
              </a:spcBef>
              <a:buNone/>
            </a:pPr>
            <a:r>
              <a:rPr lang="fr-FR" sz="3200" b="1" spc="-1" dirty="0">
                <a:solidFill>
                  <a:srgbClr val="000000"/>
                </a:solidFill>
                <a:latin typeface="Arial"/>
                <a:ea typeface="ＭＳ Ｐゴシック"/>
              </a:rPr>
              <a:t>Sens de la vie  </a:t>
            </a:r>
            <a:endParaRPr lang="fr-FR" sz="3200" spc="-1" dirty="0">
              <a:latin typeface="Arial"/>
            </a:endParaRPr>
          </a:p>
          <a:p>
            <a:pPr marL="343080" indent="-341640">
              <a:lnSpc>
                <a:spcPct val="100000"/>
              </a:lnSpc>
              <a:spcBef>
                <a:spcPts val="320"/>
              </a:spcBef>
            </a:pPr>
            <a:endParaRPr lang="fr-FR" sz="3200" spc="-1" dirty="0">
              <a:latin typeface="Arial"/>
            </a:endParaRPr>
          </a:p>
        </p:txBody>
      </p:sp>
    </p:spTree>
    <p:extLst>
      <p:ext uri="{BB962C8B-B14F-4D97-AF65-F5344CB8AC3E}">
        <p14:creationId xmlns:p14="http://schemas.microsoft.com/office/powerpoint/2010/main" val="183344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FBCD8-36B4-C248-A5CA-0982E8C25AB6}"/>
              </a:ext>
            </a:extLst>
          </p:cNvPr>
          <p:cNvSpPr>
            <a:spLocks noGrp="1"/>
          </p:cNvSpPr>
          <p:nvPr>
            <p:ph type="title"/>
          </p:nvPr>
        </p:nvSpPr>
        <p:spPr/>
        <p:txBody>
          <a:bodyPr/>
          <a:lstStyle/>
          <a:p>
            <a:r>
              <a:rPr lang="fr-FR" sz="3200" spc="-1" dirty="0">
                <a:solidFill>
                  <a:srgbClr val="FF0000"/>
                </a:solidFill>
                <a:latin typeface="Arial"/>
                <a:ea typeface="DejaVu Sans"/>
              </a:rPr>
              <a:t>La santé sexuelle</a:t>
            </a:r>
            <a:br>
              <a:rPr lang="fr-FR" b="0" spc="-1" dirty="0">
                <a:latin typeface="Arial"/>
              </a:rPr>
            </a:br>
            <a:endParaRPr lang="fr-FR" dirty="0"/>
          </a:p>
        </p:txBody>
      </p:sp>
      <p:sp>
        <p:nvSpPr>
          <p:cNvPr id="3" name="Espace réservé du contenu 2">
            <a:extLst>
              <a:ext uri="{FF2B5EF4-FFF2-40B4-BE49-F238E27FC236}">
                <a16:creationId xmlns:a16="http://schemas.microsoft.com/office/drawing/2014/main" id="{1FBD5A09-3382-6249-8448-23326C77EF06}"/>
              </a:ext>
            </a:extLst>
          </p:cNvPr>
          <p:cNvSpPr>
            <a:spLocks noGrp="1"/>
          </p:cNvSpPr>
          <p:nvPr>
            <p:ph idx="1"/>
          </p:nvPr>
        </p:nvSpPr>
        <p:spPr>
          <a:xfrm>
            <a:off x="838200" y="1082842"/>
            <a:ext cx="10515600" cy="5245769"/>
          </a:xfrm>
        </p:spPr>
        <p:txBody>
          <a:bodyPr>
            <a:normAutofit/>
          </a:bodyPr>
          <a:lstStyle/>
          <a:p>
            <a:pPr algn="just">
              <a:lnSpc>
                <a:spcPct val="100000"/>
              </a:lnSpc>
            </a:pPr>
            <a:endParaRPr lang="fr-FR" sz="1900" b="1" spc="-1" dirty="0">
              <a:solidFill>
                <a:srgbClr val="000000"/>
              </a:solidFill>
              <a:latin typeface="Arial"/>
              <a:ea typeface="DejaVu Sans"/>
            </a:endParaRPr>
          </a:p>
          <a:p>
            <a:pPr algn="just">
              <a:lnSpc>
                <a:spcPct val="100000"/>
              </a:lnSpc>
            </a:pPr>
            <a:endParaRPr lang="fr-FR" sz="1900" b="1" spc="-1" dirty="0">
              <a:solidFill>
                <a:srgbClr val="000000"/>
              </a:solidFill>
              <a:latin typeface="Arial"/>
              <a:ea typeface="DejaVu Sans"/>
            </a:endParaRPr>
          </a:p>
          <a:p>
            <a:pPr algn="just">
              <a:lnSpc>
                <a:spcPct val="100000"/>
              </a:lnSpc>
            </a:pPr>
            <a:r>
              <a:rPr lang="fr-FR" sz="1900" b="1" spc="-1" dirty="0">
                <a:solidFill>
                  <a:srgbClr val="000000"/>
                </a:solidFill>
                <a:latin typeface="Arial"/>
                <a:ea typeface="DejaVu Sans"/>
              </a:rPr>
              <a:t>C’est un état de </a:t>
            </a:r>
            <a:r>
              <a:rPr lang="fr-FR" sz="1900" b="1" spc="-1" dirty="0">
                <a:solidFill>
                  <a:srgbClr val="00B0F0"/>
                </a:solidFill>
                <a:latin typeface="Arial"/>
                <a:ea typeface="DejaVu Sans"/>
              </a:rPr>
              <a:t>bien-être physique</a:t>
            </a:r>
            <a:r>
              <a:rPr lang="fr-FR" sz="1900" b="1" spc="-1" dirty="0">
                <a:solidFill>
                  <a:srgbClr val="000000"/>
                </a:solidFill>
                <a:latin typeface="Arial"/>
                <a:ea typeface="DejaVu Sans"/>
              </a:rPr>
              <a:t>, </a:t>
            </a:r>
            <a:r>
              <a:rPr lang="fr-FR" sz="1900" b="1" spc="-1" dirty="0">
                <a:solidFill>
                  <a:srgbClr val="00B0F0"/>
                </a:solidFill>
                <a:latin typeface="Arial"/>
                <a:ea typeface="DejaVu Sans"/>
              </a:rPr>
              <a:t>émotionnel</a:t>
            </a:r>
            <a:r>
              <a:rPr lang="fr-FR" sz="1900" b="1" spc="-1" dirty="0">
                <a:solidFill>
                  <a:srgbClr val="000000"/>
                </a:solidFill>
                <a:latin typeface="Arial"/>
                <a:ea typeface="DejaVu Sans"/>
              </a:rPr>
              <a:t>, </a:t>
            </a:r>
            <a:r>
              <a:rPr lang="fr-FR" sz="1900" b="1" spc="-1" dirty="0">
                <a:solidFill>
                  <a:srgbClr val="00B0F0"/>
                </a:solidFill>
                <a:latin typeface="Arial"/>
                <a:ea typeface="DejaVu Sans"/>
              </a:rPr>
              <a:t>mental</a:t>
            </a:r>
            <a:r>
              <a:rPr lang="fr-FR" sz="1900" b="1" spc="-1" dirty="0">
                <a:solidFill>
                  <a:srgbClr val="000000"/>
                </a:solidFill>
                <a:latin typeface="Arial"/>
                <a:ea typeface="DejaVu Sans"/>
              </a:rPr>
              <a:t> et </a:t>
            </a:r>
            <a:r>
              <a:rPr lang="fr-FR" sz="1900" b="1" spc="-1" dirty="0">
                <a:solidFill>
                  <a:srgbClr val="00B0F0"/>
                </a:solidFill>
                <a:latin typeface="Arial"/>
                <a:ea typeface="DejaVu Sans"/>
              </a:rPr>
              <a:t>social</a:t>
            </a:r>
            <a:r>
              <a:rPr lang="fr-FR" sz="1900" b="1" spc="-1" dirty="0">
                <a:solidFill>
                  <a:srgbClr val="000000"/>
                </a:solidFill>
                <a:latin typeface="Arial"/>
                <a:ea typeface="DejaVu Sans"/>
              </a:rPr>
              <a:t> en relation avec la </a:t>
            </a:r>
            <a:r>
              <a:rPr lang="fr-FR" sz="1900" b="1" spc="-1" dirty="0">
                <a:solidFill>
                  <a:srgbClr val="7030A0"/>
                </a:solidFill>
                <a:latin typeface="Arial"/>
                <a:ea typeface="DejaVu Sans"/>
              </a:rPr>
              <a:t>sexualité</a:t>
            </a:r>
            <a:r>
              <a:rPr lang="fr-FR" sz="1900" b="1" spc="-1" dirty="0">
                <a:solidFill>
                  <a:srgbClr val="000000"/>
                </a:solidFill>
                <a:latin typeface="Arial"/>
                <a:ea typeface="DejaVu Sans"/>
              </a:rPr>
              <a:t>, et non pas simplement l’absence de maladies, de dysfonctionnements ou d’infirmités.</a:t>
            </a:r>
            <a:endParaRPr lang="fr-FR" sz="1900" spc="-1" dirty="0">
              <a:latin typeface="Arial"/>
            </a:endParaRPr>
          </a:p>
          <a:p>
            <a:pPr algn="just">
              <a:lnSpc>
                <a:spcPct val="100000"/>
              </a:lnSpc>
            </a:pPr>
            <a:r>
              <a:rPr lang="fr-FR" sz="1900" spc="-1" dirty="0">
                <a:solidFill>
                  <a:srgbClr val="000000"/>
                </a:solidFill>
                <a:latin typeface="Arial"/>
                <a:ea typeface="DejaVu Sans"/>
              </a:rPr>
              <a:t>La santé sexuelle requiert une approche positive et respectueuse de la sexualité et des relations sexuelles, ainsi que la </a:t>
            </a:r>
            <a:r>
              <a:rPr lang="fr-FR" sz="1900" b="1" spc="-1" dirty="0">
                <a:solidFill>
                  <a:srgbClr val="00B0F0"/>
                </a:solidFill>
                <a:latin typeface="Arial"/>
                <a:ea typeface="DejaVu Sans"/>
              </a:rPr>
              <a:t>possibilité d’avoir des expériences sexuelles agréables et sûres, sans contrainte, discrimination et violence. </a:t>
            </a:r>
            <a:endParaRPr lang="fr-FR" sz="1900" spc="-1" dirty="0">
              <a:solidFill>
                <a:srgbClr val="00B0F0"/>
              </a:solidFill>
              <a:latin typeface="Arial"/>
            </a:endParaRPr>
          </a:p>
          <a:p>
            <a:pPr algn="just">
              <a:lnSpc>
                <a:spcPct val="100000"/>
              </a:lnSpc>
            </a:pPr>
            <a:r>
              <a:rPr lang="fr-FR" sz="1900" spc="-1" dirty="0">
                <a:solidFill>
                  <a:srgbClr val="000000"/>
                </a:solidFill>
                <a:latin typeface="Arial"/>
                <a:ea typeface="DejaVu Sans"/>
              </a:rPr>
              <a:t>Pour atteindre et maintenir un bon état de santé sexuelle, les </a:t>
            </a:r>
            <a:r>
              <a:rPr lang="fr-FR" sz="1900" spc="-1" dirty="0">
                <a:solidFill>
                  <a:srgbClr val="00B0F0"/>
                </a:solidFill>
                <a:latin typeface="Arial"/>
                <a:ea typeface="DejaVu Sans"/>
              </a:rPr>
              <a:t>droits sexuels </a:t>
            </a:r>
            <a:r>
              <a:rPr lang="fr-FR" sz="1900" spc="-1" dirty="0">
                <a:solidFill>
                  <a:srgbClr val="000000"/>
                </a:solidFill>
                <a:latin typeface="Arial"/>
                <a:ea typeface="DejaVu Sans"/>
              </a:rPr>
              <a:t>de tous les individus doivent être respectés et protégés</a:t>
            </a:r>
            <a:r>
              <a:rPr lang="fr-FR" spc="-1" dirty="0">
                <a:solidFill>
                  <a:srgbClr val="000000"/>
                </a:solidFill>
                <a:latin typeface="Arial"/>
                <a:ea typeface="DejaVu Sans"/>
              </a:rPr>
              <a:t>.</a:t>
            </a:r>
          </a:p>
          <a:p>
            <a:pPr algn="just">
              <a:lnSpc>
                <a:spcPct val="100000"/>
              </a:lnSpc>
              <a:buNone/>
            </a:pPr>
            <a:r>
              <a:rPr lang="fr-FR" sz="1300" spc="-1" dirty="0">
                <a:solidFill>
                  <a:srgbClr val="000000"/>
                </a:solidFill>
                <a:latin typeface="Arial"/>
                <a:ea typeface="DejaVu Sans"/>
              </a:rPr>
              <a:t>(1) Accessible sur http://www.euro.who.int/fr/health-topics/Life-stages/sexual-and-reproductive-health/news/news/2011/06/sexual-health-throughout-life/definition</a:t>
            </a:r>
            <a:endParaRPr lang="fr-FR" sz="1300" spc="-1" dirty="0">
              <a:latin typeface="Arial"/>
            </a:endParaRPr>
          </a:p>
          <a:p>
            <a:pPr algn="just">
              <a:lnSpc>
                <a:spcPct val="100000"/>
              </a:lnSpc>
            </a:pPr>
            <a:endParaRPr lang="fr-FR" spc="-1" dirty="0">
              <a:solidFill>
                <a:srgbClr val="000000"/>
              </a:solidFill>
              <a:latin typeface="Arial"/>
              <a:ea typeface="DejaVu Sans"/>
            </a:endParaRPr>
          </a:p>
          <a:p>
            <a:pPr algn="just">
              <a:lnSpc>
                <a:spcPct val="100000"/>
              </a:lnSpc>
            </a:pPr>
            <a:endParaRPr lang="fr-FR" spc="-1" dirty="0">
              <a:latin typeface="Arial"/>
            </a:endParaRPr>
          </a:p>
          <a:p>
            <a:pPr algn="just">
              <a:lnSpc>
                <a:spcPct val="100000"/>
              </a:lnSpc>
            </a:pPr>
            <a:endParaRPr lang="fr-FR" spc="-1" dirty="0">
              <a:latin typeface="Arial"/>
            </a:endParaRPr>
          </a:p>
          <a:p>
            <a:pPr algn="just">
              <a:lnSpc>
                <a:spcPct val="100000"/>
              </a:lnSpc>
            </a:pPr>
            <a:endParaRPr lang="fr-FR" spc="-1" dirty="0">
              <a:latin typeface="Arial"/>
            </a:endParaRPr>
          </a:p>
          <a:p>
            <a:endParaRPr lang="fr-FR" dirty="0"/>
          </a:p>
        </p:txBody>
      </p:sp>
    </p:spTree>
    <p:extLst>
      <p:ext uri="{BB962C8B-B14F-4D97-AF65-F5344CB8AC3E}">
        <p14:creationId xmlns:p14="http://schemas.microsoft.com/office/powerpoint/2010/main" val="183344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5"/>
          <p:cNvPicPr>
            <a:picLocks noGrp="1"/>
          </p:cNvPicPr>
          <p:nvPr>
            <p:ph idx="1"/>
          </p:nvPr>
        </p:nvPicPr>
        <p:blipFill>
          <a:blip r:embed="rId2" cstate="print"/>
          <a:stretch/>
        </p:blipFill>
        <p:spPr>
          <a:xfrm>
            <a:off x="1215546" y="1118937"/>
            <a:ext cx="10034337" cy="4283242"/>
          </a:xfrm>
          <a:prstGeom prst="rect">
            <a:avLst/>
          </a:prstGeom>
          <a:ln>
            <a:noFill/>
          </a:ln>
        </p:spPr>
      </p:pic>
    </p:spTree>
    <p:extLst>
      <p:ext uri="{BB962C8B-B14F-4D97-AF65-F5344CB8AC3E}">
        <p14:creationId xmlns:p14="http://schemas.microsoft.com/office/powerpoint/2010/main" val="183344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FBCD8-36B4-C248-A5CA-0982E8C25AB6}"/>
              </a:ext>
            </a:extLst>
          </p:cNvPr>
          <p:cNvSpPr>
            <a:spLocks noGrp="1"/>
          </p:cNvSpPr>
          <p:nvPr>
            <p:ph type="title"/>
          </p:nvPr>
        </p:nvSpPr>
        <p:spPr>
          <a:xfrm>
            <a:off x="941560" y="2037030"/>
            <a:ext cx="10412240" cy="1644633"/>
          </a:xfrm>
        </p:spPr>
        <p:txBody>
          <a:bodyPr>
            <a:normAutofit fontScale="90000"/>
          </a:bodyPr>
          <a:lstStyle/>
          <a:p>
            <a:r>
              <a:rPr lang="fr-FR" b="0" spc="-1" dirty="0">
                <a:solidFill>
                  <a:srgbClr val="0070C0"/>
                </a:solidFill>
                <a:latin typeface="Calibri"/>
              </a:rPr>
              <a:t>3. FORMES,CAUSES ET CONSEQUENCES DES VIOLENCES SEXUELLES</a:t>
            </a:r>
            <a:br>
              <a:rPr lang="fr-FR" b="0" spc="-1" dirty="0">
                <a:latin typeface="Arial"/>
              </a:rPr>
            </a:br>
            <a:endParaRPr lang="fr-FR" dirty="0"/>
          </a:p>
        </p:txBody>
      </p:sp>
    </p:spTree>
    <p:extLst>
      <p:ext uri="{BB962C8B-B14F-4D97-AF65-F5344CB8AC3E}">
        <p14:creationId xmlns:p14="http://schemas.microsoft.com/office/powerpoint/2010/main" val="18334454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14307</TotalTime>
  <Words>1636</Words>
  <Application>Microsoft Office PowerPoint</Application>
  <PresentationFormat>Grand écran</PresentationFormat>
  <Paragraphs>204</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Calibri Light</vt:lpstr>
      <vt:lpstr>Segoe UI</vt:lpstr>
      <vt:lpstr>Wingdings</vt:lpstr>
      <vt:lpstr>Thème Office</vt:lpstr>
      <vt:lpstr>VIOLENCES SEXUELLES</vt:lpstr>
      <vt:lpstr>PLAN</vt:lpstr>
      <vt:lpstr>En France </vt:lpstr>
      <vt:lpstr>1. INTRODUCTION </vt:lpstr>
      <vt:lpstr>2.DEFINITIONS </vt:lpstr>
      <vt:lpstr>SEXUALITE </vt:lpstr>
      <vt:lpstr>La santé sexuelle </vt:lpstr>
      <vt:lpstr>Présentation PowerPoint</vt:lpstr>
      <vt:lpstr>3. FORMES,CAUSES ET CONSEQUENCES DES VIOLENCES SEXUELLES </vt:lpstr>
      <vt:lpstr>FORMES DES VIOLENCES</vt:lpstr>
      <vt:lpstr>FORMES DES VIOLENCES</vt:lpstr>
      <vt:lpstr>Présentation PowerPoint</vt:lpstr>
      <vt:lpstr>Causes des violences </vt:lpstr>
      <vt:lpstr>FACTEURS FAVORISANTS</vt:lpstr>
      <vt:lpstr>LES CONSEQUENCES DES VSBG  </vt:lpstr>
      <vt:lpstr>LES CONSEQUENCES DES VSBG  </vt:lpstr>
      <vt:lpstr>LES CONSEQUENCES DES VSBG  </vt:lpstr>
      <vt:lpstr>LES CONSEQUENCES DES VSBG  </vt:lpstr>
      <vt:lpstr>4. CYCLE DE LA VIOLENCE </vt:lpstr>
      <vt:lpstr>Présentation PowerPoint</vt:lpstr>
      <vt:lpstr>Présentation PowerPoint</vt:lpstr>
      <vt:lpstr>5. PRISE EN CHARGE DES VIOLENCES</vt:lpstr>
      <vt:lpstr>5. PRISE EN CHARGE DES VIOLENCES</vt:lpstr>
      <vt:lpstr>Mener un entretien </vt:lpstr>
      <vt:lpstr>SUITE  DE L’ENTRETIEN </vt:lpstr>
      <vt:lpstr>SUITE MENER EN ENTRETIEN </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Microsoft Office User</dc:creator>
  <cp:lastModifiedBy>CMETE Delphine LECLERC</cp:lastModifiedBy>
  <cp:revision>32</cp:revision>
  <dcterms:created xsi:type="dcterms:W3CDTF">2024-09-26T20:20:56Z</dcterms:created>
  <dcterms:modified xsi:type="dcterms:W3CDTF">2025-02-04T10:00:13Z</dcterms:modified>
</cp:coreProperties>
</file>