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06"/>
  </p:notesMasterIdLst>
  <p:sldIdLst>
    <p:sldId id="444" r:id="rId2"/>
    <p:sldId id="355" r:id="rId3"/>
    <p:sldId id="356" r:id="rId4"/>
    <p:sldId id="261"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8" r:id="rId45"/>
    <p:sldId id="399" r:id="rId46"/>
    <p:sldId id="523" r:id="rId47"/>
    <p:sldId id="267" r:id="rId48"/>
    <p:sldId id="269" r:id="rId49"/>
    <p:sldId id="518" r:id="rId50"/>
    <p:sldId id="270" r:id="rId51"/>
    <p:sldId id="271" r:id="rId52"/>
    <p:sldId id="272" r:id="rId53"/>
    <p:sldId id="273" r:id="rId54"/>
    <p:sldId id="519" r:id="rId55"/>
    <p:sldId id="347" r:id="rId56"/>
    <p:sldId id="400" r:id="rId57"/>
    <p:sldId id="401" r:id="rId58"/>
    <p:sldId id="402" r:id="rId59"/>
    <p:sldId id="348" r:id="rId60"/>
    <p:sldId id="409" r:id="rId61"/>
    <p:sldId id="419" r:id="rId62"/>
    <p:sldId id="446" r:id="rId63"/>
    <p:sldId id="447" r:id="rId64"/>
    <p:sldId id="448" r:id="rId65"/>
    <p:sldId id="449" r:id="rId66"/>
    <p:sldId id="450" r:id="rId67"/>
    <p:sldId id="420" r:id="rId68"/>
    <p:sldId id="421" r:id="rId69"/>
    <p:sldId id="422" r:id="rId70"/>
    <p:sldId id="423" r:id="rId71"/>
    <p:sldId id="424" r:id="rId72"/>
    <p:sldId id="425" r:id="rId73"/>
    <p:sldId id="445" r:id="rId74"/>
    <p:sldId id="426" r:id="rId75"/>
    <p:sldId id="427" r:id="rId76"/>
    <p:sldId id="428" r:id="rId77"/>
    <p:sldId id="460" r:id="rId78"/>
    <p:sldId id="461" r:id="rId79"/>
    <p:sldId id="459" r:id="rId80"/>
    <p:sldId id="451" r:id="rId81"/>
    <p:sldId id="452" r:id="rId82"/>
    <p:sldId id="453" r:id="rId83"/>
    <p:sldId id="454" r:id="rId84"/>
    <p:sldId id="455" r:id="rId85"/>
    <p:sldId id="456" r:id="rId86"/>
    <p:sldId id="457" r:id="rId87"/>
    <p:sldId id="458" r:id="rId88"/>
    <p:sldId id="429" r:id="rId89"/>
    <p:sldId id="430" r:id="rId90"/>
    <p:sldId id="462" r:id="rId91"/>
    <p:sldId id="431" r:id="rId92"/>
    <p:sldId id="432" r:id="rId93"/>
    <p:sldId id="434" r:id="rId94"/>
    <p:sldId id="435" r:id="rId95"/>
    <p:sldId id="437" r:id="rId96"/>
    <p:sldId id="438" r:id="rId97"/>
    <p:sldId id="439" r:id="rId98"/>
    <p:sldId id="440" r:id="rId99"/>
    <p:sldId id="441" r:id="rId100"/>
    <p:sldId id="442" r:id="rId101"/>
    <p:sldId id="463" r:id="rId102"/>
    <p:sldId id="465" r:id="rId103"/>
    <p:sldId id="466" r:id="rId104"/>
    <p:sldId id="443" r:id="rId105"/>
  </p:sldIdLst>
  <p:sldSz cx="9144000" cy="5715000" type="screen16x10"/>
  <p:notesSz cx="6858000" cy="9144000"/>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55131"/>
    <a:srgbClr val="88B7FF"/>
    <a:srgbClr val="69ADFF"/>
    <a:srgbClr val="3F80CD"/>
    <a:srgbClr val="7FB9FF"/>
    <a:srgbClr val="50C7FF"/>
    <a:srgbClr val="2E3883"/>
    <a:srgbClr val="2E39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12"/>
    <p:restoredTop sz="88372"/>
  </p:normalViewPr>
  <p:slideViewPr>
    <p:cSldViewPr snapToGrid="0" snapToObjects="1">
      <p:cViewPr varScale="1">
        <p:scale>
          <a:sx n="109" d="100"/>
          <a:sy n="109" d="100"/>
        </p:scale>
        <p:origin x="680" y="17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EBE43B4-F927-E545-B6FD-C43D07345791}" type="datetimeFigureOut">
              <a:rPr lang="fr-FR"/>
              <a:pPr>
                <a:defRPr/>
              </a:pPr>
              <a:t>03/02/2025</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356C7DE-A361-1B44-B316-9F4451140AC7}" type="slidenum">
              <a:rPr lang="fr-FR"/>
              <a:pPr>
                <a:defRPr/>
              </a:pPr>
              <a:t>‹N°›</a:t>
            </a:fld>
            <a:endParaRPr lang="fr-FR"/>
          </a:p>
        </p:txBody>
      </p:sp>
    </p:spTree>
    <p:extLst>
      <p:ext uri="{BB962C8B-B14F-4D97-AF65-F5344CB8AC3E}">
        <p14:creationId xmlns:p14="http://schemas.microsoft.com/office/powerpoint/2010/main" val="13314678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o.int/social_determinants/thecommission/finalreport/fr/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dirty="0"/>
              <a:t>Au XXe siècle, Georges Canguilhem dira, dans </a:t>
            </a:r>
            <a:r>
              <a:rPr lang="fr-FR" i="1" dirty="0"/>
              <a:t>Le normal et le pathologique</a:t>
            </a:r>
            <a:r>
              <a:rPr lang="fr-FR" dirty="0"/>
              <a:t> (6), que le vivant est normatif, entendant par là qu'il institue ses propres normes plutôt que de se conformer à un modèle extérieur, qu'il s'agisse d'une moyenne ou d'un idéal. Canguilhem fait aussi sienne cette définition de la santé datant du début du siècle et annonçant le courant holistique : « De plus en plus l'idée de santé et de normalité cesse de nous apparaître comme celle de la conformité à un idéal extérieur (athlète pour le corps, bachelier pour l'intelligence). Elle prend place dans la relation entre le moi conscient et les organismes psycho-physiologiques, elle est relativiste et individualiste ».</a:t>
            </a:r>
          </a:p>
          <a:p>
            <a:pPr marL="0" indent="0">
              <a:buFontTx/>
              <a:buNone/>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effectLst/>
                <a:latin typeface="TimesNewRomanPSMT"/>
              </a:rPr>
              <a:t>Dans  Némésis </a:t>
            </a:r>
            <a:r>
              <a:rPr lang="fr-FR" sz="1800" dirty="0" err="1">
                <a:effectLst/>
                <a:latin typeface="TimesNewRomanPSMT"/>
              </a:rPr>
              <a:t>Medicale</a:t>
            </a:r>
            <a:r>
              <a:rPr lang="fr-FR" sz="1800" dirty="0">
                <a:effectLst/>
                <a:latin typeface="TimesNewRomanPSMT"/>
              </a:rPr>
              <a:t> : expropriation de la santé 1974, Ivan Illich (</a:t>
            </a:r>
            <a:r>
              <a:rPr lang="fr-FR" sz="1800" dirty="0" err="1">
                <a:effectLst/>
                <a:latin typeface="TimesNewRomanPSMT"/>
              </a:rPr>
              <a:t>philiosophe</a:t>
            </a:r>
            <a:r>
              <a:rPr lang="fr-FR" sz="1800" dirty="0">
                <a:effectLst/>
                <a:latin typeface="TimesNewRomanPSMT"/>
              </a:rPr>
              <a:t> 1926-2002) une société sans école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effectLst/>
                <a:latin typeface="TimesNewRomanPSMT"/>
              </a:rPr>
              <a:t>Mon essai se veut une contribution pour éviter que cette action (La dynamique morbide de l’entreprise </a:t>
            </a:r>
            <a:r>
              <a:rPr lang="fr-FR" sz="1800" dirty="0" err="1">
                <a:effectLst/>
                <a:latin typeface="TimesNewRomanPSMT"/>
              </a:rPr>
              <a:t>médicale</a:t>
            </a:r>
            <a:r>
              <a:rPr lang="fr-FR" sz="1800" dirty="0">
                <a:effectLst/>
                <a:latin typeface="TimesNewRomanPSMT"/>
              </a:rPr>
              <a:t>) ne soit </a:t>
            </a:r>
            <a:r>
              <a:rPr lang="fr-FR" sz="1800" dirty="0" err="1">
                <a:effectLst/>
                <a:latin typeface="TimesNewRomanPSMT"/>
              </a:rPr>
              <a:t>récupérée</a:t>
            </a:r>
            <a:r>
              <a:rPr lang="fr-FR" sz="1800" dirty="0">
                <a:effectLst/>
                <a:latin typeface="TimesNewRomanPSMT"/>
              </a:rPr>
              <a:t> sous la forme d’une trans- formation du </a:t>
            </a:r>
            <a:r>
              <a:rPr lang="fr-FR" sz="1800" dirty="0" err="1">
                <a:effectLst/>
                <a:latin typeface="TimesNewRomanPSMT"/>
              </a:rPr>
              <a:t>médecin</a:t>
            </a:r>
            <a:r>
              <a:rPr lang="fr-FR" sz="1800" dirty="0">
                <a:effectLst/>
                <a:latin typeface="TimesNewRomanPSMT"/>
              </a:rPr>
              <a:t> en soigneur de patients à vie, de même que l’instituteur s’est transformé en éducateur dans une entreprise de formation interminable pour élèves à perpétuité́. </a:t>
            </a:r>
            <a:endParaRPr lang="fr-FR" dirty="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4</a:t>
            </a:fld>
            <a:endParaRPr lang="fr-FR"/>
          </a:p>
        </p:txBody>
      </p:sp>
    </p:spTree>
    <p:extLst>
      <p:ext uri="{BB962C8B-B14F-4D97-AF65-F5344CB8AC3E}">
        <p14:creationId xmlns:p14="http://schemas.microsoft.com/office/powerpoint/2010/main" val="135664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fr-FR" dirty="0"/>
              <a:t>chaque responsable politique doit prendre conscience des conséquences de ses décisions sur la santé des populations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fr-FR" dirty="0"/>
              <a:t>chaque personne, chaque communauté, chaque région, chaque pays doit préserver collectivement les ressources naturelles et créer des relations et des conditions de vie et de travail favorables à la santé</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fr-FR" altLang="fr-FR" dirty="0"/>
              <a:t>les communautés sont considérées comme capables de prendre en main leur destinée et d’assumer la responsabilité de leurs actions. Elles doivent choisir les priorités et prendre les décisions qui concernent leur santé.</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fr-FR" altLang="fr-FR" dirty="0"/>
              <a:t>il s’agit de permettre aux gens, à tous les âges, d’acquérir et de renforcer les aptitudes indispensables à la vie, d’exercer un plus grand contrôle sur leur santé et sur leur environnement.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fr-FR" dirty="0"/>
              <a:t>il s’agit de créer un système de soins qui serve au mieux les intérêts de la santé, qui s’inscrive dans une logique de promotion de la santé, qui respecte notamment la dimension culturelle et sociale des personnes, qui encourage et prenne en compte l’expression des individus et des groupes sur leurs attentes en matière de santé. Cela suppose d’orienter dans ce sens la formation des professionnels et la recherche.</a:t>
            </a:r>
          </a:p>
          <a:p>
            <a:endParaRPr lang="fr-FR"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solidFill>
                  <a:srgbClr val="262626"/>
                </a:solidFill>
                <a:effectLst/>
                <a:latin typeface="AvenirNextCondensed" panose="020B0506020202020204" pitchFamily="34" charset="0"/>
              </a:rPr>
              <a:t>Le cercle central de ce </a:t>
            </a:r>
            <a:r>
              <a:rPr lang="fr-FR" sz="1800" dirty="0" err="1">
                <a:solidFill>
                  <a:srgbClr val="262626"/>
                </a:solidFill>
                <a:effectLst/>
                <a:latin typeface="AvenirNextCondensed" panose="020B0506020202020204" pitchFamily="34" charset="0"/>
              </a:rPr>
              <a:t>modèle</a:t>
            </a:r>
            <a:r>
              <a:rPr lang="fr-FR" sz="1800" dirty="0">
                <a:solidFill>
                  <a:srgbClr val="262626"/>
                </a:solidFill>
                <a:effectLst/>
                <a:latin typeface="AvenirNextCondensed" panose="020B0506020202020204" pitchFamily="34" charset="0"/>
              </a:rPr>
              <a:t> met en avant les trois </a:t>
            </a:r>
            <a:r>
              <a:rPr lang="fr-FR" sz="1800" dirty="0" err="1">
                <a:solidFill>
                  <a:srgbClr val="262626"/>
                </a:solidFill>
                <a:effectLst/>
                <a:latin typeface="AvenirNextCondensed" panose="020B0506020202020204" pitchFamily="34" charset="0"/>
              </a:rPr>
              <a:t>stratégies</a:t>
            </a:r>
            <a:r>
              <a:rPr lang="fr-FR" sz="1800" dirty="0">
                <a:solidFill>
                  <a:srgbClr val="262626"/>
                </a:solidFill>
                <a:effectLst/>
                <a:latin typeface="AvenirNextCondensed" panose="020B0506020202020204" pitchFamily="34" charset="0"/>
              </a:rPr>
              <a:t> d’inter- </a:t>
            </a:r>
            <a:r>
              <a:rPr lang="fr-FR" sz="1800" dirty="0" err="1">
                <a:solidFill>
                  <a:srgbClr val="262626"/>
                </a:solidFill>
                <a:effectLst/>
                <a:latin typeface="AvenirNextCondensed" panose="020B0506020202020204" pitchFamily="34" charset="0"/>
              </a:rPr>
              <a:t>vention</a:t>
            </a:r>
            <a:r>
              <a:rPr lang="fr-FR" sz="1800" dirty="0">
                <a:solidFill>
                  <a:srgbClr val="262626"/>
                </a:solidFill>
                <a:effectLst/>
                <a:latin typeface="AvenirNextCondensed" panose="020B0506020202020204" pitchFamily="34" charset="0"/>
              </a:rPr>
              <a:t> attendues des acteurs de la promotion de la san- té, à savoir </a:t>
            </a:r>
            <a:r>
              <a:rPr lang="fr-FR" sz="1800" b="1" dirty="0">
                <a:solidFill>
                  <a:srgbClr val="262626"/>
                </a:solidFill>
                <a:effectLst/>
                <a:latin typeface="AvenirNextCondensed" panose="020B0506020202020204" pitchFamily="34" charset="0"/>
              </a:rPr>
              <a:t>développer le pouvoir d’agir des personnes et des groupes</a:t>
            </a:r>
            <a:r>
              <a:rPr lang="fr-FR" sz="1800" dirty="0">
                <a:solidFill>
                  <a:srgbClr val="262626"/>
                </a:solidFill>
                <a:effectLst/>
                <a:latin typeface="AvenirNextCondensed" panose="020B0506020202020204" pitchFamily="34" charset="0"/>
              </a:rPr>
              <a:t>, jouer un </a:t>
            </a:r>
            <a:r>
              <a:rPr lang="fr-FR" sz="1800" dirty="0" err="1">
                <a:solidFill>
                  <a:srgbClr val="262626"/>
                </a:solidFill>
                <a:effectLst/>
                <a:latin typeface="AvenirNextCondensed" panose="020B0506020202020204" pitchFamily="34" charset="0"/>
              </a:rPr>
              <a:t>rôle</a:t>
            </a:r>
            <a:r>
              <a:rPr lang="fr-FR" sz="1800" dirty="0">
                <a:solidFill>
                  <a:srgbClr val="262626"/>
                </a:solidFill>
                <a:effectLst/>
                <a:latin typeface="AvenirNextCondensed" panose="020B0506020202020204" pitchFamily="34" charset="0"/>
              </a:rPr>
              <a:t> de </a:t>
            </a:r>
            <a:r>
              <a:rPr lang="fr-FR" sz="1800" b="1" dirty="0" err="1">
                <a:solidFill>
                  <a:srgbClr val="262626"/>
                </a:solidFill>
                <a:effectLst/>
                <a:latin typeface="AvenirNextCondensed" panose="020B0506020202020204" pitchFamily="34" charset="0"/>
              </a:rPr>
              <a:t>médiateurs</a:t>
            </a:r>
            <a:r>
              <a:rPr lang="fr-FR" sz="1800" dirty="0">
                <a:solidFill>
                  <a:srgbClr val="262626"/>
                </a:solidFill>
                <a:effectLst/>
                <a:latin typeface="AvenirNextCondensed" panose="020B0506020202020204" pitchFamily="34" charset="0"/>
              </a:rPr>
              <a:t>, et </a:t>
            </a:r>
            <a:r>
              <a:rPr lang="fr-FR" sz="1800" b="1" dirty="0">
                <a:solidFill>
                  <a:srgbClr val="262626"/>
                </a:solidFill>
                <a:effectLst/>
                <a:latin typeface="AvenirNextCondensed" panose="020B0506020202020204" pitchFamily="34" charset="0"/>
              </a:rPr>
              <a:t>exercer un plaidoyer </a:t>
            </a:r>
            <a:r>
              <a:rPr lang="fr-FR" sz="1800" dirty="0">
                <a:solidFill>
                  <a:srgbClr val="262626"/>
                </a:solidFill>
                <a:effectLst/>
                <a:latin typeface="AvenirNextCondensed" panose="020B0506020202020204" pitchFamily="34" charset="0"/>
              </a:rPr>
              <a:t>(</a:t>
            </a:r>
            <a:r>
              <a:rPr lang="fr-FR" sz="1800" dirty="0" err="1">
                <a:solidFill>
                  <a:srgbClr val="262626"/>
                </a:solidFill>
                <a:effectLst/>
                <a:latin typeface="AvenirNextCondensed" panose="020B0506020202020204" pitchFamily="34" charset="0"/>
              </a:rPr>
              <a:t>Saan</a:t>
            </a:r>
            <a:r>
              <a:rPr lang="fr-FR" sz="1800" dirty="0">
                <a:solidFill>
                  <a:srgbClr val="262626"/>
                </a:solidFill>
                <a:effectLst/>
                <a:latin typeface="AvenirNextCondensed" panose="020B0506020202020204" pitchFamily="34" charset="0"/>
              </a:rPr>
              <a:t> &amp; Wise, 2011).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5CD71EA0-47C0-5C42-9D90-2E15763AE75F}" type="slidenum">
              <a:rPr lang="fr-FR" smtClean="0"/>
              <a:t>47</a:t>
            </a:fld>
            <a:endParaRPr lang="fr-FR"/>
          </a:p>
        </p:txBody>
      </p:sp>
    </p:spTree>
    <p:extLst>
      <p:ext uri="{BB962C8B-B14F-4D97-AF65-F5344CB8AC3E}">
        <p14:creationId xmlns:p14="http://schemas.microsoft.com/office/powerpoint/2010/main" val="343920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48</a:t>
            </a:fld>
            <a:endParaRPr lang="fr-FR"/>
          </a:p>
        </p:txBody>
      </p:sp>
    </p:spTree>
    <p:extLst>
      <p:ext uri="{BB962C8B-B14F-4D97-AF65-F5344CB8AC3E}">
        <p14:creationId xmlns:p14="http://schemas.microsoft.com/office/powerpoint/2010/main" val="373522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50</a:t>
            </a:fld>
            <a:endParaRPr lang="fr-FR"/>
          </a:p>
        </p:txBody>
      </p:sp>
    </p:spTree>
    <p:extLst>
      <p:ext uri="{BB962C8B-B14F-4D97-AF65-F5344CB8AC3E}">
        <p14:creationId xmlns:p14="http://schemas.microsoft.com/office/powerpoint/2010/main" val="396965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a:t>Le Département et la Fondation BNP Paribas ont lancé en 2021 l’Académie populaire de la santé, un programme créé par et pour les </a:t>
            </a:r>
            <a:r>
              <a:rPr lang="fr-FR" dirty="0" err="1"/>
              <a:t>habitant·es</a:t>
            </a:r>
            <a:r>
              <a:rPr lang="fr-FR" dirty="0"/>
              <a:t> de la Seine-Saint-Denis pour leur permettre de devenir </a:t>
            </a:r>
            <a:r>
              <a:rPr lang="fr-FR" dirty="0" err="1"/>
              <a:t>référent·e</a:t>
            </a:r>
            <a:r>
              <a:rPr lang="fr-FR" dirty="0"/>
              <a:t> de santé auprès de leur entourage. Ce projet innovant pour les </a:t>
            </a:r>
            <a:r>
              <a:rPr lang="fr-FR" dirty="0" err="1"/>
              <a:t>séquano</a:t>
            </a:r>
            <a:r>
              <a:rPr lang="fr-FR" dirty="0"/>
              <a:t> </a:t>
            </a:r>
            <a:r>
              <a:rPr lang="fr-FR" dirty="0" err="1"/>
              <a:t>dionysien·nes</a:t>
            </a:r>
            <a:r>
              <a:rPr lang="fr-FR" dirty="0"/>
              <a:t> a été imaginé au cœur de l’épidémie de la Covid-19. Cette crise sanitaire a mis en lumière les conséquences dramatiques que peuvent générer les inégalités sociales et territoriales de santé en Seine-Saint-Denis. Depuis les </a:t>
            </a:r>
            <a:r>
              <a:rPr lang="fr-FR" dirty="0" err="1"/>
              <a:t>ambassadeur·rices</a:t>
            </a:r>
            <a:r>
              <a:rPr lang="fr-FR" dirty="0"/>
              <a:t> en santé ont mené de nombreuses actions de sensibilisation auprès de leurs proches et sur le territoire.</a:t>
            </a:r>
          </a:p>
          <a:p>
            <a:pPr algn="l"/>
            <a:endParaRPr lang="fr-FR" dirty="0">
              <a:latin typeface="Times New Roman" charset="0"/>
              <a:cs typeface="Times New Roman" charset="0"/>
            </a:endParaRPr>
          </a:p>
          <a:p>
            <a:r>
              <a:rPr lang="fr-FR" dirty="0"/>
              <a:t>De nombreuses réalisations et actions de terrain ont été réalisées par les </a:t>
            </a:r>
            <a:r>
              <a:rPr lang="fr-FR" dirty="0" err="1"/>
              <a:t>ambassadeur·rices</a:t>
            </a:r>
            <a:r>
              <a:rPr lang="fr-FR" dirty="0"/>
              <a:t> depuis le lancement. Des vidéos thématiques ont été produites (disponibles plus bas). Une quarantaine d’ateliers, de sessions d’informations, d’actions de promotion de la santé, de sessions de dépistages ont été menées par les </a:t>
            </a:r>
            <a:r>
              <a:rPr lang="fr-FR" dirty="0" err="1"/>
              <a:t>ambassadeur·rices</a:t>
            </a:r>
            <a:r>
              <a:rPr lang="fr-FR" dirty="0"/>
              <a:t> qui ont touché plus de 1 500 personnes abordant des sujets divers (nutrition, cancer du sein, diabète, activité physique, santé mentale, vie affective et sexuelle..).</a:t>
            </a:r>
          </a:p>
          <a:p>
            <a:r>
              <a:rPr lang="fr-FR" dirty="0"/>
              <a:t>Par ailleurs, l’expérience développée par les </a:t>
            </a:r>
            <a:r>
              <a:rPr lang="fr-FR" dirty="0" err="1"/>
              <a:t>ambassadeur·rices</a:t>
            </a:r>
            <a:r>
              <a:rPr lang="fr-FR" dirty="0"/>
              <a:t> en santé de Seine-Saint-Denis leur permet également de se pencher sur la création de nouveaux moyens de communication en santé.</a:t>
            </a:r>
          </a:p>
          <a:p>
            <a:r>
              <a:rPr lang="fr-FR" dirty="0"/>
              <a:t>En 2024, une nouvelle promotion verra le jour, à laquelle vous pouvez d’ores et déjà vous inscrire</a:t>
            </a:r>
          </a:p>
          <a:p>
            <a:pPr algn="l"/>
            <a:endParaRPr lang="fr-FR" dirty="0">
              <a:latin typeface="Times New Roman" charset="0"/>
              <a:cs typeface="Times New Roman" charset="0"/>
            </a:endParaRPr>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51</a:t>
            </a:fld>
            <a:endParaRPr lang="fr-FR"/>
          </a:p>
        </p:txBody>
      </p:sp>
    </p:spTree>
    <p:extLst>
      <p:ext uri="{BB962C8B-B14F-4D97-AF65-F5344CB8AC3E}">
        <p14:creationId xmlns:p14="http://schemas.microsoft.com/office/powerpoint/2010/main" val="109236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52</a:t>
            </a:fld>
            <a:endParaRPr lang="fr-FR"/>
          </a:p>
        </p:txBody>
      </p:sp>
    </p:spTree>
    <p:extLst>
      <p:ext uri="{BB962C8B-B14F-4D97-AF65-F5344CB8AC3E}">
        <p14:creationId xmlns:p14="http://schemas.microsoft.com/office/powerpoint/2010/main" val="77685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rgbClr val="002060"/>
                </a:solidFill>
              </a:rPr>
              <a:t>Le secteur de la santé doit s'orienter de plus en plus dans le sens de la promotion de la santé.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solidFill>
                <a:srgbClr val="002060"/>
              </a:solidFill>
            </a:endParaRPr>
          </a:p>
          <a:p>
            <a:endParaRPr lang="fr-FR" dirty="0"/>
          </a:p>
        </p:txBody>
      </p:sp>
      <p:sp>
        <p:nvSpPr>
          <p:cNvPr id="4" name="Espace réservé du numéro de diapositive 3"/>
          <p:cNvSpPr>
            <a:spLocks noGrp="1"/>
          </p:cNvSpPr>
          <p:nvPr>
            <p:ph type="sldNum" sz="quarter" idx="5"/>
          </p:nvPr>
        </p:nvSpPr>
        <p:spPr/>
        <p:txBody>
          <a:bodyPr/>
          <a:lstStyle/>
          <a:p>
            <a:fld id="{5CD71EA0-47C0-5C42-9D90-2E15763AE75F}" type="slidenum">
              <a:rPr lang="fr-FR" smtClean="0"/>
              <a:t>53</a:t>
            </a:fld>
            <a:endParaRPr lang="fr-FR"/>
          </a:p>
        </p:txBody>
      </p:sp>
    </p:spTree>
    <p:extLst>
      <p:ext uri="{BB962C8B-B14F-4D97-AF65-F5344CB8AC3E}">
        <p14:creationId xmlns:p14="http://schemas.microsoft.com/office/powerpoint/2010/main" val="253460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rgbClr val="002060"/>
                </a:solidFill>
              </a:rPr>
              <a:t>Le secteur de la santé doit s'orienter de plus en plus dans le sens de la promotion de la santé.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solidFill>
                <a:srgbClr val="002060"/>
              </a:solidFill>
            </a:endParaRPr>
          </a:p>
          <a:p>
            <a:pPr marL="342900" indent="-342900" algn="just">
              <a:buFont typeface="Wingdings" charset="0"/>
              <a:buChar char="à"/>
            </a:pPr>
            <a:endParaRPr lang="fr-FR" sz="1200" dirty="0">
              <a:solidFill>
                <a:srgbClr val="002060"/>
              </a:solidFill>
            </a:endParaRPr>
          </a:p>
          <a:p>
            <a:pPr marL="342900" indent="-342900" algn="just">
              <a:buFont typeface="Wingdings" charset="0"/>
              <a:buChar char="à"/>
            </a:pPr>
            <a:endParaRPr lang="fr-FR" sz="1200" dirty="0">
              <a:solidFill>
                <a:srgbClr val="002060"/>
              </a:solidFill>
            </a:endParaRPr>
          </a:p>
          <a:p>
            <a:pPr marL="342900" indent="-342900" algn="just">
              <a:buFont typeface="Wingdings" charset="0"/>
              <a:buChar char="à"/>
            </a:pPr>
            <a:endParaRPr lang="fr-FR" sz="1200" dirty="0">
              <a:solidFill>
                <a:srgbClr val="002060"/>
              </a:solidFill>
            </a:endParaRPr>
          </a:p>
          <a:p>
            <a:pPr marL="342900" indent="-342900" algn="just">
              <a:buFont typeface="Wingdings" charset="0"/>
              <a:buChar char="à"/>
            </a:pPr>
            <a:r>
              <a:rPr lang="fr-FR" sz="1200" dirty="0">
                <a:solidFill>
                  <a:srgbClr val="002060"/>
                </a:solidFill>
              </a:rPr>
              <a:t>La tâche de promotion est partagée entre les particuliers, les groupes communautaires, les professionnels de la santé, les établissements de services, et les gouvernements. </a:t>
            </a:r>
          </a:p>
          <a:p>
            <a:pPr marL="342900" indent="-342900" algn="just">
              <a:buFont typeface="Wingdings" charset="0"/>
              <a:buChar char="à"/>
            </a:pPr>
            <a:endParaRPr lang="fr-FR" sz="1200" dirty="0">
              <a:solidFill>
                <a:srgbClr val="002060"/>
              </a:solidFill>
            </a:endParaRPr>
          </a:p>
          <a:p>
            <a:pPr marL="342900" indent="-342900" algn="just">
              <a:buFont typeface="Wingdings" charset="0"/>
              <a:buChar char="à"/>
            </a:pPr>
            <a:r>
              <a:rPr lang="fr-FR" sz="1200" dirty="0">
                <a:solidFill>
                  <a:srgbClr val="002060"/>
                </a:solidFill>
              </a:rPr>
              <a:t>Tous doivent œuvrer ensemble à la création d'un système de soins servant au mieux les intérêts de la santé.</a:t>
            </a:r>
          </a:p>
          <a:p>
            <a:pPr marL="342900" indent="-342900" algn="just">
              <a:buFont typeface="Wingdings" charset="0"/>
              <a:buChar char="à"/>
            </a:pPr>
            <a:endParaRPr lang="fr-FR" sz="1200" dirty="0">
              <a:solidFill>
                <a:srgbClr val="002060"/>
              </a:solidFill>
            </a:endParaRPr>
          </a:p>
          <a:p>
            <a:pPr marL="342900" indent="-342900" algn="just">
              <a:buFont typeface="Wingdings" charset="0"/>
              <a:buChar char="à"/>
            </a:pPr>
            <a:r>
              <a:rPr lang="fr-FR" sz="1200" dirty="0">
                <a:solidFill>
                  <a:srgbClr val="002060"/>
                </a:solidFill>
              </a:rPr>
              <a:t>La réorientation des services de santé exige une attention accrue l'égard de </a:t>
            </a:r>
            <a:r>
              <a:rPr lang="fr-FR" sz="1200" dirty="0">
                <a:solidFill>
                  <a:srgbClr val="E56727"/>
                </a:solidFill>
              </a:rPr>
              <a:t>la recherche</a:t>
            </a:r>
            <a:r>
              <a:rPr lang="fr-FR" sz="1200" dirty="0">
                <a:solidFill>
                  <a:srgbClr val="002060"/>
                </a:solidFill>
              </a:rPr>
              <a:t>, ainsi que des changements dans </a:t>
            </a:r>
            <a:r>
              <a:rPr lang="fr-FR" sz="1200" dirty="0">
                <a:solidFill>
                  <a:srgbClr val="E56727"/>
                </a:solidFill>
              </a:rPr>
              <a:t>l'enseignement</a:t>
            </a:r>
            <a:r>
              <a:rPr lang="fr-FR" sz="1200" dirty="0">
                <a:solidFill>
                  <a:srgbClr val="002060"/>
                </a:solidFill>
              </a:rPr>
              <a:t> et </a:t>
            </a:r>
            <a:r>
              <a:rPr lang="fr-FR" sz="1200" dirty="0">
                <a:solidFill>
                  <a:srgbClr val="E56727"/>
                </a:solidFill>
              </a:rPr>
              <a:t>la formation des professionnels. </a:t>
            </a:r>
          </a:p>
          <a:p>
            <a:endParaRPr lang="fr-FR" dirty="0"/>
          </a:p>
        </p:txBody>
      </p:sp>
      <p:sp>
        <p:nvSpPr>
          <p:cNvPr id="4" name="Espace réservé du numéro de diapositive 3"/>
          <p:cNvSpPr>
            <a:spLocks noGrp="1"/>
          </p:cNvSpPr>
          <p:nvPr>
            <p:ph type="sldNum" sz="quarter" idx="5"/>
          </p:nvPr>
        </p:nvSpPr>
        <p:spPr/>
        <p:txBody>
          <a:bodyPr/>
          <a:lstStyle/>
          <a:p>
            <a:fld id="{5CD71EA0-47C0-5C42-9D90-2E15763AE75F}" type="slidenum">
              <a:rPr lang="fr-FR" smtClean="0"/>
              <a:t>54</a:t>
            </a:fld>
            <a:endParaRPr lang="fr-FR"/>
          </a:p>
        </p:txBody>
      </p:sp>
    </p:spTree>
    <p:extLst>
      <p:ext uri="{BB962C8B-B14F-4D97-AF65-F5344CB8AC3E}">
        <p14:creationId xmlns:p14="http://schemas.microsoft.com/office/powerpoint/2010/main" val="396852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2FA4E5-C736-42C9-B3BA-E3D6D6124874}" type="slidenum">
              <a:rPr lang="fr-FR" smtClean="0">
                <a:solidFill>
                  <a:prstClr val="black"/>
                </a:solidFill>
                <a:latin typeface="Calibri"/>
              </a:rPr>
              <a:pPr/>
              <a:t>75</a:t>
            </a:fld>
            <a:endParaRPr lang="fr-FR">
              <a:solidFill>
                <a:prstClr val="black"/>
              </a:solidFill>
              <a:latin typeface="Calibri"/>
            </a:endParaRPr>
          </a:p>
        </p:txBody>
      </p:sp>
    </p:spTree>
    <p:extLst>
      <p:ext uri="{BB962C8B-B14F-4D97-AF65-F5344CB8AC3E}">
        <p14:creationId xmlns:p14="http://schemas.microsoft.com/office/powerpoint/2010/main" val="242126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2FA4E5-C736-42C9-B3BA-E3D6D6124874}" type="slidenum">
              <a:rPr lang="fr-FR" smtClean="0">
                <a:solidFill>
                  <a:prstClr val="black"/>
                </a:solidFill>
                <a:latin typeface="Calibri"/>
              </a:rPr>
              <a:pPr/>
              <a:t>76</a:t>
            </a:fld>
            <a:endParaRPr lang="fr-FR">
              <a:solidFill>
                <a:prstClr val="black"/>
              </a:solidFill>
              <a:latin typeface="Calibri"/>
            </a:endParaRPr>
          </a:p>
        </p:txBody>
      </p:sp>
    </p:spTree>
    <p:extLst>
      <p:ext uri="{BB962C8B-B14F-4D97-AF65-F5344CB8AC3E}">
        <p14:creationId xmlns:p14="http://schemas.microsoft.com/office/powerpoint/2010/main" val="297953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FA3AB9-A220-5749-A328-9DB53219A519}" type="slidenum">
              <a:rPr lang="fr-FR" sz="1200"/>
              <a:pPr eaLnBrk="1" hangingPunct="1"/>
              <a:t>80</a:t>
            </a:fld>
            <a:endParaRPr lang="fr-FR"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5</a:t>
            </a:fld>
            <a:endParaRPr lang="fr-FR"/>
          </a:p>
        </p:txBody>
      </p:sp>
    </p:spTree>
    <p:extLst>
      <p:ext uri="{BB962C8B-B14F-4D97-AF65-F5344CB8AC3E}">
        <p14:creationId xmlns:p14="http://schemas.microsoft.com/office/powerpoint/2010/main" val="135664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809F8E-8BAB-B545-A504-99FEBC18762C}" type="slidenum">
              <a:rPr lang="fr-FR" sz="1200"/>
              <a:pPr eaLnBrk="1" hangingPunct="1"/>
              <a:t>81</a:t>
            </a:fld>
            <a:endParaRPr lang="fr-FR"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3ECC2B-BAC9-AA46-8F8C-E0C1C29DA669}" type="slidenum">
              <a:rPr lang="fr-FR" sz="1200"/>
              <a:pPr eaLnBrk="1" hangingPunct="1"/>
              <a:t>82</a:t>
            </a:fld>
            <a:endParaRPr lang="fr-FR"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376741-AF29-3144-876A-9737D636EB74}" type="slidenum">
              <a:rPr lang="fr-FR" sz="1200"/>
              <a:pPr eaLnBrk="1" hangingPunct="1"/>
              <a:t>83</a:t>
            </a:fld>
            <a:endParaRPr lang="fr-FR"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37FF58-4EB9-E948-9CF8-6986D0748E4F}" type="slidenum">
              <a:rPr lang="fr-FR" sz="1200"/>
              <a:pPr eaLnBrk="1" hangingPunct="1"/>
              <a:t>84</a:t>
            </a:fld>
            <a:endParaRPr lang="fr-FR"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FC68E6-78C0-F442-A8DC-E1CA9716C5EE}" type="slidenum">
              <a:rPr lang="fr-FR" sz="1200"/>
              <a:pPr eaLnBrk="1" hangingPunct="1"/>
              <a:t>85</a:t>
            </a:fld>
            <a:endParaRPr lang="fr-FR"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EB152D-8307-3445-AB1E-53E8371588F8}" type="slidenum">
              <a:rPr lang="fr-FR" sz="1200"/>
              <a:pPr eaLnBrk="1" hangingPunct="1"/>
              <a:t>86</a:t>
            </a:fld>
            <a:endParaRPr lang="fr-FR"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76FACD-852A-5343-9ADC-670842F739BF}" type="slidenum">
              <a:rPr lang="fr-FR" sz="1200"/>
              <a:pPr eaLnBrk="1" hangingPunct="1"/>
              <a:t>87</a:t>
            </a:fld>
            <a:endParaRPr lang="fr-FR"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ea typeface="ＭＳ Ｐゴシック" charset="0"/>
                <a:cs typeface="ＭＳ Ｐゴシック" charset="0"/>
              </a:rPr>
              <a:t>Détailler à l</a:t>
            </a:r>
            <a:r>
              <a:rPr lang="ja-JP" altLang="fr-FR">
                <a:ea typeface="ＭＳ Ｐゴシック" charset="0"/>
                <a:cs typeface="ＭＳ Ｐゴシック" charset="0"/>
              </a:rPr>
              <a:t>’</a:t>
            </a:r>
            <a:r>
              <a:rPr lang="fr-FR" altLang="ja-JP">
                <a:ea typeface="ＭＳ Ｐゴシック" charset="0"/>
                <a:cs typeface="ＭＳ Ｐゴシック" charset="0"/>
              </a:rPr>
              <a:t>oral ce qu</a:t>
            </a:r>
            <a:r>
              <a:rPr lang="ja-JP" altLang="fr-FR">
                <a:ea typeface="ＭＳ Ｐゴシック" charset="0"/>
                <a:cs typeface="ＭＳ Ｐゴシック" charset="0"/>
              </a:rPr>
              <a:t>’</a:t>
            </a:r>
            <a:r>
              <a:rPr lang="fr-FR" altLang="ja-JP">
                <a:ea typeface="ＭＳ Ｐゴシック" charset="0"/>
                <a:cs typeface="ＭＳ Ｐゴシック" charset="0"/>
              </a:rPr>
              <a:t>est une compétence</a:t>
            </a:r>
            <a:endParaRPr lang="fr-FR">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AFC23-7ADC-1D42-B42E-69DB5B6D2021}" type="slidenum">
              <a:rPr lang="fr-FR" sz="1200"/>
              <a:pPr eaLnBrk="1" hangingPunct="1"/>
              <a:t>90</a:t>
            </a:fld>
            <a:endParaRPr lang="fr-FR" sz="1200"/>
          </a:p>
        </p:txBody>
      </p:sp>
      <p:sp>
        <p:nvSpPr>
          <p:cNvPr id="64514" name="Rectangle 7"/>
          <p:cNvSpPr txBox="1">
            <a:spLocks noGrp="1" noChangeArrowheads="1"/>
          </p:cNvSpPr>
          <p:nvPr/>
        </p:nvSpPr>
        <p:spPr bwMode="auto">
          <a:xfrm>
            <a:off x="3885275" y="8684899"/>
            <a:ext cx="2971092" cy="457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D122F16-44B9-4241-A6F9-EF273FEC415D}" type="slidenum">
              <a:rPr lang="fr-FR" sz="1200">
                <a:latin typeface="Calibri" charset="0"/>
              </a:rPr>
              <a:pPr algn="r" eaLnBrk="1" hangingPunct="1"/>
              <a:t>90</a:t>
            </a:fld>
            <a:endParaRPr lang="fr-FR" sz="1200">
              <a:latin typeface="Calibri"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lstStyle/>
          <a:p>
            <a:pPr defTabSz="457200" eaLnBrk="1" hangingPunct="1">
              <a:spcBef>
                <a:spcPct val="0"/>
              </a:spcBef>
            </a:pPr>
            <a:endParaRPr lang="en-GB">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6</a:t>
            </a:fld>
            <a:endParaRPr lang="fr-FR"/>
          </a:p>
        </p:txBody>
      </p:sp>
    </p:spTree>
    <p:extLst>
      <p:ext uri="{BB962C8B-B14F-4D97-AF65-F5344CB8AC3E}">
        <p14:creationId xmlns:p14="http://schemas.microsoft.com/office/powerpoint/2010/main" val="135664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7</a:t>
            </a:fld>
            <a:endParaRPr lang="fr-FR"/>
          </a:p>
        </p:txBody>
      </p:sp>
    </p:spTree>
    <p:extLst>
      <p:ext uri="{BB962C8B-B14F-4D97-AF65-F5344CB8AC3E}">
        <p14:creationId xmlns:p14="http://schemas.microsoft.com/office/powerpoint/2010/main" val="135664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kern="1200" dirty="0">
                <a:solidFill>
                  <a:schemeClr val="tx1"/>
                </a:solidFill>
                <a:effectLst/>
                <a:latin typeface="+mn-lt"/>
                <a:ea typeface="+mn-ea"/>
                <a:cs typeface="+mn-cs"/>
              </a:rPr>
              <a:t>L'état de santé d’une personne se caractérise donc par des interactions complexes entre plusieurs facteurs individuels, socio-environnementaux et économiques. Il existe divers modèles explicatifs de ces déterminants de la santé.</a:t>
            </a:r>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9</a:t>
            </a:fld>
            <a:endParaRPr lang="fr-FR"/>
          </a:p>
        </p:txBody>
      </p:sp>
    </p:spTree>
    <p:extLst>
      <p:ext uri="{BB962C8B-B14F-4D97-AF65-F5344CB8AC3E}">
        <p14:creationId xmlns:p14="http://schemas.microsoft.com/office/powerpoint/2010/main" val="223232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Certains privilégient le rôle des conditions de naissance et de vie dans la petite enfance qui, lorsqu'elles sont défavorables, poseraient les fondements créateurs des inégalités. D'autres se fondent sur l'effet cumulatif de déterminants sociaux et économiques défavorables se combinant et interagissant au cours de la vie. Ces courants ne sont pas exclusifs les uns des autres et peuvent être complémentaires. </a:t>
            </a:r>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11</a:t>
            </a:fld>
            <a:endParaRPr lang="fr-FR"/>
          </a:p>
        </p:txBody>
      </p:sp>
    </p:spTree>
    <p:extLst>
      <p:ext uri="{BB962C8B-B14F-4D97-AF65-F5344CB8AC3E}">
        <p14:creationId xmlns:p14="http://schemas.microsoft.com/office/powerpoint/2010/main" val="427953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4643A9-1040-024D-B94F-417EBF378609}" type="slidenum">
              <a:rPr lang="fr-FR" sz="1200">
                <a:latin typeface="Times New Roman" charset="0"/>
              </a:rPr>
              <a:pPr eaLnBrk="1" hangingPunct="1"/>
              <a:t>12</a:t>
            </a:fld>
            <a:endParaRPr lang="fr-FR" sz="1200">
              <a:latin typeface="Times New Roman" charset="0"/>
            </a:endParaRPr>
          </a:p>
        </p:txBody>
      </p:sp>
      <p:sp>
        <p:nvSpPr>
          <p:cNvPr id="26626"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FB10CF-134D-4542-96D1-5C702047369E}" type="slidenum">
              <a:rPr lang="fr-CA" sz="1300"/>
              <a:pPr eaLnBrk="1" hangingPunct="1"/>
              <a:t>12</a:t>
            </a:fld>
            <a:endParaRPr lang="fr-CA" sz="1300"/>
          </a:p>
        </p:txBody>
      </p:sp>
      <p:sp>
        <p:nvSpPr>
          <p:cNvPr id="26627" name="Rectangle 2"/>
          <p:cNvSpPr>
            <a:spLocks noGrp="1" noRot="1" noChangeAspect="1" noChangeArrowheads="1" noTextEdit="1"/>
          </p:cNvSpPr>
          <p:nvPr>
            <p:ph type="sldImg"/>
          </p:nvPr>
        </p:nvSpPr>
        <p:spPr bwMode="auto">
          <a:xfrm>
            <a:off x="687388" y="687388"/>
            <a:ext cx="54848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8" name="Rectangle 3"/>
          <p:cNvSpPr>
            <a:spLocks noGrp="1" noChangeArrowheads="1"/>
          </p:cNvSpPr>
          <p:nvPr>
            <p:ph type="body" idx="1"/>
          </p:nvPr>
        </p:nvSpPr>
        <p:spPr bwMode="auto">
          <a:xfrm>
            <a:off x="685800" y="4343400"/>
            <a:ext cx="5486400"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r>
              <a:rPr lang="fr-FR" sz="1200" kern="1200" dirty="0">
                <a:solidFill>
                  <a:schemeClr val="tx1"/>
                </a:solidFill>
                <a:effectLst/>
                <a:latin typeface="+mn-lt"/>
                <a:ea typeface="+mn-ea"/>
                <a:cs typeface="+mn-cs"/>
              </a:rPr>
              <a:t>Le </a:t>
            </a:r>
            <a:r>
              <a:rPr lang="fr-FR" sz="1200" b="1" kern="1200" dirty="0">
                <a:solidFill>
                  <a:schemeClr val="tx1"/>
                </a:solidFill>
                <a:effectLst/>
                <a:latin typeface="+mn-lt"/>
                <a:ea typeface="+mn-ea"/>
                <a:cs typeface="+mn-cs"/>
              </a:rPr>
              <a:t>modèle de </a:t>
            </a:r>
            <a:r>
              <a:rPr lang="fr-FR" sz="1200" b="1" i="1" kern="1200" dirty="0" err="1">
                <a:solidFill>
                  <a:schemeClr val="tx1"/>
                </a:solidFill>
                <a:effectLst/>
                <a:latin typeface="+mn-lt"/>
                <a:ea typeface="+mn-ea"/>
                <a:cs typeface="+mn-cs"/>
              </a:rPr>
              <a:t>Dahlgren</a:t>
            </a:r>
            <a:r>
              <a:rPr lang="fr-FR" sz="1200" b="1" i="1" kern="1200" dirty="0">
                <a:solidFill>
                  <a:schemeClr val="tx1"/>
                </a:solidFill>
                <a:effectLst/>
                <a:latin typeface="+mn-lt"/>
                <a:ea typeface="+mn-ea"/>
                <a:cs typeface="+mn-cs"/>
              </a:rPr>
              <a:t> et Whitehead</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en arc en ciel) présente les déterminants de la santé en 4 niveaux. Ces niveaux ne sont pas indépendants les uns des autres, ils interagissent.</a:t>
            </a:r>
          </a:p>
          <a:p>
            <a:pPr lvl="0"/>
            <a:r>
              <a:rPr lang="fr-FR" sz="1200" kern="1200" dirty="0">
                <a:solidFill>
                  <a:schemeClr val="tx1"/>
                </a:solidFill>
                <a:effectLst/>
                <a:latin typeface="+mn-lt"/>
                <a:ea typeface="+mn-ea"/>
                <a:cs typeface="+mn-cs"/>
              </a:rPr>
              <a:t>Le premier niveau </a:t>
            </a:r>
            <a:r>
              <a:rPr lang="fr-FR" sz="1200" b="1" kern="1200" dirty="0">
                <a:solidFill>
                  <a:schemeClr val="tx1"/>
                </a:solidFill>
                <a:effectLst/>
                <a:latin typeface="+mn-lt"/>
                <a:ea typeface="+mn-ea"/>
                <a:cs typeface="+mn-cs"/>
              </a:rPr>
              <a:t>« Facteurs liés au style de vie personnel »</a:t>
            </a:r>
            <a:r>
              <a:rPr lang="fr-FR" sz="1200" kern="1200" dirty="0">
                <a:solidFill>
                  <a:schemeClr val="tx1"/>
                </a:solidFill>
                <a:effectLst/>
                <a:latin typeface="+mn-lt"/>
                <a:ea typeface="+mn-ea"/>
                <a:cs typeface="+mn-cs"/>
              </a:rPr>
              <a:t> concerne les comportements et styles de vie personnels, influencés par les modèles qui régissent les relations entre amis et dans l’ensemble de la collectivité. Ces rapports peuvent être favorables ou défavorables à la santé.</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personnes désavantagées ont tendance à montrer une prévalence plus élevée des facteurs comportementaux comme le tabagisme et une alimentation médiocre et feront également face à des contraintes financières plus importantes pour choisir un style de vie plus sain.</a:t>
            </a:r>
          </a:p>
          <a:p>
            <a:pPr lvl="0"/>
            <a:r>
              <a:rPr lang="fr-FR" sz="1200" kern="1200" dirty="0">
                <a:solidFill>
                  <a:schemeClr val="tx1"/>
                </a:solidFill>
                <a:effectLst/>
                <a:latin typeface="+mn-lt"/>
                <a:ea typeface="+mn-ea"/>
                <a:cs typeface="+mn-cs"/>
              </a:rPr>
              <a:t>Le second niveau « </a:t>
            </a:r>
            <a:r>
              <a:rPr lang="fr-FR" sz="1200" b="1" kern="1200" dirty="0">
                <a:solidFill>
                  <a:schemeClr val="tx1"/>
                </a:solidFill>
                <a:effectLst/>
                <a:latin typeface="+mn-lt"/>
                <a:ea typeface="+mn-ea"/>
                <a:cs typeface="+mn-cs"/>
              </a:rPr>
              <a:t>Réseaux sociaux et communautaires</a:t>
            </a:r>
            <a:r>
              <a:rPr lang="fr-FR" sz="1200" kern="1200" dirty="0">
                <a:solidFill>
                  <a:schemeClr val="tx1"/>
                </a:solidFill>
                <a:effectLst/>
                <a:latin typeface="+mn-lt"/>
                <a:ea typeface="+mn-ea"/>
                <a:cs typeface="+mn-cs"/>
              </a:rPr>
              <a:t> » comprend les influences sociales et collectives : la présence ou l’absence d’un soutien mutuel dans le cas de situations défavorables a des effets positifs ou négatifs. </a:t>
            </a:r>
            <a:r>
              <a:rPr lang="fr-FR" sz="1200" i="1" kern="1200" dirty="0">
                <a:solidFill>
                  <a:schemeClr val="tx1"/>
                </a:solidFill>
                <a:effectLst/>
                <a:latin typeface="+mn-lt"/>
                <a:ea typeface="+mn-ea"/>
                <a:cs typeface="+mn-cs"/>
              </a:rPr>
              <a:t>Ces interactions sociales et ces pressions des pairs influencent les comportements individuels de façon favorable ou défavorable.</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 troisième niveau </a:t>
            </a:r>
            <a:r>
              <a:rPr lang="fr-FR" sz="1200" b="1" kern="1200" dirty="0">
                <a:solidFill>
                  <a:schemeClr val="tx1"/>
                </a:solidFill>
                <a:effectLst/>
                <a:latin typeface="+mn-lt"/>
                <a:ea typeface="+mn-ea"/>
                <a:cs typeface="+mn-cs"/>
              </a:rPr>
              <a:t>« Facteurs liés aux conditions de vie et de travail</a:t>
            </a:r>
            <a:r>
              <a:rPr lang="fr-FR" sz="1200" kern="1200" dirty="0">
                <a:solidFill>
                  <a:schemeClr val="tx1"/>
                </a:solidFill>
                <a:effectLst/>
                <a:latin typeface="+mn-lt"/>
                <a:ea typeface="+mn-ea"/>
                <a:cs typeface="+mn-cs"/>
              </a:rPr>
              <a:t> » se rapporte à l’accès au travail, l’accès aux services et aux équipements essentiels : eau, habitat, services de santé, nourriture, l’éducation mais aussi les conditions de travail.</a:t>
            </a:r>
            <a:br>
              <a:rPr lang="fr-FR" sz="1200"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Dans cette strate, les conditions d’habitat plus précaires, l’exposition aux conditions de travail plus dangereuses et stressantes et un accès médiocre aux services créent des risques différentiels pour les personnes socialement désavantagées.</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Le quatrième niveau « </a:t>
            </a:r>
            <a:r>
              <a:rPr lang="fr-FR" sz="1200" b="1" kern="1200" dirty="0">
                <a:solidFill>
                  <a:schemeClr val="tx1"/>
                </a:solidFill>
                <a:effectLst/>
                <a:latin typeface="+mn-lt"/>
                <a:ea typeface="+mn-ea"/>
                <a:cs typeface="+mn-cs"/>
              </a:rPr>
              <a:t>Conditions socio-économiques, culturelles et environnementales</a:t>
            </a:r>
            <a:r>
              <a:rPr lang="fr-FR" sz="1200" kern="1200" dirty="0">
                <a:solidFill>
                  <a:schemeClr val="tx1"/>
                </a:solidFill>
                <a:effectLst/>
                <a:latin typeface="+mn-lt"/>
                <a:ea typeface="+mn-ea"/>
                <a:cs typeface="+mn-cs"/>
              </a:rPr>
              <a:t> » englobe les facteurs qui influencent la société dans son ensemble. Ces conditions, comme la situation économique du pays et les conditions du marché du travail ont une incidence sur toutes les autres strates.</a:t>
            </a:r>
            <a:br>
              <a:rPr lang="fr-FR" sz="1200"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Le niveau de vie atteint dans une société, peut par exemple influer sur les possibilités d’un logement, d’un emploi et d’interactions sociales, ainsi que sur des habitudes en matière d’alimentation et de consommation des boissons.</a:t>
            </a:r>
            <a:endParaRPr lang="fr-FR" sz="1200" kern="1200" dirty="0">
              <a:solidFill>
                <a:schemeClr val="tx1"/>
              </a:solidFill>
              <a:effectLst/>
              <a:latin typeface="+mn-lt"/>
              <a:ea typeface="+mn-ea"/>
              <a:cs typeface="+mn-cs"/>
            </a:endParaRPr>
          </a:p>
          <a:p>
            <a:pPr eaLnBrk="1" hangingPunct="1"/>
            <a:endParaRPr lang="fr-FR"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a:t>
            </a:r>
            <a:r>
              <a:rPr lang="fr-FR" sz="1200" b="1" kern="1200" dirty="0">
                <a:solidFill>
                  <a:schemeClr val="tx1"/>
                </a:solidFill>
                <a:effectLst/>
                <a:latin typeface="+mn-lt"/>
                <a:ea typeface="+mn-ea"/>
                <a:cs typeface="+mn-cs"/>
              </a:rPr>
              <a:t>modèle de la CSDH/CDSS</a:t>
            </a:r>
            <a:r>
              <a:rPr lang="fr-FR" sz="1200" kern="1200" dirty="0">
                <a:solidFill>
                  <a:schemeClr val="tx1"/>
                </a:solidFill>
                <a:effectLst/>
                <a:latin typeface="+mn-lt"/>
                <a:ea typeface="+mn-ea"/>
                <a:cs typeface="+mn-cs"/>
              </a:rPr>
              <a:t> rassemble l'ensemble des déterminants reconnus. Il est présenté dans le rapport de la </a:t>
            </a:r>
            <a:r>
              <a:rPr lang="fr-FR" sz="1200" u="none" strike="noStrike" kern="1200" dirty="0">
                <a:solidFill>
                  <a:schemeClr val="tx1"/>
                </a:solidFill>
                <a:effectLst/>
                <a:latin typeface="+mn-lt"/>
                <a:ea typeface="+mn-ea"/>
                <a:cs typeface="+mn-cs"/>
                <a:hlinkClick r:id="rId3" tooltip="Aller vers le site &quot;who.int&quot;"/>
              </a:rPr>
              <a:t>Commission des déterminants sociaux de la santé</a:t>
            </a:r>
            <a:r>
              <a:rPr lang="fr-FR" sz="1200" kern="1200" dirty="0">
                <a:solidFill>
                  <a:schemeClr val="tx1"/>
                </a:solidFill>
                <a:effectLst/>
                <a:latin typeface="+mn-lt"/>
                <a:ea typeface="+mn-ea"/>
                <a:cs typeface="+mn-cs"/>
              </a:rPr>
              <a:t>.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 modèle est fondé sur les interactions que des déterminants dits « structurels » des inégalités sociales de santé entretiennent avec des déterminants dits « intermédiaires » de l'état de santé.</a:t>
            </a:r>
            <a:r>
              <a:rPr lang="fr-FR" dirty="0">
                <a:effectLst/>
              </a:rPr>
              <a:t> </a:t>
            </a:r>
          </a:p>
          <a:p>
            <a:r>
              <a:rPr lang="fr-FR" sz="1200" b="1" kern="1200" dirty="0">
                <a:solidFill>
                  <a:schemeClr val="tx1"/>
                </a:solidFill>
                <a:effectLst/>
                <a:latin typeface="+mn-lt"/>
                <a:ea typeface="+mn-ea"/>
                <a:cs typeface="+mn-cs"/>
              </a:rPr>
              <a:t>Les déterminants structurels</a:t>
            </a:r>
            <a:r>
              <a:rPr lang="fr-FR" sz="1200" kern="1200" dirty="0">
                <a:solidFill>
                  <a:schemeClr val="tx1"/>
                </a:solidFill>
                <a:effectLst/>
                <a:latin typeface="+mn-lt"/>
                <a:ea typeface="+mn-ea"/>
                <a:cs typeface="+mn-cs"/>
              </a:rPr>
              <a:t> de l'état de santé relèvent du  contexte politique et socio-économique du pays. Parmi les facteurs qui influent sur la stratification sociale et économique du pays (et donc sur la répartition sociale de la population en fonction du revenu, de l'éducation, de la profession, du sexe, de ses origines ethniques), on trouve : la gouvernance, les politiques macro-économiques, les politiques sociales, les politiques publiques, la culture et les valeurs de la société. Ces facteurs ont un impact sur la distribution inégale des déterminants intermédiaires.</a:t>
            </a:r>
          </a:p>
          <a:p>
            <a:r>
              <a:rPr lang="fr-FR" sz="1200" b="1" kern="1200" dirty="0">
                <a:solidFill>
                  <a:schemeClr val="tx1"/>
                </a:solidFill>
                <a:effectLst/>
                <a:latin typeface="+mn-lt"/>
                <a:ea typeface="+mn-ea"/>
                <a:cs typeface="+mn-cs"/>
              </a:rPr>
              <a:t>Les déterminants intermédiaires</a:t>
            </a:r>
            <a:r>
              <a:rPr lang="fr-FR" sz="1200" kern="1200" dirty="0">
                <a:solidFill>
                  <a:schemeClr val="tx1"/>
                </a:solidFill>
                <a:effectLst/>
                <a:latin typeface="+mn-lt"/>
                <a:ea typeface="+mn-ea"/>
                <a:cs typeface="+mn-cs"/>
              </a:rPr>
              <a:t> de l'état de santé se rapportent aux conditions matérielles, psychologiques, aux facteurs biologiques et génétiques, aux comportements, ainsi qu'au rôle de l'accès au système de santé. Parmi les éléments pris en compte, on citera pour les conditions matérielles : le logement, la qualité du quartier, la consommation potentielle (c'est-à-dire les moyens financiers d'acheter des aliments sains, des vêtements chauds, etc.), l'environnement physique du travail. Les facteurs psychosociaux renvoient au stress des conditions de vie et de travail, aux relations et au soutien social. Les comportements concernent la nutrition, l'activité physique, la consommation de tabac et d'alcool, qui ont une répartition socialement stratifiée entre les différents groupes sociaux</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13</a:t>
            </a:fld>
            <a:endParaRPr lang="fr-FR"/>
          </a:p>
        </p:txBody>
      </p:sp>
    </p:spTree>
    <p:extLst>
      <p:ext uri="{BB962C8B-B14F-4D97-AF65-F5344CB8AC3E}">
        <p14:creationId xmlns:p14="http://schemas.microsoft.com/office/powerpoint/2010/main" val="243506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Modèle biomédical</a:t>
            </a:r>
            <a:r>
              <a:rPr lang="fr-FR" baseline="0" dirty="0"/>
              <a:t> vs modèle global (Bury, 1988)</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0525E64-EAAE-7C4C-84BE-BE653D5D144B}" type="slidenum">
              <a:rPr lang="fr-FR" smtClean="0"/>
              <a:t>44</a:t>
            </a:fld>
            <a:endParaRPr lang="fr-FR"/>
          </a:p>
        </p:txBody>
      </p:sp>
    </p:spTree>
    <p:extLst>
      <p:ext uri="{BB962C8B-B14F-4D97-AF65-F5344CB8AC3E}">
        <p14:creationId xmlns:p14="http://schemas.microsoft.com/office/powerpoint/2010/main" val="3667320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951" y="98535"/>
            <a:ext cx="9152467" cy="571499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solidFill>
                <a:prstClr val="white"/>
              </a:solidFill>
              <a:latin typeface="Calibri"/>
            </a:endParaRPr>
          </a:p>
        </p:txBody>
      </p:sp>
      <p:sp>
        <p:nvSpPr>
          <p:cNvPr id="3" name="Sous-titre 2"/>
          <p:cNvSpPr>
            <a:spLocks noGrp="1"/>
          </p:cNvSpPr>
          <p:nvPr>
            <p:ph type="subTitle" idx="1"/>
          </p:nvPr>
        </p:nvSpPr>
        <p:spPr>
          <a:xfrm>
            <a:off x="3657603" y="2518834"/>
            <a:ext cx="5283198" cy="1295136"/>
          </a:xfrm>
          <a:solidFill>
            <a:schemeClr val="bg1"/>
          </a:solidFill>
          <a:ln>
            <a:solidFill>
              <a:schemeClr val="bg2"/>
            </a:solidFill>
          </a:ln>
        </p:spPr>
        <p:style>
          <a:lnRef idx="2">
            <a:schemeClr val="accent2"/>
          </a:lnRef>
          <a:fillRef idx="1">
            <a:schemeClr val="lt1"/>
          </a:fillRef>
          <a:effectRef idx="0">
            <a:schemeClr val="accent2"/>
          </a:effectRef>
          <a:fontRef idx="none"/>
        </p:style>
        <p:txBody>
          <a:bodyPr>
            <a:normAutofit/>
          </a:bodyPr>
          <a:lstStyle>
            <a:lvl1pPr marL="0" indent="0" algn="ct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4" name="Espace réservé de la date 3"/>
          <p:cNvSpPr>
            <a:spLocks noGrp="1"/>
          </p:cNvSpPr>
          <p:nvPr>
            <p:ph type="dt" sz="half" idx="10"/>
          </p:nvPr>
        </p:nvSpPr>
        <p:spPr/>
        <p:txBody>
          <a:bodyPr/>
          <a:lstStyle/>
          <a:p>
            <a:pPr>
              <a:defRPr/>
            </a:pPr>
            <a:fld id="{0404E601-6943-A44D-9946-67A030D71A73}" type="datetimeFigureOut">
              <a:rPr lang="fr-FR" smtClean="0"/>
              <a:pPr>
                <a:defRPr/>
              </a:pPr>
              <a:t>03/02/2025</a:t>
            </a:fld>
            <a:endParaRPr lang="fr-FR"/>
          </a:p>
        </p:txBody>
      </p:sp>
      <p:sp>
        <p:nvSpPr>
          <p:cNvPr id="10" name="Text Box 7"/>
          <p:cNvSpPr txBox="1">
            <a:spLocks noChangeArrowheads="1"/>
          </p:cNvSpPr>
          <p:nvPr/>
        </p:nvSpPr>
        <p:spPr bwMode="auto">
          <a:xfrm>
            <a:off x="3657600" y="4191002"/>
            <a:ext cx="5283200" cy="633257"/>
          </a:xfrm>
          <a:prstGeom prst="rect">
            <a:avLst/>
          </a:prstGeom>
          <a:noFill/>
          <a:ln>
            <a:noFill/>
          </a:ln>
          <a:effectLst/>
        </p:spPr>
        <p:txBody>
          <a:bodyPr>
            <a:noAutofit/>
          </a:bodyPr>
          <a:lstStyle/>
          <a:p>
            <a:pPr algn="ctr"/>
            <a:endParaRPr lang="fr-FR" b="1" i="1" dirty="0">
              <a:solidFill>
                <a:srgbClr val="686868"/>
              </a:solidFill>
              <a:latin typeface="Calibri"/>
            </a:endParaRPr>
          </a:p>
        </p:txBody>
      </p:sp>
      <p:pic>
        <p:nvPicPr>
          <p:cNvPr id="11" name="Image 10" descr="new_logo_LEPS_DPSS.png"/>
          <p:cNvPicPr>
            <a:picLocks noChangeAspect="1"/>
          </p:cNvPicPr>
          <p:nvPr/>
        </p:nvPicPr>
        <p:blipFill rotWithShape="1">
          <a:blip r:embed="rId2">
            <a:alphaModFix/>
            <a:extLst>
              <a:ext uri="{28A0092B-C50C-407E-A947-70E740481C1C}">
                <a14:useLocalDpi xmlns:a14="http://schemas.microsoft.com/office/drawing/2010/main" val="0"/>
              </a:ext>
            </a:extLst>
          </a:blip>
          <a:srcRect r="57691"/>
          <a:stretch/>
        </p:blipFill>
        <p:spPr>
          <a:xfrm>
            <a:off x="5457828" y="5005077"/>
            <a:ext cx="1671109" cy="551221"/>
          </a:xfrm>
          <a:prstGeom prst="rect">
            <a:avLst/>
          </a:prstGeom>
          <a:noFill/>
          <a:effectLst>
            <a:outerShdw blurRad="34925" dist="25400" dir="2700000" algn="tl" rotWithShape="0">
              <a:srgbClr val="000000">
                <a:alpha val="33000"/>
              </a:srgbClr>
            </a:outerShdw>
          </a:effectLst>
        </p:spPr>
      </p:pic>
      <p:pic>
        <p:nvPicPr>
          <p:cNvPr id="13" name="Image 12" descr="687px-Logo_Sorbonne_Paris_Cité.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089" y="4936245"/>
            <a:ext cx="774408" cy="721429"/>
          </a:xfrm>
          <a:prstGeom prst="rect">
            <a:avLst/>
          </a:prstGeom>
          <a:effectLst>
            <a:outerShdw blurRad="50800" dist="25400" dir="2700000" algn="tl" rotWithShape="0">
              <a:srgbClr val="000000">
                <a:alpha val="39000"/>
              </a:srgbClr>
            </a:outerShdw>
          </a:effectLst>
        </p:spPr>
      </p:pic>
      <p:sp>
        <p:nvSpPr>
          <p:cNvPr id="2" name="Titre 1"/>
          <p:cNvSpPr>
            <a:spLocks noGrp="1"/>
          </p:cNvSpPr>
          <p:nvPr>
            <p:ph type="ctrTitle"/>
          </p:nvPr>
        </p:nvSpPr>
        <p:spPr>
          <a:xfrm>
            <a:off x="3657600" y="201085"/>
            <a:ext cx="5283200" cy="2106083"/>
          </a:xfrm>
        </p:spPr>
        <p:txBody>
          <a:bodyPr/>
          <a:lstStyle>
            <a:lvl1pPr>
              <a:defRPr sz="3200">
                <a:solidFill>
                  <a:schemeClr val="tx1"/>
                </a:solidFill>
                <a:effectLst>
                  <a:outerShdw blurRad="31750" dist="12700" dir="2700000" algn="tl" rotWithShape="0">
                    <a:srgbClr val="000000">
                      <a:alpha val="40000"/>
                    </a:srgbClr>
                  </a:outerShdw>
                </a:effectLst>
              </a:defRPr>
            </a:lvl1pPr>
          </a:lstStyle>
          <a:p>
            <a:r>
              <a:rPr lang="fr-FR"/>
              <a:t>Cliquez et modifiez le titre</a:t>
            </a:r>
            <a:endParaRPr lang="fr-FR" dirty="0"/>
          </a:p>
        </p:txBody>
      </p:sp>
      <p:sp>
        <p:nvSpPr>
          <p:cNvPr id="14" name="Rectangle 13"/>
          <p:cNvSpPr/>
          <p:nvPr/>
        </p:nvSpPr>
        <p:spPr>
          <a:xfrm flipV="1">
            <a:off x="0" y="-5"/>
            <a:ext cx="203200" cy="860783"/>
          </a:xfrm>
          <a:prstGeom prst="rect">
            <a:avLst/>
          </a:prstGeom>
          <a:solidFill>
            <a:srgbClr val="D851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9" name="Image 8"/>
          <p:cNvPicPr>
            <a:picLocks noChangeAspect="1"/>
          </p:cNvPicPr>
          <p:nvPr/>
        </p:nvPicPr>
        <p:blipFill>
          <a:blip r:embed="rId4"/>
          <a:stretch>
            <a:fillRect/>
          </a:stretch>
        </p:blipFill>
        <p:spPr>
          <a:xfrm>
            <a:off x="2840877" y="5005076"/>
            <a:ext cx="2084384" cy="540587"/>
          </a:xfrm>
          <a:prstGeom prst="rect">
            <a:avLst/>
          </a:prstGeom>
        </p:spPr>
      </p:pic>
      <p:pic>
        <p:nvPicPr>
          <p:cNvPr id="8" name="Image 7" descr="P1012092.JPG"/>
          <p:cNvPicPr>
            <a:picLocks noChangeAspect="1"/>
          </p:cNvPicPr>
          <p:nvPr/>
        </p:nvPicPr>
        <p:blipFill rotWithShape="1">
          <a:blip r:embed="rId5">
            <a:alphaModFix/>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8472" r="54167"/>
          <a:stretch/>
        </p:blipFill>
        <p:spPr>
          <a:xfrm>
            <a:off x="175170" y="137082"/>
            <a:ext cx="2764674" cy="5657672"/>
          </a:xfrm>
          <a:prstGeom prst="rect">
            <a:avLst/>
          </a:prstGeom>
          <a:ln>
            <a:noFill/>
          </a:ln>
          <a:effectLst>
            <a:softEdge rad="112500"/>
          </a:effectLst>
        </p:spPr>
      </p:pic>
    </p:spTree>
    <p:extLst>
      <p:ext uri="{BB962C8B-B14F-4D97-AF65-F5344CB8AC3E}">
        <p14:creationId xmlns:p14="http://schemas.microsoft.com/office/powerpoint/2010/main" val="5743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B637BCD0-B480-2C4C-833D-539BDA60C870}" type="datetimeFigureOut">
              <a:rPr lang="fr-FR" smtClean="0"/>
              <a:pPr>
                <a:defRPr/>
              </a:pPr>
              <a:t>03/02/2025</a:t>
            </a:fld>
            <a:endParaRPr lang="fr-FR"/>
          </a:p>
        </p:txBody>
      </p:sp>
      <p:sp>
        <p:nvSpPr>
          <p:cNvPr id="6" name="Espace réservé du numéro de diapositive 5"/>
          <p:cNvSpPr>
            <a:spLocks noGrp="1"/>
          </p:cNvSpPr>
          <p:nvPr>
            <p:ph type="sldNum" sz="quarter" idx="12"/>
          </p:nvPr>
        </p:nvSpPr>
        <p:spPr/>
        <p:txBody>
          <a:bodyPr/>
          <a:lstStyle/>
          <a:p>
            <a:pPr>
              <a:defRPr/>
            </a:pPr>
            <a:fld id="{84BB21F0-7DD3-BE4D-826B-6C6B18C2CF74}" type="slidenum">
              <a:rPr lang="fr-FR" smtClean="0"/>
              <a:pPr>
                <a:defRPr/>
              </a:pPr>
              <a:t>‹N°›</a:t>
            </a:fld>
            <a:endParaRPr lang="fr-FR"/>
          </a:p>
        </p:txBody>
      </p:sp>
    </p:spTree>
    <p:extLst>
      <p:ext uri="{BB962C8B-B14F-4D97-AF65-F5344CB8AC3E}">
        <p14:creationId xmlns:p14="http://schemas.microsoft.com/office/powerpoint/2010/main" val="185339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228867"/>
            <a:ext cx="2057400" cy="4876271"/>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1" y="228867"/>
            <a:ext cx="6019800" cy="48762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6F4C11C-0CA6-A941-AF33-83E452B0F072}" type="datetimeFigureOut">
              <a:rPr lang="fr-FR" smtClean="0"/>
              <a:pPr>
                <a:defRPr/>
              </a:pPr>
              <a:t>03/02/2025</a:t>
            </a:fld>
            <a:endParaRPr lang="fr-FR"/>
          </a:p>
        </p:txBody>
      </p:sp>
      <p:sp>
        <p:nvSpPr>
          <p:cNvPr id="6" name="Espace réservé du numéro de diapositive 5"/>
          <p:cNvSpPr>
            <a:spLocks noGrp="1"/>
          </p:cNvSpPr>
          <p:nvPr>
            <p:ph type="sldNum" sz="quarter" idx="12"/>
          </p:nvPr>
        </p:nvSpPr>
        <p:spPr/>
        <p:txBody>
          <a:bodyPr/>
          <a:lstStyle/>
          <a:p>
            <a:pPr>
              <a:defRPr/>
            </a:pPr>
            <a:fld id="{53221131-4851-8645-91F9-D5ECEA80BA93}" type="slidenum">
              <a:rPr lang="fr-FR" smtClean="0"/>
              <a:pPr>
                <a:defRPr/>
              </a:pPr>
              <a:t>‹N°›</a:t>
            </a:fld>
            <a:endParaRPr lang="fr-FR"/>
          </a:p>
        </p:txBody>
      </p:sp>
    </p:spTree>
    <p:extLst>
      <p:ext uri="{BB962C8B-B14F-4D97-AF65-F5344CB8AC3E}">
        <p14:creationId xmlns:p14="http://schemas.microsoft.com/office/powerpoint/2010/main" val="24107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Arc 1"/>
          <p:cNvSpPr/>
          <p:nvPr/>
        </p:nvSpPr>
        <p:spPr>
          <a:xfrm>
            <a:off x="8469314" y="973667"/>
            <a:ext cx="452437" cy="37835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3" name="Connecteur droit 2"/>
          <p:cNvCxnSpPr/>
          <p:nvPr/>
        </p:nvCxnSpPr>
        <p:spPr>
          <a:xfrm>
            <a:off x="449263" y="972344"/>
            <a:ext cx="8247062" cy="1323"/>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4" name="Grouper 14"/>
          <p:cNvGrpSpPr>
            <a:grpSpLocks/>
          </p:cNvGrpSpPr>
          <p:nvPr/>
        </p:nvGrpSpPr>
        <p:grpSpPr bwMode="auto">
          <a:xfrm>
            <a:off x="8128000" y="5273146"/>
            <a:ext cx="793750" cy="378354"/>
            <a:chOff x="7579096" y="6061787"/>
            <a:chExt cx="1343370" cy="453664"/>
          </a:xfrm>
        </p:grpSpPr>
        <p:cxnSp>
          <p:nvCxnSpPr>
            <p:cNvPr id="5" name="Connecteur droit 4"/>
            <p:cNvCxnSpPr/>
            <p:nvPr/>
          </p:nvCxnSpPr>
          <p:spPr>
            <a:xfrm>
              <a:off x="7579096" y="6515451"/>
              <a:ext cx="112305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6" name="Arc 5"/>
            <p:cNvSpPr/>
            <p:nvPr/>
          </p:nvSpPr>
          <p:spPr>
            <a:xfrm rot="5400000">
              <a:off x="8468605" y="6061590"/>
              <a:ext cx="453664" cy="454058"/>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grpSp>
      <p:sp>
        <p:nvSpPr>
          <p:cNvPr id="7" name="ZoneTexte 6"/>
          <p:cNvSpPr txBox="1"/>
          <p:nvPr/>
        </p:nvSpPr>
        <p:spPr>
          <a:xfrm>
            <a:off x="117475" y="-58208"/>
            <a:ext cx="8921750" cy="338554"/>
          </a:xfrm>
          <a:prstGeom prst="rect">
            <a:avLst/>
          </a:prstGeom>
          <a:noFill/>
        </p:spPr>
        <p:txBody>
          <a:bodyPr>
            <a:spAutoFit/>
          </a:bodyPr>
          <a:lstStyle/>
          <a:p>
            <a:pPr algn="ctr" fontAlgn="auto">
              <a:spcBef>
                <a:spcPts val="0"/>
              </a:spcBef>
              <a:spcAft>
                <a:spcPts val="0"/>
              </a:spcAft>
              <a:defRPr/>
            </a:pPr>
            <a:r>
              <a:rPr lang="fr-FR" sz="1600" spc="260" dirty="0">
                <a:solidFill>
                  <a:schemeClr val="bg1"/>
                </a:solidFill>
                <a:latin typeface="Avenir Light"/>
                <a:ea typeface="+mn-ea"/>
                <a:cs typeface="Avenir Light"/>
              </a:rPr>
              <a:t>Laboratoire Educations et Pratiques de Santé EA 3412 </a:t>
            </a:r>
            <a:endParaRPr lang="fr-FR" sz="1600" spc="260" dirty="0">
              <a:latin typeface="Avenir Light"/>
              <a:ea typeface="+mn-ea"/>
              <a:cs typeface="Avenir Light"/>
            </a:endParaRPr>
          </a:p>
        </p:txBody>
      </p:sp>
      <p:sp>
        <p:nvSpPr>
          <p:cNvPr id="8" name="Arc 7"/>
          <p:cNvSpPr/>
          <p:nvPr/>
        </p:nvSpPr>
        <p:spPr>
          <a:xfrm rot="10800000">
            <a:off x="222251" y="596636"/>
            <a:ext cx="454025" cy="377031"/>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9" name="Connecteur droit 8"/>
          <p:cNvCxnSpPr>
            <a:stCxn id="30" idx="0"/>
            <a:endCxn id="26" idx="2"/>
          </p:cNvCxnSpPr>
          <p:nvPr/>
        </p:nvCxnSpPr>
        <p:spPr>
          <a:xfrm flipH="1" flipV="1">
            <a:off x="8921750" y="1162845"/>
            <a:ext cx="0" cy="4299479"/>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flipV="1">
            <a:off x="220663" y="216959"/>
            <a:ext cx="0" cy="57017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e la date 3"/>
          <p:cNvSpPr>
            <a:spLocks noGrp="1"/>
          </p:cNvSpPr>
          <p:nvPr>
            <p:ph type="dt" sz="half" idx="10"/>
          </p:nvPr>
        </p:nvSpPr>
        <p:spPr/>
        <p:txBody>
          <a:bodyPr/>
          <a:lstStyle>
            <a:lvl1pPr algn="l">
              <a:defRPr sz="1200" smtClean="0">
                <a:solidFill>
                  <a:schemeClr val="tx1">
                    <a:tint val="75000"/>
                  </a:schemeClr>
                </a:solidFill>
              </a:defRPr>
            </a:lvl1pPr>
          </a:lstStyle>
          <a:p>
            <a:pPr>
              <a:defRPr/>
            </a:pPr>
            <a:fld id="{7E99FB35-36D1-8E47-8695-30F35CEB396A}" type="datetimeFigureOut">
              <a:rPr lang="fr-FR"/>
              <a:pPr>
                <a:defRPr/>
              </a:pPr>
              <a:t>03/02/2025</a:t>
            </a:fld>
            <a:endParaRPr lang="fr-FR"/>
          </a:p>
        </p:txBody>
      </p:sp>
      <p:sp>
        <p:nvSpPr>
          <p:cNvPr id="12" name="Espace réservé du numéro de diapositive 5"/>
          <p:cNvSpPr>
            <a:spLocks noGrp="1"/>
          </p:cNvSpPr>
          <p:nvPr>
            <p:ph type="sldNum" sz="quarter" idx="11"/>
          </p:nvPr>
        </p:nvSpPr>
        <p:spPr/>
        <p:txBody>
          <a:bodyPr/>
          <a:lstStyle>
            <a:lvl1pPr algn="ctr">
              <a:defRPr sz="1200" smtClean="0">
                <a:solidFill>
                  <a:schemeClr val="tx1">
                    <a:tint val="75000"/>
                  </a:schemeClr>
                </a:solidFill>
              </a:defRPr>
            </a:lvl1pPr>
          </a:lstStyle>
          <a:p>
            <a:pPr>
              <a:defRPr/>
            </a:pPr>
            <a:fld id="{51DFFD86-867B-D649-A962-2EC15DE98D78}" type="slidenum">
              <a:rPr lang="fr-FR"/>
              <a:pPr>
                <a:defRPr/>
              </a:pPr>
              <a:t>‹N°›</a:t>
            </a:fld>
            <a:endParaRPr lang="fr-FR"/>
          </a:p>
        </p:txBody>
      </p:sp>
    </p:spTree>
    <p:extLst>
      <p:ext uri="{BB962C8B-B14F-4D97-AF65-F5344CB8AC3E}">
        <p14:creationId xmlns:p14="http://schemas.microsoft.com/office/powerpoint/2010/main" val="291527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33500"/>
            <a:ext cx="8229600" cy="386291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457200" y="250032"/>
            <a:ext cx="8229600" cy="850635"/>
          </a:xfrm>
        </p:spPr>
        <p:txBody>
          <a:bodyPr/>
          <a:lstStyle/>
          <a:p>
            <a:r>
              <a:rPr lang="fr-FR" dirty="0"/>
              <a:t>Cliquez et modifiez le titre</a:t>
            </a:r>
          </a:p>
        </p:txBody>
      </p:sp>
      <p:sp>
        <p:nvSpPr>
          <p:cNvPr id="21" name="Espace réservé de la date 3"/>
          <p:cNvSpPr>
            <a:spLocks noGrp="1"/>
          </p:cNvSpPr>
          <p:nvPr>
            <p:ph type="dt" sz="half" idx="2"/>
          </p:nvPr>
        </p:nvSpPr>
        <p:spPr>
          <a:xfrm>
            <a:off x="448664"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86FA3D-E80C-A84B-BEAD-020FEFCDA7D0}" type="datetimeFigureOut">
              <a:rPr lang="fr-FR" smtClean="0">
                <a:solidFill>
                  <a:prstClr val="black">
                    <a:tint val="75000"/>
                  </a:prstClr>
                </a:solidFill>
                <a:latin typeface="Calibri"/>
              </a:rPr>
              <a:pPr/>
              <a:t>03/02/2025</a:t>
            </a:fld>
            <a:endParaRPr lang="fr-FR">
              <a:solidFill>
                <a:prstClr val="black">
                  <a:tint val="75000"/>
                </a:prstClr>
              </a:solidFill>
              <a:latin typeface="Calibri"/>
            </a:endParaRPr>
          </a:p>
        </p:txBody>
      </p:sp>
      <p:sp>
        <p:nvSpPr>
          <p:cNvPr id="22" name="Espace réservé du numéro de diapositive 5"/>
          <p:cNvSpPr>
            <a:spLocks noGrp="1"/>
          </p:cNvSpPr>
          <p:nvPr>
            <p:ph type="sldNum" sz="quarter" idx="4"/>
          </p:nvPr>
        </p:nvSpPr>
        <p:spPr>
          <a:xfrm>
            <a:off x="3506788" y="5296959"/>
            <a:ext cx="2133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fld id="{96737105-C6F0-AF4F-B0CD-4FC2C9D8BA94}"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grpSp>
        <p:nvGrpSpPr>
          <p:cNvPr id="23" name="Grouper 22"/>
          <p:cNvGrpSpPr/>
          <p:nvPr userDrawn="1"/>
        </p:nvGrpSpPr>
        <p:grpSpPr>
          <a:xfrm>
            <a:off x="221832" y="256228"/>
            <a:ext cx="8700634" cy="5395548"/>
            <a:chOff x="221832" y="307473"/>
            <a:chExt cx="8700634" cy="6474657"/>
          </a:xfrm>
        </p:grpSpPr>
        <p:grpSp>
          <p:nvGrpSpPr>
            <p:cNvPr id="24" name="Grouper 23"/>
            <p:cNvGrpSpPr/>
            <p:nvPr/>
          </p:nvGrpSpPr>
          <p:grpSpPr>
            <a:xfrm>
              <a:off x="221832" y="307473"/>
              <a:ext cx="453664" cy="1105429"/>
              <a:chOff x="221832" y="307473"/>
              <a:chExt cx="453664" cy="1105429"/>
            </a:xfrm>
          </p:grpSpPr>
          <p:cxnSp>
            <p:nvCxnSpPr>
              <p:cNvPr id="31" name="Connecteur droit 30"/>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32" name="Arc 31"/>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cxnSp>
          <p:nvCxnSpPr>
            <p:cNvPr id="25" name="Connecteur droit 24"/>
            <p:cNvCxnSpPr>
              <a:stCxn id="30" idx="0"/>
              <a:endCxn id="26"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26" name="Arc 25"/>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27" name="Connecteur droit 26"/>
            <p:cNvCxnSpPr>
              <a:stCxn id="32"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28" name="Grouper 27"/>
            <p:cNvGrpSpPr/>
            <p:nvPr/>
          </p:nvGrpSpPr>
          <p:grpSpPr>
            <a:xfrm>
              <a:off x="7579096" y="6328466"/>
              <a:ext cx="1343370" cy="453664"/>
              <a:chOff x="7579096" y="6061787"/>
              <a:chExt cx="1343370" cy="453664"/>
            </a:xfrm>
          </p:grpSpPr>
          <p:cxnSp>
            <p:nvCxnSpPr>
              <p:cNvPr id="29" name="Connecteur droit 28"/>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30" name="Arc 29"/>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spTree>
    <p:extLst>
      <p:ext uri="{BB962C8B-B14F-4D97-AF65-F5344CB8AC3E}">
        <p14:creationId xmlns:p14="http://schemas.microsoft.com/office/powerpoint/2010/main" val="482640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2124076" y="293688"/>
            <a:ext cx="6696075" cy="903553"/>
          </a:xfrm>
        </p:spPr>
        <p:txBody>
          <a:bodyPr/>
          <a:lstStyle/>
          <a:p>
            <a:r>
              <a:rPr lang="fr-FR"/>
              <a:t>Cliquez et modifiez le titre</a:t>
            </a:r>
          </a:p>
        </p:txBody>
      </p:sp>
      <p:sp>
        <p:nvSpPr>
          <p:cNvPr id="3" name="Espace réservé du graphique SmartArt 2"/>
          <p:cNvSpPr>
            <a:spLocks noGrp="1"/>
          </p:cNvSpPr>
          <p:nvPr>
            <p:ph type="dgm" idx="1"/>
          </p:nvPr>
        </p:nvSpPr>
        <p:spPr>
          <a:xfrm>
            <a:off x="395288" y="1416844"/>
            <a:ext cx="8424862" cy="3771635"/>
          </a:xfrm>
        </p:spPr>
        <p:txBody>
          <a:bodyPr/>
          <a:lstStyle/>
          <a:p>
            <a:pPr lvl="0"/>
            <a:endParaRPr lang="fr-FR" noProof="0"/>
          </a:p>
        </p:txBody>
      </p:sp>
      <p:sp>
        <p:nvSpPr>
          <p:cNvPr id="4" name="Rectangle 6"/>
          <p:cNvSpPr>
            <a:spLocks noGrp="1" noChangeArrowheads="1"/>
          </p:cNvSpPr>
          <p:nvPr>
            <p:ph type="sldNum" sz="quarter" idx="10"/>
          </p:nvPr>
        </p:nvSpPr>
        <p:spPr>
          <a:ln/>
        </p:spPr>
        <p:txBody>
          <a:bodyPr/>
          <a:lstStyle>
            <a:lvl1pPr>
              <a:defRPr/>
            </a:lvl1pPr>
          </a:lstStyle>
          <a:p>
            <a:pPr>
              <a:defRPr/>
            </a:pPr>
            <a:fld id="{9E7EBD77-2B2A-804D-9C29-914C8A024AEC}" type="slidenum">
              <a:rPr lang="fr-FR"/>
              <a:pPr>
                <a:defRPr/>
              </a:pPr>
              <a:t>‹N°›</a:t>
            </a:fld>
            <a:endParaRPr lang="fr-FR"/>
          </a:p>
        </p:txBody>
      </p:sp>
    </p:spTree>
    <p:extLst>
      <p:ext uri="{BB962C8B-B14F-4D97-AF65-F5344CB8AC3E}">
        <p14:creationId xmlns:p14="http://schemas.microsoft.com/office/powerpoint/2010/main" val="267486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1" name="Espace réservé de la date 3"/>
          <p:cNvSpPr>
            <a:spLocks noGrp="1"/>
          </p:cNvSpPr>
          <p:nvPr>
            <p:ph type="dt" sz="half" idx="2"/>
          </p:nvPr>
        </p:nvSpPr>
        <p:spPr>
          <a:xfrm>
            <a:off x="448664" y="5296962"/>
            <a:ext cx="2133600" cy="304271"/>
          </a:xfrm>
          <a:prstGeom prst="rect">
            <a:avLst/>
          </a:prstGeom>
        </p:spPr>
        <p:txBody>
          <a:bodyPr vert="horz" lIns="91386" tIns="45694" rIns="91386" bIns="45694" rtlCol="0" anchor="ctr"/>
          <a:lstStyle>
            <a:lvl1pPr algn="l">
              <a:defRPr sz="1200">
                <a:solidFill>
                  <a:schemeClr val="tx1">
                    <a:tint val="75000"/>
                  </a:schemeClr>
                </a:solidFill>
              </a:defRPr>
            </a:lvl1pPr>
          </a:lstStyle>
          <a:p>
            <a:pPr>
              <a:defRPr/>
            </a:pPr>
            <a:fld id="{7E99FB35-36D1-8E47-8695-30F35CEB396A}" type="datetimeFigureOut">
              <a:rPr lang="fr-FR" smtClean="0"/>
              <a:pPr>
                <a:defRPr/>
              </a:pPr>
              <a:t>03/02/2025</a:t>
            </a:fld>
            <a:endParaRPr lang="fr-FR"/>
          </a:p>
        </p:txBody>
      </p:sp>
      <p:sp>
        <p:nvSpPr>
          <p:cNvPr id="22" name="Espace réservé du numéro de diapositive 5"/>
          <p:cNvSpPr>
            <a:spLocks noGrp="1"/>
          </p:cNvSpPr>
          <p:nvPr>
            <p:ph type="sldNum" sz="quarter" idx="4"/>
          </p:nvPr>
        </p:nvSpPr>
        <p:spPr>
          <a:xfrm>
            <a:off x="3506789" y="5296962"/>
            <a:ext cx="2133600" cy="304271"/>
          </a:xfrm>
          <a:prstGeom prst="rect">
            <a:avLst/>
          </a:prstGeom>
        </p:spPr>
        <p:txBody>
          <a:bodyPr vert="horz" lIns="91386" tIns="45694" rIns="91386" bIns="45694" rtlCol="0" anchor="ctr"/>
          <a:lstStyle>
            <a:lvl1pPr algn="ctr">
              <a:defRPr sz="1200">
                <a:solidFill>
                  <a:schemeClr val="tx1">
                    <a:tint val="75000"/>
                  </a:schemeClr>
                </a:solidFill>
              </a:defRPr>
            </a:lvl1pPr>
          </a:lstStyle>
          <a:p>
            <a:pPr>
              <a:defRPr/>
            </a:pPr>
            <a:fld id="{51DFFD86-867B-D649-A962-2EC15DE98D78}" type="slidenum">
              <a:rPr lang="fr-FR" smtClean="0"/>
              <a:pPr>
                <a:defRPr/>
              </a:pPr>
              <a:t>‹N°›</a:t>
            </a:fld>
            <a:endParaRPr lang="fr-FR"/>
          </a:p>
        </p:txBody>
      </p:sp>
      <p:sp>
        <p:nvSpPr>
          <p:cNvPr id="26" name="Arc 25"/>
          <p:cNvSpPr/>
          <p:nvPr/>
        </p:nvSpPr>
        <p:spPr>
          <a:xfrm>
            <a:off x="8468802" y="974127"/>
            <a:ext cx="453664" cy="378053"/>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lIns="91386" tIns="45694" rIns="91386" bIns="45694" rtlCol="0" anchor="ctr"/>
          <a:lstStyle/>
          <a:p>
            <a:pPr algn="ctr"/>
            <a:endParaRPr lang="fr-FR">
              <a:solidFill>
                <a:prstClr val="black"/>
              </a:solidFill>
              <a:latin typeface="Calibri"/>
            </a:endParaRPr>
          </a:p>
        </p:txBody>
      </p:sp>
      <p:cxnSp>
        <p:nvCxnSpPr>
          <p:cNvPr id="27" name="Connecteur droit 26"/>
          <p:cNvCxnSpPr/>
          <p:nvPr/>
        </p:nvCxnSpPr>
        <p:spPr>
          <a:xfrm>
            <a:off x="448665" y="972803"/>
            <a:ext cx="8246970" cy="1323"/>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28" name="Grouper 27"/>
          <p:cNvGrpSpPr/>
          <p:nvPr/>
        </p:nvGrpSpPr>
        <p:grpSpPr>
          <a:xfrm>
            <a:off x="8128001" y="5273725"/>
            <a:ext cx="794466" cy="378053"/>
            <a:chOff x="7579096" y="6061787"/>
            <a:chExt cx="1343370" cy="453664"/>
          </a:xfrm>
        </p:grpSpPr>
        <p:cxnSp>
          <p:nvCxnSpPr>
            <p:cNvPr id="29" name="Connecteur droit 28"/>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30" name="Arc 29"/>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sp>
        <p:nvSpPr>
          <p:cNvPr id="33" name="Arc 32"/>
          <p:cNvSpPr/>
          <p:nvPr/>
        </p:nvSpPr>
        <p:spPr>
          <a:xfrm rot="10800000">
            <a:off x="221832" y="596073"/>
            <a:ext cx="453664" cy="378053"/>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lIns="91386" tIns="45694" rIns="91386" bIns="45694" rtlCol="0" anchor="ctr"/>
          <a:lstStyle/>
          <a:p>
            <a:pPr algn="ctr"/>
            <a:endParaRPr lang="fr-FR">
              <a:solidFill>
                <a:prstClr val="black"/>
              </a:solidFill>
              <a:latin typeface="Calibri"/>
            </a:endParaRPr>
          </a:p>
        </p:txBody>
      </p:sp>
      <p:cxnSp>
        <p:nvCxnSpPr>
          <p:cNvPr id="34" name="Connecteur droit 33"/>
          <p:cNvCxnSpPr>
            <a:stCxn id="30" idx="0"/>
            <a:endCxn id="26" idx="2"/>
          </p:cNvCxnSpPr>
          <p:nvPr/>
        </p:nvCxnSpPr>
        <p:spPr>
          <a:xfrm flipH="1" flipV="1">
            <a:off x="8922468" y="1163153"/>
            <a:ext cx="2" cy="4299599"/>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flipH="1" flipV="1">
            <a:off x="220365" y="217331"/>
            <a:ext cx="2" cy="56973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10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4" y="3672419"/>
            <a:ext cx="7772400" cy="1135063"/>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F47519C3-578E-294D-B8D8-8CA4F82CCB8A}" type="datetimeFigureOut">
              <a:rPr lang="fr-FR" smtClean="0"/>
              <a:pPr>
                <a:defRPr/>
              </a:pPr>
              <a:t>03/02/2025</a:t>
            </a:fld>
            <a:endParaRPr lang="fr-FR"/>
          </a:p>
        </p:txBody>
      </p:sp>
      <p:sp>
        <p:nvSpPr>
          <p:cNvPr id="6" name="Espace réservé du numéro de diapositive 5"/>
          <p:cNvSpPr>
            <a:spLocks noGrp="1"/>
          </p:cNvSpPr>
          <p:nvPr>
            <p:ph type="sldNum" sz="quarter" idx="12"/>
          </p:nvPr>
        </p:nvSpPr>
        <p:spPr/>
        <p:txBody>
          <a:bodyPr/>
          <a:lstStyle/>
          <a:p>
            <a:pPr>
              <a:defRPr/>
            </a:pPr>
            <a:fld id="{5BC23AB0-8AB7-5347-9304-AC7A3373997D}" type="slidenum">
              <a:rPr lang="fr-FR" smtClean="0"/>
              <a:pPr>
                <a:defRPr/>
              </a:pPr>
              <a:t>‹N°›</a:t>
            </a:fld>
            <a:endParaRPr lang="fr-FR"/>
          </a:p>
        </p:txBody>
      </p:sp>
    </p:spTree>
    <p:extLst>
      <p:ext uri="{BB962C8B-B14F-4D97-AF65-F5344CB8AC3E}">
        <p14:creationId xmlns:p14="http://schemas.microsoft.com/office/powerpoint/2010/main" val="152424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1"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1"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027F6BBF-A162-D047-9694-2D1DEF8FCCE3}" type="datetimeFigureOut">
              <a:rPr lang="fr-FR" smtClean="0"/>
              <a:pPr>
                <a:defRPr/>
              </a:pPr>
              <a:t>03/02/2025</a:t>
            </a:fld>
            <a:endParaRPr lang="fr-FR"/>
          </a:p>
        </p:txBody>
      </p:sp>
      <p:sp>
        <p:nvSpPr>
          <p:cNvPr id="7" name="Espace réservé du numéro de diapositive 6"/>
          <p:cNvSpPr>
            <a:spLocks noGrp="1"/>
          </p:cNvSpPr>
          <p:nvPr>
            <p:ph type="sldNum" sz="quarter" idx="12"/>
          </p:nvPr>
        </p:nvSpPr>
        <p:spPr/>
        <p:txBody>
          <a:bodyPr/>
          <a:lstStyle/>
          <a:p>
            <a:pPr>
              <a:defRPr/>
            </a:pPr>
            <a:fld id="{2B385D04-9A4F-424F-85D4-4096228F7F63}" type="slidenum">
              <a:rPr lang="fr-FR" smtClean="0"/>
              <a:pPr>
                <a:defRPr/>
              </a:pPr>
              <a:t>‹N°›</a:t>
            </a:fld>
            <a:endParaRPr lang="fr-FR"/>
          </a:p>
        </p:txBody>
      </p:sp>
      <p:grpSp>
        <p:nvGrpSpPr>
          <p:cNvPr id="8" name="Grouper 7"/>
          <p:cNvGrpSpPr/>
          <p:nvPr/>
        </p:nvGrpSpPr>
        <p:grpSpPr>
          <a:xfrm>
            <a:off x="221832" y="256229"/>
            <a:ext cx="8700634" cy="5395548"/>
            <a:chOff x="221832" y="307473"/>
            <a:chExt cx="8700634" cy="6474657"/>
          </a:xfrm>
        </p:grpSpPr>
        <p:grpSp>
          <p:nvGrpSpPr>
            <p:cNvPr id="9" name="Grouper 8"/>
            <p:cNvGrpSpPr/>
            <p:nvPr/>
          </p:nvGrpSpPr>
          <p:grpSpPr>
            <a:xfrm>
              <a:off x="221832" y="307473"/>
              <a:ext cx="453664" cy="1105429"/>
              <a:chOff x="221832" y="307473"/>
              <a:chExt cx="453664" cy="1105429"/>
            </a:xfrm>
          </p:grpSpPr>
          <p:cxnSp>
            <p:nvCxnSpPr>
              <p:cNvPr id="16" name="Connecteur droit 15"/>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7" name="Arc 16"/>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cxnSp>
          <p:nvCxnSpPr>
            <p:cNvPr id="10" name="Connecteur droit 9"/>
            <p:cNvCxnSpPr>
              <a:stCxn id="15" idx="0"/>
              <a:endCxn id="11"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12" name="Connecteur droit 11"/>
            <p:cNvCxnSpPr>
              <a:stCxn id="17"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13" name="Grouper 12"/>
            <p:cNvGrpSpPr/>
            <p:nvPr/>
          </p:nvGrpSpPr>
          <p:grpSpPr>
            <a:xfrm>
              <a:off x="7579096" y="6328466"/>
              <a:ext cx="1343370" cy="453664"/>
              <a:chOff x="7579096" y="6061787"/>
              <a:chExt cx="1343370" cy="453664"/>
            </a:xfrm>
          </p:grpSpPr>
          <p:cxnSp>
            <p:nvCxnSpPr>
              <p:cNvPr id="14" name="Connecteur droit 13"/>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spTree>
    <p:extLst>
      <p:ext uri="{BB962C8B-B14F-4D97-AF65-F5344CB8AC3E}">
        <p14:creationId xmlns:p14="http://schemas.microsoft.com/office/powerpoint/2010/main" val="100386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2" y="1279262"/>
            <a:ext cx="4040189"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2"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279262"/>
            <a:ext cx="4041774"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D30771FB-7720-234C-965D-5D3CBD5CB702}" type="datetimeFigureOut">
              <a:rPr lang="fr-FR" smtClean="0"/>
              <a:pPr>
                <a:defRPr/>
              </a:pPr>
              <a:t>03/02/2025</a:t>
            </a:fld>
            <a:endParaRPr lang="fr-FR"/>
          </a:p>
        </p:txBody>
      </p:sp>
      <p:sp>
        <p:nvSpPr>
          <p:cNvPr id="9" name="Espace réservé du numéro de diapositive 8"/>
          <p:cNvSpPr>
            <a:spLocks noGrp="1"/>
          </p:cNvSpPr>
          <p:nvPr>
            <p:ph type="sldNum" sz="quarter" idx="12"/>
          </p:nvPr>
        </p:nvSpPr>
        <p:spPr/>
        <p:txBody>
          <a:bodyPr/>
          <a:lstStyle/>
          <a:p>
            <a:pPr>
              <a:defRPr/>
            </a:pPr>
            <a:fld id="{97931AA0-824F-1E4F-9EA0-E29764BA729E}" type="slidenum">
              <a:rPr lang="fr-FR" smtClean="0"/>
              <a:pPr>
                <a:defRPr/>
              </a:pPr>
              <a:t>‹N°›</a:t>
            </a:fld>
            <a:endParaRPr lang="fr-FR"/>
          </a:p>
        </p:txBody>
      </p:sp>
      <p:grpSp>
        <p:nvGrpSpPr>
          <p:cNvPr id="10" name="Grouper 9"/>
          <p:cNvGrpSpPr/>
          <p:nvPr/>
        </p:nvGrpSpPr>
        <p:grpSpPr>
          <a:xfrm>
            <a:off x="221832" y="256229"/>
            <a:ext cx="8700634" cy="5395548"/>
            <a:chOff x="221832" y="307473"/>
            <a:chExt cx="8700634" cy="6474657"/>
          </a:xfrm>
        </p:grpSpPr>
        <p:grpSp>
          <p:nvGrpSpPr>
            <p:cNvPr id="11" name="Grouper 10"/>
            <p:cNvGrpSpPr/>
            <p:nvPr/>
          </p:nvGrpSpPr>
          <p:grpSpPr>
            <a:xfrm>
              <a:off x="221832" y="307473"/>
              <a:ext cx="453664" cy="1105429"/>
              <a:chOff x="221832" y="307473"/>
              <a:chExt cx="453664" cy="1105429"/>
            </a:xfrm>
          </p:grpSpPr>
          <p:cxnSp>
            <p:nvCxnSpPr>
              <p:cNvPr id="18" name="Connecteur droit 17"/>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cxnSp>
          <p:nvCxnSpPr>
            <p:cNvPr id="12" name="Connecteur droit 11"/>
            <p:cNvCxnSpPr>
              <a:stCxn id="17" idx="0"/>
              <a:endCxn id="13"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14" name="Connecteur droit 13"/>
            <p:cNvCxnSpPr>
              <a:stCxn id="19"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15" name="Grouper 14"/>
            <p:cNvGrpSpPr/>
            <p:nvPr/>
          </p:nvGrpSpPr>
          <p:grpSpPr>
            <a:xfrm>
              <a:off x="7579096" y="6328466"/>
              <a:ext cx="1343370" cy="453664"/>
              <a:chOff x="7579096" y="6061787"/>
              <a:chExt cx="1343370" cy="453664"/>
            </a:xfrm>
          </p:grpSpPr>
          <p:cxnSp>
            <p:nvCxnSpPr>
              <p:cNvPr id="16" name="Connecteur droit 15"/>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7" name="Arc 16"/>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spTree>
    <p:extLst>
      <p:ext uri="{BB962C8B-B14F-4D97-AF65-F5344CB8AC3E}">
        <p14:creationId xmlns:p14="http://schemas.microsoft.com/office/powerpoint/2010/main" val="8160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pPr>
              <a:defRPr/>
            </a:pPr>
            <a:fld id="{6EDB344C-D538-ED41-90A2-560AAAFF06FE}" type="datetimeFigureOut">
              <a:rPr lang="fr-FR" smtClean="0"/>
              <a:pPr>
                <a:defRPr/>
              </a:pPr>
              <a:t>03/02/2025</a:t>
            </a:fld>
            <a:endParaRPr lang="fr-FR"/>
          </a:p>
        </p:txBody>
      </p:sp>
      <p:sp>
        <p:nvSpPr>
          <p:cNvPr id="5" name="Espace réservé du numéro de diapositive 4"/>
          <p:cNvSpPr>
            <a:spLocks noGrp="1"/>
          </p:cNvSpPr>
          <p:nvPr>
            <p:ph type="sldNum" sz="quarter" idx="12"/>
          </p:nvPr>
        </p:nvSpPr>
        <p:spPr/>
        <p:txBody>
          <a:bodyPr/>
          <a:lstStyle/>
          <a:p>
            <a:pPr>
              <a:defRPr/>
            </a:pPr>
            <a:fld id="{53968971-A164-7940-ACEC-9F4F64E03CBD}" type="slidenum">
              <a:rPr lang="fr-FR" smtClean="0"/>
              <a:pPr>
                <a:defRPr/>
              </a:pPr>
              <a:t>‹N°›</a:t>
            </a:fld>
            <a:endParaRPr lang="fr-FR"/>
          </a:p>
        </p:txBody>
      </p:sp>
      <p:grpSp>
        <p:nvGrpSpPr>
          <p:cNvPr id="6" name="Grouper 5"/>
          <p:cNvGrpSpPr/>
          <p:nvPr/>
        </p:nvGrpSpPr>
        <p:grpSpPr>
          <a:xfrm>
            <a:off x="221832" y="256229"/>
            <a:ext cx="8700634" cy="5395548"/>
            <a:chOff x="221832" y="307473"/>
            <a:chExt cx="8700634" cy="6474657"/>
          </a:xfrm>
        </p:grpSpPr>
        <p:grpSp>
          <p:nvGrpSpPr>
            <p:cNvPr id="7" name="Grouper 6"/>
            <p:cNvGrpSpPr/>
            <p:nvPr/>
          </p:nvGrpSpPr>
          <p:grpSpPr>
            <a:xfrm>
              <a:off x="221832" y="307473"/>
              <a:ext cx="453664" cy="1105429"/>
              <a:chOff x="221832" y="307473"/>
              <a:chExt cx="453664" cy="1105429"/>
            </a:xfrm>
          </p:grpSpPr>
          <p:cxnSp>
            <p:nvCxnSpPr>
              <p:cNvPr id="14" name="Connecteur droit 13"/>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cxnSp>
          <p:nvCxnSpPr>
            <p:cNvPr id="8" name="Connecteur droit 7"/>
            <p:cNvCxnSpPr>
              <a:stCxn id="13" idx="0"/>
              <a:endCxn id="9"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9" name="Arc 8"/>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10" name="Connecteur droit 9"/>
            <p:cNvCxnSpPr>
              <a:stCxn id="15"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11" name="Grouper 10"/>
            <p:cNvGrpSpPr/>
            <p:nvPr/>
          </p:nvGrpSpPr>
          <p:grpSpPr>
            <a:xfrm>
              <a:off x="7579096" y="6328466"/>
              <a:ext cx="1343370" cy="453664"/>
              <a:chOff x="7579096" y="6061787"/>
              <a:chExt cx="1343370" cy="453664"/>
            </a:xfrm>
          </p:grpSpPr>
          <p:cxnSp>
            <p:nvCxnSpPr>
              <p:cNvPr id="12" name="Connecteur droit 11"/>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spTree>
    <p:extLst>
      <p:ext uri="{BB962C8B-B14F-4D97-AF65-F5344CB8AC3E}">
        <p14:creationId xmlns:p14="http://schemas.microsoft.com/office/powerpoint/2010/main" val="105420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D7662589-2C50-B344-AF00-1E57237EA565}" type="datetimeFigureOut">
              <a:rPr lang="fr-FR" smtClean="0"/>
              <a:pPr>
                <a:defRPr/>
              </a:pPr>
              <a:t>03/02/2025</a:t>
            </a:fld>
            <a:endParaRPr lang="fr-FR"/>
          </a:p>
        </p:txBody>
      </p:sp>
      <p:sp>
        <p:nvSpPr>
          <p:cNvPr id="4" name="Espace réservé du numéro de diapositive 3"/>
          <p:cNvSpPr>
            <a:spLocks noGrp="1"/>
          </p:cNvSpPr>
          <p:nvPr>
            <p:ph type="sldNum" sz="quarter" idx="12"/>
          </p:nvPr>
        </p:nvSpPr>
        <p:spPr/>
        <p:txBody>
          <a:bodyPr/>
          <a:lstStyle/>
          <a:p>
            <a:pPr>
              <a:defRPr/>
            </a:pPr>
            <a:fld id="{F0F5087F-2E91-8F43-B4D7-F538F8E901A8}" type="slidenum">
              <a:rPr lang="fr-FR" smtClean="0"/>
              <a:pPr>
                <a:defRPr/>
              </a:pPr>
              <a:t>‹N°›</a:t>
            </a:fld>
            <a:endParaRPr lang="fr-FR"/>
          </a:p>
        </p:txBody>
      </p:sp>
    </p:spTree>
    <p:extLst>
      <p:ext uri="{BB962C8B-B14F-4D97-AF65-F5344CB8AC3E}">
        <p14:creationId xmlns:p14="http://schemas.microsoft.com/office/powerpoint/2010/main" val="426841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3"/>
            <a:ext cx="3008314" cy="968375"/>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195918"/>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8A9F2CB6-E578-DF4C-AB0D-C7A8B20DE066}" type="datetimeFigureOut">
              <a:rPr lang="fr-FR" smtClean="0"/>
              <a:pPr>
                <a:defRPr/>
              </a:pPr>
              <a:t>03/02/2025</a:t>
            </a:fld>
            <a:endParaRPr lang="fr-FR"/>
          </a:p>
        </p:txBody>
      </p:sp>
      <p:sp>
        <p:nvSpPr>
          <p:cNvPr id="7" name="Espace réservé du numéro de diapositive 6"/>
          <p:cNvSpPr>
            <a:spLocks noGrp="1"/>
          </p:cNvSpPr>
          <p:nvPr>
            <p:ph type="sldNum" sz="quarter" idx="12"/>
          </p:nvPr>
        </p:nvSpPr>
        <p:spPr/>
        <p:txBody>
          <a:bodyPr/>
          <a:lstStyle/>
          <a:p>
            <a:pPr>
              <a:defRPr/>
            </a:pPr>
            <a:fld id="{91090AD5-99C9-DB49-8E3F-1B3299123E0D}" type="slidenum">
              <a:rPr lang="fr-FR" smtClean="0"/>
              <a:pPr>
                <a:defRPr/>
              </a:pPr>
              <a:t>‹N°›</a:t>
            </a:fld>
            <a:endParaRPr lang="fr-FR"/>
          </a:p>
        </p:txBody>
      </p:sp>
    </p:spTree>
    <p:extLst>
      <p:ext uri="{BB962C8B-B14F-4D97-AF65-F5344CB8AC3E}">
        <p14:creationId xmlns:p14="http://schemas.microsoft.com/office/powerpoint/2010/main" val="354842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7837CB0-3912-B345-8DC6-7B47EAE3ACC1}" type="datetimeFigureOut">
              <a:rPr lang="fr-FR" smtClean="0"/>
              <a:pPr>
                <a:defRPr/>
              </a:pPr>
              <a:t>03/02/2025</a:t>
            </a:fld>
            <a:endParaRPr lang="fr-FR"/>
          </a:p>
        </p:txBody>
      </p:sp>
      <p:sp>
        <p:nvSpPr>
          <p:cNvPr id="7" name="Espace réservé du numéro de diapositive 6"/>
          <p:cNvSpPr>
            <a:spLocks noGrp="1"/>
          </p:cNvSpPr>
          <p:nvPr>
            <p:ph type="sldNum" sz="quarter" idx="12"/>
          </p:nvPr>
        </p:nvSpPr>
        <p:spPr/>
        <p:txBody>
          <a:bodyPr/>
          <a:lstStyle/>
          <a:p>
            <a:pPr>
              <a:defRPr/>
            </a:pPr>
            <a:fld id="{172C7C92-6962-334F-AC86-E4F57C7EDABA}" type="slidenum">
              <a:rPr lang="fr-FR" smtClean="0"/>
              <a:pPr>
                <a:defRPr/>
              </a:pPr>
              <a:t>‹N°›</a:t>
            </a:fld>
            <a:endParaRPr lang="fr-FR"/>
          </a:p>
        </p:txBody>
      </p:sp>
    </p:spTree>
    <p:extLst>
      <p:ext uri="{BB962C8B-B14F-4D97-AF65-F5344CB8AC3E}">
        <p14:creationId xmlns:p14="http://schemas.microsoft.com/office/powerpoint/2010/main" val="411289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
            <a:ext cx="9144002" cy="571500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10" name="Image 9" descr="new_logo_LEPS_DPSS.png"/>
          <p:cNvPicPr>
            <a:picLocks noChangeAspect="1"/>
          </p:cNvPicPr>
          <p:nvPr/>
        </p:nvPicPr>
        <p:blipFill rotWithShape="1">
          <a:blip r:embed="rId16">
            <a:extLst>
              <a:ext uri="{28A0092B-C50C-407E-A947-70E740481C1C}">
                <a14:useLocalDpi xmlns:a14="http://schemas.microsoft.com/office/drawing/2010/main" val="0"/>
              </a:ext>
            </a:extLst>
          </a:blip>
          <a:srcRect t="-3" r="58033" b="-6077"/>
          <a:stretch/>
        </p:blipFill>
        <p:spPr>
          <a:xfrm>
            <a:off x="8147189" y="5362223"/>
            <a:ext cx="657760" cy="303389"/>
          </a:xfrm>
          <a:prstGeom prst="rect">
            <a:avLst/>
          </a:prstGeom>
        </p:spPr>
      </p:pic>
      <p:sp>
        <p:nvSpPr>
          <p:cNvPr id="11" name="Rectangle 10"/>
          <p:cNvSpPr/>
          <p:nvPr/>
        </p:nvSpPr>
        <p:spPr>
          <a:xfrm flipV="1">
            <a:off x="0" y="-4"/>
            <a:ext cx="203200" cy="192728"/>
          </a:xfrm>
          <a:prstGeom prst="rect">
            <a:avLst/>
          </a:prstGeom>
          <a:solidFill>
            <a:srgbClr val="D851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 name="Rectangle 11"/>
          <p:cNvSpPr/>
          <p:nvPr/>
        </p:nvSpPr>
        <p:spPr>
          <a:xfrm flipV="1">
            <a:off x="251523" y="-1"/>
            <a:ext cx="8892478" cy="192726"/>
          </a:xfrm>
          <a:prstGeom prst="rect">
            <a:avLst/>
          </a:prstGeom>
          <a:solidFill>
            <a:srgbClr val="2B4687"/>
          </a:solidFill>
          <a:ln>
            <a:solidFill>
              <a:srgbClr val="2E38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333500"/>
            <a:ext cx="8229600" cy="3771636"/>
          </a:xfrm>
          <a:prstGeom prst="rect">
            <a:avLst/>
          </a:prstGeom>
          <a:solidFill>
            <a:schemeClr val="bg1"/>
          </a:solidFill>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48664"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67A6B1-B9EA-5644-ADBE-2C9794BE3F2B}" type="datetimeFigureOut">
              <a:rPr lang="fr-FR" smtClean="0"/>
              <a:pPr>
                <a:defRPr/>
              </a:pPr>
              <a:t>03/02/2025</a:t>
            </a:fld>
            <a:endParaRPr lang="fr-FR"/>
          </a:p>
        </p:txBody>
      </p:sp>
      <p:sp>
        <p:nvSpPr>
          <p:cNvPr id="6" name="Espace réservé du numéro de diapositive 5"/>
          <p:cNvSpPr>
            <a:spLocks noGrp="1"/>
          </p:cNvSpPr>
          <p:nvPr>
            <p:ph type="sldNum" sz="quarter" idx="4"/>
          </p:nvPr>
        </p:nvSpPr>
        <p:spPr>
          <a:xfrm>
            <a:off x="3506789" y="5296961"/>
            <a:ext cx="2133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7C0100AE-F26C-E541-98EC-0BD989B11702}" type="slidenum">
              <a:rPr lang="fr-FR" smtClean="0"/>
              <a:pPr>
                <a:defRPr/>
              </a:pPr>
              <a:t>‹N°›</a:t>
            </a:fld>
            <a:endParaRPr lang="fr-FR"/>
          </a:p>
        </p:txBody>
      </p:sp>
    </p:spTree>
    <p:extLst>
      <p:ext uri="{BB962C8B-B14F-4D97-AF65-F5344CB8AC3E}">
        <p14:creationId xmlns:p14="http://schemas.microsoft.com/office/powerpoint/2010/main" val="27469810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72" r:id="rId12"/>
    <p:sldLayoutId id="2147483689" r:id="rId13"/>
    <p:sldLayoutId id="2147483690" r:id="rId14"/>
  </p:sldLayoutIdLst>
  <p:txStyles>
    <p:titleStyle>
      <a:lvl1pPr algn="ctr" defTabSz="457200" rtl="0" eaLnBrk="1" latinLnBrk="0" hangingPunct="1">
        <a:spcBef>
          <a:spcPct val="0"/>
        </a:spcBef>
        <a:buNone/>
        <a:defRPr sz="4400" kern="1200">
          <a:solidFill>
            <a:srgbClr val="FF6600"/>
          </a:solidFill>
          <a:effectLst>
            <a:outerShdw blurRad="38100" dist="127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notesSlide" Target="../notesSlides/notesSlide7.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seinesaintdenis.fr/solidarite/prevention/article/l-academie-populaire-de-la-sant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910749" y="3278564"/>
            <a:ext cx="6202782" cy="1087061"/>
          </a:xfrm>
        </p:spPr>
        <p:txBody>
          <a:bodyPr>
            <a:normAutofit/>
          </a:bodyPr>
          <a:lstStyle/>
          <a:p>
            <a:r>
              <a:rPr lang="fr-FR" sz="1800" dirty="0">
                <a:latin typeface="Times New Roman" charset="0"/>
              </a:rPr>
              <a:t>UFR SMBH, Université Sorbonne Paris Nord </a:t>
            </a:r>
          </a:p>
          <a:p>
            <a:r>
              <a:rPr lang="fr-FR" sz="1800" dirty="0">
                <a:latin typeface="Times New Roman" charset="0"/>
              </a:rPr>
              <a:t>Laboratoire éducations et promotion de la santé UR 3412</a:t>
            </a:r>
          </a:p>
          <a:p>
            <a:r>
              <a:rPr lang="fr-FR" sz="1800" dirty="0">
                <a:latin typeface="Times New Roman" charset="0"/>
              </a:rPr>
              <a:t>Cyril Crozet, </a:t>
            </a:r>
            <a:r>
              <a:rPr lang="fr-FR" sz="1800" dirty="0" err="1">
                <a:latin typeface="Times New Roman" charset="0"/>
              </a:rPr>
              <a:t>PhD</a:t>
            </a:r>
            <a:r>
              <a:rPr lang="fr-FR" sz="1800" dirty="0">
                <a:latin typeface="Times New Roman" charset="0"/>
              </a:rPr>
              <a:t> MCF</a:t>
            </a:r>
          </a:p>
          <a:p>
            <a:endParaRPr lang="fr-FR" dirty="0"/>
          </a:p>
        </p:txBody>
      </p:sp>
      <p:sp>
        <p:nvSpPr>
          <p:cNvPr id="3" name="Titre 2"/>
          <p:cNvSpPr>
            <a:spLocks noGrp="1"/>
          </p:cNvSpPr>
          <p:nvPr>
            <p:ph type="ctrTitle"/>
          </p:nvPr>
        </p:nvSpPr>
        <p:spPr>
          <a:xfrm>
            <a:off x="2519680" y="538480"/>
            <a:ext cx="6847839" cy="2511035"/>
          </a:xfrm>
        </p:spPr>
        <p:txBody>
          <a:bodyPr>
            <a:noAutofit/>
          </a:bodyPr>
          <a:lstStyle/>
          <a:p>
            <a:r>
              <a:rPr lang="fr-FR" sz="2800" b="1" dirty="0">
                <a:latin typeface="Times New Roman" charset="0"/>
              </a:rPr>
              <a:t>DU Médiation santé</a:t>
            </a:r>
            <a:br>
              <a:rPr lang="fr-FR" sz="2400" b="1" dirty="0">
                <a:latin typeface="Times New Roman" charset="0"/>
              </a:rPr>
            </a:br>
            <a:br>
              <a:rPr lang="fr-FR" sz="2400" b="1" dirty="0">
                <a:latin typeface="Times New Roman" charset="0"/>
              </a:rPr>
            </a:br>
            <a:r>
              <a:rPr lang="fr-FR" sz="2400" b="1" dirty="0"/>
              <a:t>La participation des</a:t>
            </a:r>
            <a:br>
              <a:rPr lang="fr-FR" sz="2400" b="1" dirty="0"/>
            </a:br>
            <a:r>
              <a:rPr lang="fr-FR" sz="2400" b="1" dirty="0"/>
              <a:t>usagers et du tissu associatif</a:t>
            </a:r>
            <a:br>
              <a:rPr lang="fr-FR" sz="2400" b="1" dirty="0"/>
            </a:br>
            <a:r>
              <a:rPr lang="fr-FR" sz="2400" b="1" dirty="0"/>
              <a:t>Santé communautaire et éducation en santé</a:t>
            </a:r>
            <a:endParaRPr lang="fr-FR" sz="2400" b="1" i="1" dirty="0">
              <a:solidFill>
                <a:srgbClr val="686868"/>
              </a:solidFill>
            </a:endParaRPr>
          </a:p>
        </p:txBody>
      </p:sp>
    </p:spTree>
    <p:extLst>
      <p:ext uri="{BB962C8B-B14F-4D97-AF65-F5344CB8AC3E}">
        <p14:creationId xmlns:p14="http://schemas.microsoft.com/office/powerpoint/2010/main" val="172645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87785"/>
            <a:ext cx="8102600" cy="4524316"/>
          </a:xfrm>
          <a:prstGeom prst="rect">
            <a:avLst/>
          </a:prstGeom>
        </p:spPr>
        <p:txBody>
          <a:bodyPr wrap="square">
            <a:spAutoFit/>
          </a:bodyPr>
          <a:lstStyle/>
          <a:p>
            <a:r>
              <a:rPr lang="fr-FR" dirty="0"/>
              <a:t>À titre d’illustration, voici les douze déterminants retenus par les Canadiens :</a:t>
            </a:r>
          </a:p>
          <a:p>
            <a:endParaRPr lang="fr-FR" dirty="0"/>
          </a:p>
          <a:p>
            <a:r>
              <a:rPr lang="fr-FR" dirty="0"/>
              <a:t>- le niveau de revenu et le statut social ;</a:t>
            </a:r>
          </a:p>
          <a:p>
            <a:r>
              <a:rPr lang="fr-FR" dirty="0"/>
              <a:t>- les réseaux de soutien social ;</a:t>
            </a:r>
          </a:p>
          <a:p>
            <a:r>
              <a:rPr lang="fr-FR" dirty="0"/>
              <a:t>- l'éducation et l'alphabétisme ;</a:t>
            </a:r>
          </a:p>
          <a:p>
            <a:r>
              <a:rPr lang="fr-FR" dirty="0"/>
              <a:t>- l'emploi et les conditions de travail ;</a:t>
            </a:r>
          </a:p>
          <a:p>
            <a:r>
              <a:rPr lang="fr-FR" dirty="0"/>
              <a:t>- les environnements sociaux ;</a:t>
            </a:r>
          </a:p>
          <a:p>
            <a:r>
              <a:rPr lang="fr-FR" dirty="0"/>
              <a:t>- les environnements physiques ;</a:t>
            </a:r>
          </a:p>
          <a:p>
            <a:r>
              <a:rPr lang="fr-FR" dirty="0"/>
              <a:t>- les habitudes de santé et la capacité d'adaptation personnelles ;</a:t>
            </a:r>
          </a:p>
          <a:p>
            <a:r>
              <a:rPr lang="fr-FR" dirty="0"/>
              <a:t>- le développement de la petite enfance ;</a:t>
            </a:r>
          </a:p>
          <a:p>
            <a:r>
              <a:rPr lang="fr-FR" dirty="0"/>
              <a:t>- le patrimoine biologique et génétique ;</a:t>
            </a:r>
          </a:p>
          <a:p>
            <a:r>
              <a:rPr lang="fr-FR" dirty="0"/>
              <a:t>- les services de santé ;</a:t>
            </a:r>
          </a:p>
          <a:p>
            <a:r>
              <a:rPr lang="fr-FR" dirty="0"/>
              <a:t>- le sexe; </a:t>
            </a:r>
          </a:p>
          <a:p>
            <a:r>
              <a:rPr lang="fr-FR" dirty="0"/>
              <a:t>- la culture.</a:t>
            </a:r>
          </a:p>
          <a:p>
            <a:endParaRPr lang="fr-FR" dirty="0"/>
          </a:p>
          <a:p>
            <a:r>
              <a:rPr lang="fr-FR" dirty="0"/>
              <a:t>(Agence de santé canadienne)</a:t>
            </a:r>
          </a:p>
        </p:txBody>
      </p:sp>
      <p:sp>
        <p:nvSpPr>
          <p:cNvPr id="3" name="Rectangle 2"/>
          <p:cNvSpPr/>
          <p:nvPr/>
        </p:nvSpPr>
        <p:spPr>
          <a:xfrm>
            <a:off x="1819500" y="281205"/>
            <a:ext cx="5680912" cy="646331"/>
          </a:xfrm>
          <a:prstGeom prst="rect">
            <a:avLst/>
          </a:prstGeom>
        </p:spPr>
        <p:txBody>
          <a:bodyPr wrap="none">
            <a:spAutoFit/>
          </a:bodyPr>
          <a:lstStyle/>
          <a:p>
            <a:pPr lvl="0"/>
            <a:r>
              <a:rPr lang="fr-FR" sz="3600" b="1" dirty="0">
                <a:solidFill>
                  <a:srgbClr val="FF6600"/>
                </a:solidFill>
              </a:rPr>
              <a:t>Les déterminants de la santé</a:t>
            </a:r>
          </a:p>
        </p:txBody>
      </p:sp>
    </p:spTree>
    <p:extLst>
      <p:ext uri="{BB962C8B-B14F-4D97-AF65-F5344CB8AC3E}">
        <p14:creationId xmlns:p14="http://schemas.microsoft.com/office/powerpoint/2010/main" val="15400600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p:cNvGrpSpPr>
            <a:grpSpLocks/>
          </p:cNvGrpSpPr>
          <p:nvPr/>
        </p:nvGrpSpPr>
        <p:grpSpPr bwMode="auto">
          <a:xfrm>
            <a:off x="306029" y="1134294"/>
            <a:ext cx="8635000" cy="4018334"/>
            <a:chOff x="214" y="271"/>
            <a:chExt cx="5629" cy="3597"/>
          </a:xfrm>
        </p:grpSpPr>
        <p:sp>
          <p:nvSpPr>
            <p:cNvPr id="6" name="Arc 3" descr="50%"/>
            <p:cNvSpPr>
              <a:spLocks/>
            </p:cNvSpPr>
            <p:nvPr/>
          </p:nvSpPr>
          <p:spPr bwMode="auto">
            <a:xfrm>
              <a:off x="4712" y="581"/>
              <a:ext cx="275" cy="1200"/>
            </a:xfrm>
            <a:custGeom>
              <a:avLst/>
              <a:gdLst>
                <a:gd name="T0" fmla="*/ 0 w 17356"/>
                <a:gd name="T1" fmla="*/ 0 h 21272"/>
                <a:gd name="T2" fmla="*/ 0 w 17356"/>
                <a:gd name="T3" fmla="*/ 0 h 21272"/>
                <a:gd name="T4" fmla="*/ 0 w 17356"/>
                <a:gd name="T5" fmla="*/ 0 h 21272"/>
                <a:gd name="T6" fmla="*/ 0 60000 65536"/>
                <a:gd name="T7" fmla="*/ 0 60000 65536"/>
                <a:gd name="T8" fmla="*/ 0 60000 65536"/>
                <a:gd name="T9" fmla="*/ 0 w 17356"/>
                <a:gd name="T10" fmla="*/ 0 h 21272"/>
                <a:gd name="T11" fmla="*/ 17356 w 17356"/>
                <a:gd name="T12" fmla="*/ 21272 h 21272"/>
              </a:gdLst>
              <a:ahLst/>
              <a:cxnLst>
                <a:cxn ang="T6">
                  <a:pos x="T0" y="T1"/>
                </a:cxn>
                <a:cxn ang="T7">
                  <a:pos x="T2" y="T3"/>
                </a:cxn>
                <a:cxn ang="T8">
                  <a:pos x="T4" y="T5"/>
                </a:cxn>
              </a:cxnLst>
              <a:rect l="T9" t="T10" r="T11" b="T12"/>
              <a:pathLst>
                <a:path w="17356" h="21272" fill="none" extrusionOk="0">
                  <a:moveTo>
                    <a:pt x="3745" y="-1"/>
                  </a:moveTo>
                  <a:cubicBezTo>
                    <a:pt x="9192" y="958"/>
                    <a:pt x="14064" y="3970"/>
                    <a:pt x="17356" y="8414"/>
                  </a:cubicBezTo>
                </a:path>
                <a:path w="17356" h="21272" stroke="0" extrusionOk="0">
                  <a:moveTo>
                    <a:pt x="3745" y="-1"/>
                  </a:moveTo>
                  <a:cubicBezTo>
                    <a:pt x="9192" y="958"/>
                    <a:pt x="14064" y="3970"/>
                    <a:pt x="17356" y="8414"/>
                  </a:cubicBezTo>
                  <a:lnTo>
                    <a:pt x="0" y="21272"/>
                  </a:lnTo>
                  <a:lnTo>
                    <a:pt x="3745" y="-1"/>
                  </a:lnTo>
                  <a:close/>
                </a:path>
              </a:pathLst>
            </a:custGeom>
            <a:noFill/>
            <a:ln w="101600" cap="rnd">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fr-FR">
                <a:solidFill>
                  <a:prstClr val="black"/>
                </a:solidFill>
                <a:latin typeface="Calibri"/>
              </a:endParaRPr>
            </a:p>
          </p:txBody>
        </p:sp>
        <p:sp>
          <p:nvSpPr>
            <p:cNvPr id="8" name="Arc 5" descr="50%"/>
            <p:cNvSpPr>
              <a:spLocks/>
            </p:cNvSpPr>
            <p:nvPr/>
          </p:nvSpPr>
          <p:spPr bwMode="auto">
            <a:xfrm rot="19540752">
              <a:off x="1214" y="1755"/>
              <a:ext cx="720" cy="1423"/>
            </a:xfrm>
            <a:custGeom>
              <a:avLst/>
              <a:gdLst>
                <a:gd name="T0" fmla="*/ 0 w 19655"/>
                <a:gd name="T1" fmla="*/ 0 h 16207"/>
                <a:gd name="T2" fmla="*/ 0 w 19655"/>
                <a:gd name="T3" fmla="*/ 0 h 16207"/>
                <a:gd name="T4" fmla="*/ 0 w 19655"/>
                <a:gd name="T5" fmla="*/ 0 h 16207"/>
                <a:gd name="T6" fmla="*/ 0 60000 65536"/>
                <a:gd name="T7" fmla="*/ 0 60000 65536"/>
                <a:gd name="T8" fmla="*/ 0 60000 65536"/>
                <a:gd name="T9" fmla="*/ 0 w 19655"/>
                <a:gd name="T10" fmla="*/ 0 h 16207"/>
                <a:gd name="T11" fmla="*/ 19655 w 19655"/>
                <a:gd name="T12" fmla="*/ 16207 h 16207"/>
              </a:gdLst>
              <a:ahLst/>
              <a:cxnLst>
                <a:cxn ang="T6">
                  <a:pos x="T0" y="T1"/>
                </a:cxn>
                <a:cxn ang="T7">
                  <a:pos x="T2" y="T3"/>
                </a:cxn>
                <a:cxn ang="T8">
                  <a:pos x="T4" y="T5"/>
                </a:cxn>
              </a:cxnLst>
              <a:rect l="T9" t="T10" r="T11" b="T12"/>
              <a:pathLst>
                <a:path w="19655" h="16207" fill="none" extrusionOk="0">
                  <a:moveTo>
                    <a:pt x="-1" y="7250"/>
                  </a:moveTo>
                  <a:cubicBezTo>
                    <a:pt x="1260" y="4481"/>
                    <a:pt x="3093" y="2010"/>
                    <a:pt x="5376" y="-1"/>
                  </a:cubicBezTo>
                </a:path>
                <a:path w="19655" h="16207" stroke="0" extrusionOk="0">
                  <a:moveTo>
                    <a:pt x="-1" y="7250"/>
                  </a:moveTo>
                  <a:cubicBezTo>
                    <a:pt x="1260" y="4481"/>
                    <a:pt x="3093" y="2010"/>
                    <a:pt x="5376" y="-1"/>
                  </a:cubicBezTo>
                  <a:lnTo>
                    <a:pt x="19655" y="16207"/>
                  </a:lnTo>
                  <a:lnTo>
                    <a:pt x="-1" y="7250"/>
                  </a:lnTo>
                  <a:close/>
                </a:path>
              </a:pathLst>
            </a:custGeom>
            <a:noFill/>
            <a:ln w="101600" cap="rnd">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fr-FR">
                <a:solidFill>
                  <a:prstClr val="black"/>
                </a:solidFill>
                <a:latin typeface="Calibri"/>
              </a:endParaRPr>
            </a:p>
          </p:txBody>
        </p:sp>
        <p:sp>
          <p:nvSpPr>
            <p:cNvPr id="9" name="Arc 6" descr="50%"/>
            <p:cNvSpPr>
              <a:spLocks/>
            </p:cNvSpPr>
            <p:nvPr/>
          </p:nvSpPr>
          <p:spPr bwMode="auto">
            <a:xfrm>
              <a:off x="1138" y="460"/>
              <a:ext cx="720" cy="816"/>
            </a:xfrm>
            <a:custGeom>
              <a:avLst/>
              <a:gdLst>
                <a:gd name="T0" fmla="*/ 0 w 19655"/>
                <a:gd name="T1" fmla="*/ 0 h 18758"/>
                <a:gd name="T2" fmla="*/ 0 w 19655"/>
                <a:gd name="T3" fmla="*/ 0 h 18758"/>
                <a:gd name="T4" fmla="*/ 0 w 19655"/>
                <a:gd name="T5" fmla="*/ 0 h 18758"/>
                <a:gd name="T6" fmla="*/ 0 60000 65536"/>
                <a:gd name="T7" fmla="*/ 0 60000 65536"/>
                <a:gd name="T8" fmla="*/ 0 60000 65536"/>
                <a:gd name="T9" fmla="*/ 0 w 19655"/>
                <a:gd name="T10" fmla="*/ 0 h 18758"/>
                <a:gd name="T11" fmla="*/ 19655 w 19655"/>
                <a:gd name="T12" fmla="*/ 18758 h 18758"/>
              </a:gdLst>
              <a:ahLst/>
              <a:cxnLst>
                <a:cxn ang="T6">
                  <a:pos x="T0" y="T1"/>
                </a:cxn>
                <a:cxn ang="T7">
                  <a:pos x="T2" y="T3"/>
                </a:cxn>
                <a:cxn ang="T8">
                  <a:pos x="T4" y="T5"/>
                </a:cxn>
              </a:cxnLst>
              <a:rect l="T9" t="T10" r="T11" b="T12"/>
              <a:pathLst>
                <a:path w="19655" h="18758" fill="none" extrusionOk="0">
                  <a:moveTo>
                    <a:pt x="-1" y="9801"/>
                  </a:moveTo>
                  <a:cubicBezTo>
                    <a:pt x="1879" y="5676"/>
                    <a:pt x="5009" y="2246"/>
                    <a:pt x="8946" y="-1"/>
                  </a:cubicBezTo>
                </a:path>
                <a:path w="19655" h="18758" stroke="0" extrusionOk="0">
                  <a:moveTo>
                    <a:pt x="-1" y="9801"/>
                  </a:moveTo>
                  <a:cubicBezTo>
                    <a:pt x="1879" y="5676"/>
                    <a:pt x="5009" y="2246"/>
                    <a:pt x="8946" y="-1"/>
                  </a:cubicBezTo>
                  <a:lnTo>
                    <a:pt x="19655" y="18758"/>
                  </a:lnTo>
                  <a:lnTo>
                    <a:pt x="-1" y="9801"/>
                  </a:lnTo>
                  <a:close/>
                </a:path>
              </a:pathLst>
            </a:custGeom>
            <a:noFill/>
            <a:ln w="101600" cap="rnd">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fr-FR">
                <a:solidFill>
                  <a:prstClr val="black"/>
                </a:solidFill>
                <a:latin typeface="Calibri"/>
              </a:endParaRPr>
            </a:p>
          </p:txBody>
        </p:sp>
        <p:sp>
          <p:nvSpPr>
            <p:cNvPr id="10" name="Arc 7" descr="50%"/>
            <p:cNvSpPr>
              <a:spLocks/>
            </p:cNvSpPr>
            <p:nvPr/>
          </p:nvSpPr>
          <p:spPr bwMode="auto">
            <a:xfrm rot="3678756">
              <a:off x="3183" y="2528"/>
              <a:ext cx="1204" cy="1475"/>
            </a:xfrm>
            <a:custGeom>
              <a:avLst/>
              <a:gdLst>
                <a:gd name="T0" fmla="*/ 0 w 19851"/>
                <a:gd name="T1" fmla="*/ 0 h 17916"/>
                <a:gd name="T2" fmla="*/ 0 w 19851"/>
                <a:gd name="T3" fmla="*/ 0 h 17916"/>
                <a:gd name="T4" fmla="*/ 0 w 19851"/>
                <a:gd name="T5" fmla="*/ 0 h 17916"/>
                <a:gd name="T6" fmla="*/ 0 60000 65536"/>
                <a:gd name="T7" fmla="*/ 0 60000 65536"/>
                <a:gd name="T8" fmla="*/ 0 60000 65536"/>
                <a:gd name="T9" fmla="*/ 0 w 19851"/>
                <a:gd name="T10" fmla="*/ 0 h 17916"/>
                <a:gd name="T11" fmla="*/ 19851 w 19851"/>
                <a:gd name="T12" fmla="*/ 17916 h 17916"/>
              </a:gdLst>
              <a:ahLst/>
              <a:cxnLst>
                <a:cxn ang="T6">
                  <a:pos x="T0" y="T1"/>
                </a:cxn>
                <a:cxn ang="T7">
                  <a:pos x="T2" y="T3"/>
                </a:cxn>
                <a:cxn ang="T8">
                  <a:pos x="T4" y="T5"/>
                </a:cxn>
              </a:cxnLst>
              <a:rect l="T9" t="T10" r="T11" b="T12"/>
              <a:pathLst>
                <a:path w="19851" h="17916" fill="none" extrusionOk="0">
                  <a:moveTo>
                    <a:pt x="19851" y="8513"/>
                  </a:moveTo>
                  <a:cubicBezTo>
                    <a:pt x="18214" y="12331"/>
                    <a:pt x="15510" y="15596"/>
                    <a:pt x="12064" y="17916"/>
                  </a:cubicBezTo>
                </a:path>
                <a:path w="19851" h="17916" stroke="0" extrusionOk="0">
                  <a:moveTo>
                    <a:pt x="19851" y="8513"/>
                  </a:moveTo>
                  <a:cubicBezTo>
                    <a:pt x="18214" y="12331"/>
                    <a:pt x="15510" y="15596"/>
                    <a:pt x="12064" y="17916"/>
                  </a:cubicBezTo>
                  <a:lnTo>
                    <a:pt x="0" y="0"/>
                  </a:lnTo>
                  <a:lnTo>
                    <a:pt x="19851" y="8513"/>
                  </a:lnTo>
                  <a:close/>
                </a:path>
              </a:pathLst>
            </a:custGeom>
            <a:noFill/>
            <a:ln w="101600" cap="rnd">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fr-FR">
                <a:solidFill>
                  <a:prstClr val="black"/>
                </a:solidFill>
                <a:latin typeface="Calibri"/>
              </a:endParaRPr>
            </a:p>
          </p:txBody>
        </p:sp>
        <p:sp>
          <p:nvSpPr>
            <p:cNvPr id="11" name="Rectangle 8"/>
            <p:cNvSpPr>
              <a:spLocks noChangeArrowheads="1"/>
            </p:cNvSpPr>
            <p:nvPr/>
          </p:nvSpPr>
          <p:spPr bwMode="auto">
            <a:xfrm>
              <a:off x="1784" y="271"/>
              <a:ext cx="2568" cy="481"/>
            </a:xfrm>
            <a:prstGeom prst="rect">
              <a:avLst/>
            </a:prstGeom>
            <a:solidFill>
              <a:schemeClr val="accent1">
                <a:alpha val="20000"/>
              </a:schemeClr>
            </a:solidFill>
            <a:ln w="12700">
              <a:solidFill>
                <a:srgbClr val="6600AC"/>
              </a:solidFill>
              <a:miter lim="800000"/>
              <a:headEnd/>
              <a:tailEnd/>
            </a:ln>
          </p:spPr>
          <p:txBody>
            <a:bodyPr wrap="square" lIns="90487" tIns="44450" rIns="90487" bIns="44450">
              <a:spAutoFit/>
            </a:bodyPr>
            <a:lstStyle/>
            <a:p>
              <a:pPr algn="ctr" defTabSz="762000" eaLnBrk="0" hangingPunct="0">
                <a:lnSpc>
                  <a:spcPct val="90000"/>
                </a:lnSpc>
              </a:pPr>
              <a:r>
                <a:rPr lang="fr-FR" sz="1600" b="1" dirty="0">
                  <a:solidFill>
                    <a:srgbClr val="6600AC"/>
                  </a:solidFill>
                  <a:latin typeface="Helvetica" charset="0"/>
                </a:rPr>
                <a:t>Réaliser un</a:t>
              </a:r>
              <a:br>
                <a:rPr lang="fr-FR" sz="1600" b="1" dirty="0">
                  <a:solidFill>
                    <a:srgbClr val="6600AC"/>
                  </a:solidFill>
                  <a:latin typeface="Helvetica" charset="0"/>
                </a:rPr>
              </a:br>
              <a:r>
                <a:rPr lang="fr-FR" sz="1600" b="1" dirty="0">
                  <a:solidFill>
                    <a:srgbClr val="6600AC"/>
                  </a:solidFill>
                  <a:latin typeface="Helvetica" charset="0"/>
                </a:rPr>
                <a:t>diagnostic éducatif</a:t>
              </a:r>
            </a:p>
          </p:txBody>
        </p:sp>
        <p:sp>
          <p:nvSpPr>
            <p:cNvPr id="12" name="Rectangle 9"/>
            <p:cNvSpPr>
              <a:spLocks noChangeArrowheads="1"/>
            </p:cNvSpPr>
            <p:nvPr/>
          </p:nvSpPr>
          <p:spPr bwMode="auto">
            <a:xfrm>
              <a:off x="4150" y="1276"/>
              <a:ext cx="1693" cy="481"/>
            </a:xfrm>
            <a:prstGeom prst="rect">
              <a:avLst/>
            </a:prstGeom>
            <a:solidFill>
              <a:schemeClr val="accent1">
                <a:alpha val="20000"/>
              </a:schemeClr>
            </a:solidFill>
            <a:ln w="12700">
              <a:solidFill>
                <a:srgbClr val="6600AC"/>
              </a:solidFill>
              <a:miter lim="800000"/>
              <a:headEnd/>
              <a:tailEnd/>
            </a:ln>
          </p:spPr>
          <p:txBody>
            <a:bodyPr wrap="square" lIns="90487" tIns="44450" rIns="90487" bIns="44450">
              <a:spAutoFit/>
            </a:bodyPr>
            <a:lstStyle/>
            <a:p>
              <a:pPr algn="ctr" defTabSz="762000" eaLnBrk="0" hangingPunct="0">
                <a:lnSpc>
                  <a:spcPct val="90000"/>
                </a:lnSpc>
              </a:pPr>
              <a:r>
                <a:rPr lang="fr-FR" sz="1600" b="1" dirty="0">
                  <a:solidFill>
                    <a:srgbClr val="6600AC"/>
                  </a:solidFill>
                  <a:latin typeface="Helvetica" charset="0"/>
                </a:rPr>
                <a:t>Établir</a:t>
              </a:r>
              <a:br>
                <a:rPr lang="fr-FR" sz="1600" b="1" dirty="0">
                  <a:solidFill>
                    <a:srgbClr val="6600AC"/>
                  </a:solidFill>
                  <a:latin typeface="Helvetica" charset="0"/>
                </a:rPr>
              </a:br>
              <a:r>
                <a:rPr lang="fr-FR" sz="1600" b="1" dirty="0">
                  <a:solidFill>
                    <a:srgbClr val="6600AC"/>
                  </a:solidFill>
                  <a:latin typeface="Helvetica" charset="0"/>
                </a:rPr>
                <a:t>un contrat d</a:t>
              </a:r>
              <a:r>
                <a:rPr lang="ja-JP" altLang="fr-FR" sz="1600" b="1" dirty="0">
                  <a:solidFill>
                    <a:srgbClr val="6600AC"/>
                  </a:solidFill>
                  <a:latin typeface="Helvetica" charset="0"/>
                  <a:ea typeface="ＭＳ Ｐゴシック"/>
                </a:rPr>
                <a:t>’</a:t>
              </a:r>
              <a:r>
                <a:rPr lang="fr-FR" altLang="ja-JP" sz="1600" b="1" dirty="0">
                  <a:solidFill>
                    <a:srgbClr val="6600AC"/>
                  </a:solidFill>
                  <a:latin typeface="Helvetica" charset="0"/>
                  <a:ea typeface="ＭＳ Ｐゴシック"/>
                </a:rPr>
                <a:t>éducation</a:t>
              </a:r>
              <a:endParaRPr lang="fr-FR" sz="1600" b="1" dirty="0">
                <a:solidFill>
                  <a:srgbClr val="6600AC"/>
                </a:solidFill>
                <a:latin typeface="Helvetica" charset="0"/>
              </a:endParaRPr>
            </a:p>
          </p:txBody>
        </p:sp>
        <p:sp>
          <p:nvSpPr>
            <p:cNvPr id="13" name="Rectangle 10"/>
            <p:cNvSpPr>
              <a:spLocks noChangeArrowheads="1"/>
            </p:cNvSpPr>
            <p:nvPr/>
          </p:nvSpPr>
          <p:spPr bwMode="auto">
            <a:xfrm>
              <a:off x="3785" y="2984"/>
              <a:ext cx="1899" cy="481"/>
            </a:xfrm>
            <a:prstGeom prst="rect">
              <a:avLst/>
            </a:prstGeom>
            <a:solidFill>
              <a:schemeClr val="accent1">
                <a:alpha val="20000"/>
              </a:schemeClr>
            </a:solidFill>
            <a:ln w="12700">
              <a:solidFill>
                <a:srgbClr val="6600AC"/>
              </a:solidFill>
              <a:miter lim="800000"/>
              <a:headEnd/>
              <a:tailEnd/>
            </a:ln>
          </p:spPr>
          <p:txBody>
            <a:bodyPr wrap="square" lIns="90487" tIns="44450" rIns="90487" bIns="44450">
              <a:spAutoFit/>
            </a:bodyPr>
            <a:lstStyle/>
            <a:p>
              <a:pPr algn="ctr" defTabSz="762000" eaLnBrk="0" hangingPunct="0">
                <a:lnSpc>
                  <a:spcPct val="90000"/>
                </a:lnSpc>
              </a:pPr>
              <a:r>
                <a:rPr lang="fr-FR" sz="1600" b="1">
                  <a:solidFill>
                    <a:srgbClr val="6600AC"/>
                  </a:solidFill>
                  <a:latin typeface="Helvetica" charset="0"/>
                </a:rPr>
                <a:t>Planifier</a:t>
              </a:r>
            </a:p>
            <a:p>
              <a:pPr algn="ctr" defTabSz="762000" eaLnBrk="0" hangingPunct="0">
                <a:lnSpc>
                  <a:spcPct val="90000"/>
                </a:lnSpc>
              </a:pPr>
              <a:r>
                <a:rPr lang="fr-FR" sz="1600" b="1">
                  <a:solidFill>
                    <a:srgbClr val="6600AC"/>
                  </a:solidFill>
                  <a:latin typeface="Helvetica" charset="0"/>
                </a:rPr>
                <a:t>l'évaluation pédagogique</a:t>
              </a:r>
            </a:p>
          </p:txBody>
        </p:sp>
        <p:sp>
          <p:nvSpPr>
            <p:cNvPr id="14" name="Rectangle 11"/>
            <p:cNvSpPr>
              <a:spLocks noChangeArrowheads="1"/>
            </p:cNvSpPr>
            <p:nvPr/>
          </p:nvSpPr>
          <p:spPr bwMode="auto">
            <a:xfrm>
              <a:off x="608" y="3062"/>
              <a:ext cx="2352" cy="617"/>
            </a:xfrm>
            <a:prstGeom prst="rect">
              <a:avLst/>
            </a:prstGeom>
            <a:solidFill>
              <a:schemeClr val="accent1">
                <a:alpha val="20000"/>
              </a:schemeClr>
            </a:solidFill>
            <a:ln w="12700">
              <a:solidFill>
                <a:srgbClr val="6600AC"/>
              </a:solidFill>
              <a:miter lim="800000"/>
              <a:headEnd/>
              <a:tailEnd/>
            </a:ln>
          </p:spPr>
          <p:txBody>
            <a:bodyPr wrap="square" lIns="90487" tIns="44450" rIns="90487" bIns="44450">
              <a:spAutoFit/>
            </a:bodyPr>
            <a:lstStyle/>
            <a:p>
              <a:pPr algn="ctr" defTabSz="762000" eaLnBrk="0" hangingPunct="0">
                <a:lnSpc>
                  <a:spcPct val="80000"/>
                </a:lnSpc>
              </a:pPr>
              <a:r>
                <a:rPr lang="fr-FR" sz="1600" b="1">
                  <a:solidFill>
                    <a:srgbClr val="6600AC"/>
                  </a:solidFill>
                  <a:latin typeface="Helvetica" charset="0"/>
                </a:rPr>
                <a:t>Mettre en œuvre</a:t>
              </a:r>
            </a:p>
            <a:p>
              <a:pPr algn="ctr" defTabSz="762000" eaLnBrk="0" hangingPunct="0">
                <a:lnSpc>
                  <a:spcPct val="80000"/>
                </a:lnSpc>
              </a:pPr>
              <a:r>
                <a:rPr lang="fr-FR" sz="1600" b="1">
                  <a:solidFill>
                    <a:srgbClr val="6600AC"/>
                  </a:solidFill>
                  <a:latin typeface="Helvetica" charset="0"/>
                </a:rPr>
                <a:t>le contrat</a:t>
              </a:r>
              <a:br>
                <a:rPr lang="fr-FR" sz="1600" b="1">
                  <a:solidFill>
                    <a:srgbClr val="6600AC"/>
                  </a:solidFill>
                  <a:latin typeface="Helvetica" charset="0"/>
                </a:rPr>
              </a:br>
              <a:r>
                <a:rPr lang="fr-FR" sz="1600" b="1">
                  <a:solidFill>
                    <a:srgbClr val="6600AC"/>
                  </a:solidFill>
                  <a:latin typeface="Helvetica" charset="0"/>
                </a:rPr>
                <a:t>d</a:t>
              </a:r>
              <a:r>
                <a:rPr lang="ja-JP" altLang="fr-FR" sz="1600" b="1">
                  <a:solidFill>
                    <a:srgbClr val="6600AC"/>
                  </a:solidFill>
                  <a:latin typeface="Helvetica" charset="0"/>
                  <a:ea typeface="ＭＳ Ｐゴシック"/>
                </a:rPr>
                <a:t>’</a:t>
              </a:r>
              <a:r>
                <a:rPr lang="fr-FR" altLang="ja-JP" sz="1600" b="1">
                  <a:solidFill>
                    <a:srgbClr val="6600AC"/>
                  </a:solidFill>
                  <a:latin typeface="Helvetica" charset="0"/>
                  <a:ea typeface="ＭＳ Ｐゴシック"/>
                </a:rPr>
                <a:t>éducation</a:t>
              </a:r>
              <a:endParaRPr lang="fr-FR" sz="1600" b="1">
                <a:solidFill>
                  <a:srgbClr val="6600AC"/>
                </a:solidFill>
                <a:latin typeface="Helvetica" charset="0"/>
              </a:endParaRPr>
            </a:p>
          </p:txBody>
        </p:sp>
        <p:sp>
          <p:nvSpPr>
            <p:cNvPr id="15" name="Rectangle 12"/>
            <p:cNvSpPr>
              <a:spLocks noChangeArrowheads="1"/>
            </p:cNvSpPr>
            <p:nvPr/>
          </p:nvSpPr>
          <p:spPr bwMode="auto">
            <a:xfrm>
              <a:off x="214" y="1181"/>
              <a:ext cx="2109" cy="679"/>
            </a:xfrm>
            <a:prstGeom prst="rect">
              <a:avLst/>
            </a:prstGeom>
            <a:solidFill>
              <a:schemeClr val="accent1">
                <a:alpha val="20000"/>
              </a:schemeClr>
            </a:solidFill>
            <a:ln w="12700">
              <a:solidFill>
                <a:srgbClr val="6600AC"/>
              </a:solidFill>
              <a:miter lim="800000"/>
              <a:headEnd/>
              <a:tailEnd/>
            </a:ln>
          </p:spPr>
          <p:txBody>
            <a:bodyPr wrap="square" lIns="90487" tIns="44450" rIns="90487" bIns="44450">
              <a:spAutoFit/>
            </a:bodyPr>
            <a:lstStyle/>
            <a:p>
              <a:pPr algn="ctr" defTabSz="762000" eaLnBrk="0" hangingPunct="0">
                <a:lnSpc>
                  <a:spcPct val="90000"/>
                </a:lnSpc>
              </a:pPr>
              <a:r>
                <a:rPr lang="fr-FR" sz="1600" b="1" dirty="0">
                  <a:solidFill>
                    <a:srgbClr val="6600AC"/>
                  </a:solidFill>
                  <a:latin typeface="Helvetica" charset="0"/>
                </a:rPr>
                <a:t>Mettre en œuvre</a:t>
              </a:r>
            </a:p>
            <a:p>
              <a:pPr algn="ctr" defTabSz="762000" eaLnBrk="0" hangingPunct="0">
                <a:lnSpc>
                  <a:spcPct val="90000"/>
                </a:lnSpc>
              </a:pPr>
              <a:r>
                <a:rPr lang="fr-FR" sz="1600" b="1" dirty="0">
                  <a:solidFill>
                    <a:srgbClr val="6600AC"/>
                  </a:solidFill>
                  <a:latin typeface="Helvetica" charset="0"/>
                </a:rPr>
                <a:t> le suivi éducatif</a:t>
              </a:r>
              <a:br>
                <a:rPr lang="fr-FR" sz="1600" b="1" dirty="0">
                  <a:solidFill>
                    <a:srgbClr val="6600AC"/>
                  </a:solidFill>
                  <a:latin typeface="Helvetica" charset="0"/>
                </a:rPr>
              </a:br>
              <a:r>
                <a:rPr lang="fr-FR" sz="1600" b="1" dirty="0">
                  <a:solidFill>
                    <a:srgbClr val="6600AC"/>
                  </a:solidFill>
                  <a:latin typeface="Helvetica" charset="0"/>
                </a:rPr>
                <a:t>et les reprises éducatives</a:t>
              </a:r>
            </a:p>
          </p:txBody>
        </p:sp>
        <p:sp>
          <p:nvSpPr>
            <p:cNvPr id="16" name="Arc 3" descr="50%"/>
            <p:cNvSpPr>
              <a:spLocks/>
            </p:cNvSpPr>
            <p:nvPr/>
          </p:nvSpPr>
          <p:spPr bwMode="auto">
            <a:xfrm rot="3952841">
              <a:off x="4400" y="2088"/>
              <a:ext cx="623" cy="1006"/>
            </a:xfrm>
            <a:custGeom>
              <a:avLst/>
              <a:gdLst>
                <a:gd name="T0" fmla="*/ 0 w 17356"/>
                <a:gd name="T1" fmla="*/ 0 h 21272"/>
                <a:gd name="T2" fmla="*/ 0 w 17356"/>
                <a:gd name="T3" fmla="*/ 0 h 21272"/>
                <a:gd name="T4" fmla="*/ 0 w 17356"/>
                <a:gd name="T5" fmla="*/ 0 h 21272"/>
                <a:gd name="T6" fmla="*/ 0 60000 65536"/>
                <a:gd name="T7" fmla="*/ 0 60000 65536"/>
                <a:gd name="T8" fmla="*/ 0 60000 65536"/>
                <a:gd name="T9" fmla="*/ 0 w 17356"/>
                <a:gd name="T10" fmla="*/ 0 h 21272"/>
                <a:gd name="T11" fmla="*/ 17356 w 17356"/>
                <a:gd name="T12" fmla="*/ 21272 h 21272"/>
              </a:gdLst>
              <a:ahLst/>
              <a:cxnLst>
                <a:cxn ang="T6">
                  <a:pos x="T0" y="T1"/>
                </a:cxn>
                <a:cxn ang="T7">
                  <a:pos x="T2" y="T3"/>
                </a:cxn>
                <a:cxn ang="T8">
                  <a:pos x="T4" y="T5"/>
                </a:cxn>
              </a:cxnLst>
              <a:rect l="T9" t="T10" r="T11" b="T12"/>
              <a:pathLst>
                <a:path w="17356" h="21272" fill="none" extrusionOk="0">
                  <a:moveTo>
                    <a:pt x="3745" y="-1"/>
                  </a:moveTo>
                  <a:cubicBezTo>
                    <a:pt x="9192" y="958"/>
                    <a:pt x="14064" y="3970"/>
                    <a:pt x="17356" y="8414"/>
                  </a:cubicBezTo>
                </a:path>
                <a:path w="17356" h="21272" stroke="0" extrusionOk="0">
                  <a:moveTo>
                    <a:pt x="3745" y="-1"/>
                  </a:moveTo>
                  <a:cubicBezTo>
                    <a:pt x="9192" y="958"/>
                    <a:pt x="14064" y="3970"/>
                    <a:pt x="17356" y="8414"/>
                  </a:cubicBezTo>
                  <a:lnTo>
                    <a:pt x="0" y="21272"/>
                  </a:lnTo>
                  <a:lnTo>
                    <a:pt x="3745" y="-1"/>
                  </a:lnTo>
                  <a:close/>
                </a:path>
              </a:pathLst>
            </a:custGeom>
            <a:noFill/>
            <a:ln w="101600" cap="rnd">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fr-FR">
                <a:solidFill>
                  <a:prstClr val="black"/>
                </a:solidFill>
                <a:latin typeface="Calibri"/>
              </a:endParaRPr>
            </a:p>
          </p:txBody>
        </p:sp>
        <p:sp>
          <p:nvSpPr>
            <p:cNvPr id="17" name="AutoShape 19"/>
            <p:cNvSpPr>
              <a:spLocks noChangeArrowheads="1"/>
            </p:cNvSpPr>
            <p:nvPr/>
          </p:nvSpPr>
          <p:spPr bwMode="auto">
            <a:xfrm>
              <a:off x="1754" y="2024"/>
              <a:ext cx="2631" cy="318"/>
            </a:xfrm>
            <a:prstGeom prst="roundRect">
              <a:avLst>
                <a:gd name="adj" fmla="val 16667"/>
              </a:avLst>
            </a:prstGeom>
            <a:solidFill>
              <a:srgbClr val="6600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fr-FR" sz="2400" b="1">
                  <a:solidFill>
                    <a:prstClr val="white"/>
                  </a:solidFill>
                  <a:latin typeface="Calibri"/>
                </a:rPr>
                <a:t>La démarche d</a:t>
              </a:r>
              <a:r>
                <a:rPr lang="ja-JP" altLang="fr-FR" sz="2400" b="1">
                  <a:solidFill>
                    <a:prstClr val="white"/>
                  </a:solidFill>
                  <a:latin typeface="Calibri"/>
                  <a:ea typeface="ＭＳ Ｐゴシック"/>
                </a:rPr>
                <a:t>’</a:t>
              </a:r>
              <a:r>
                <a:rPr lang="fr-FR" altLang="ja-JP" sz="2400" b="1">
                  <a:solidFill>
                    <a:prstClr val="white"/>
                  </a:solidFill>
                  <a:latin typeface="Calibri"/>
                  <a:ea typeface="ＭＳ Ｐゴシック"/>
                </a:rPr>
                <a:t>ETP</a:t>
              </a:r>
              <a:endParaRPr lang="fr-FR" sz="2400" b="1">
                <a:solidFill>
                  <a:prstClr val="white"/>
                </a:solidFill>
                <a:latin typeface="Calibri"/>
              </a:endParaRPr>
            </a:p>
          </p:txBody>
        </p:sp>
      </p:grpSp>
      <p:sp>
        <p:nvSpPr>
          <p:cNvPr id="2" name="Rectangle 1"/>
          <p:cNvSpPr/>
          <p:nvPr/>
        </p:nvSpPr>
        <p:spPr>
          <a:xfrm>
            <a:off x="412676" y="309295"/>
            <a:ext cx="8331200" cy="523220"/>
          </a:xfrm>
          <a:prstGeom prst="rect">
            <a:avLst/>
          </a:prstGeom>
        </p:spPr>
        <p:txBody>
          <a:bodyPr wrap="square">
            <a:spAutoFit/>
          </a:bodyPr>
          <a:lstStyle/>
          <a:p>
            <a:pPr lvl="0" algn="ctr"/>
            <a:r>
              <a:rPr lang="fr-FR" sz="2800" dirty="0">
                <a:solidFill>
                  <a:srgbClr val="FF6600"/>
                </a:solidFill>
                <a:effectLst>
                  <a:outerShdw blurRad="38100" dist="12700" dir="2700000" algn="tl" rotWithShape="0">
                    <a:srgbClr val="000000">
                      <a:alpha val="43000"/>
                    </a:srgbClr>
                  </a:outerShdw>
                </a:effectLst>
              </a:rPr>
              <a:t>L’ éducation thérapeutique du patient : mise en œuvre </a:t>
            </a:r>
            <a:endParaRPr lang="fr-FR" sz="2800" dirty="0">
              <a:solidFill>
                <a:prstClr val="black"/>
              </a:solidFill>
            </a:endParaRPr>
          </a:p>
        </p:txBody>
      </p:sp>
    </p:spTree>
    <p:extLst>
      <p:ext uri="{BB962C8B-B14F-4D97-AF65-F5344CB8AC3E}">
        <p14:creationId xmlns:p14="http://schemas.microsoft.com/office/powerpoint/2010/main" val="38155837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37042"/>
            <a:ext cx="8229600" cy="952500"/>
          </a:xfrm>
        </p:spPr>
        <p:txBody>
          <a:bodyPr/>
          <a:lstStyle/>
          <a:p>
            <a:pPr eaLnBrk="1" fontAlgn="auto" hangingPunct="1">
              <a:spcAft>
                <a:spcPts val="0"/>
              </a:spcAft>
              <a:defRPr/>
            </a:pPr>
            <a:r>
              <a:rPr lang="fr-FR" sz="3600" dirty="0">
                <a:latin typeface="Trebuchet MS" charset="0"/>
                <a:ea typeface="MS PGothic" charset="0"/>
                <a:cs typeface="MS PGothic" charset="0"/>
              </a:rPr>
              <a:t>Transposition EPS </a:t>
            </a:r>
            <a:r>
              <a:rPr lang="fr-FR" sz="3600" dirty="0">
                <a:latin typeface="Wingdings" charset="0"/>
                <a:ea typeface="MS PGothic" charset="0"/>
                <a:cs typeface="MS PGothic" charset="0"/>
              </a:rPr>
              <a:t></a:t>
            </a:r>
            <a:r>
              <a:rPr lang="fr-FR" sz="3600" dirty="0">
                <a:latin typeface="Trebuchet MS" charset="0"/>
                <a:ea typeface="MS PGothic" charset="0"/>
                <a:cs typeface="MS PGothic" charset="0"/>
              </a:rPr>
              <a:t> ETP </a:t>
            </a:r>
          </a:p>
        </p:txBody>
      </p:sp>
      <p:sp>
        <p:nvSpPr>
          <p:cNvPr id="36867" name="Espace réservé du contenu 2"/>
          <p:cNvSpPr>
            <a:spLocks noGrp="1"/>
          </p:cNvSpPr>
          <p:nvPr>
            <p:ph idx="1"/>
          </p:nvPr>
        </p:nvSpPr>
        <p:spPr>
          <a:xfrm>
            <a:off x="-1" y="881935"/>
            <a:ext cx="9144001" cy="4635500"/>
          </a:xfrm>
        </p:spPr>
        <p:txBody>
          <a:bodyPr rtlCol="0">
            <a:normAutofit fontScale="85000" lnSpcReduction="10000"/>
          </a:bodyPr>
          <a:lstStyle/>
          <a:p>
            <a:pPr eaLnBrk="1" fontAlgn="auto" hangingPunct="1">
              <a:lnSpc>
                <a:spcPct val="150000"/>
              </a:lnSpc>
              <a:spcAft>
                <a:spcPts val="0"/>
              </a:spcAft>
              <a:buFont typeface="Arial"/>
              <a:buChar char="•"/>
              <a:defRPr/>
            </a:pPr>
            <a:r>
              <a:rPr lang="fr-FR" sz="2000" b="1" dirty="0">
                <a:solidFill>
                  <a:schemeClr val="tx2">
                    <a:lumMod val="75000"/>
                  </a:schemeClr>
                </a:solidFill>
                <a:latin typeface="Georgia" charset="0"/>
                <a:ea typeface="MS PGothic" charset="0"/>
                <a:cs typeface="MS PGothic" charset="0"/>
              </a:rPr>
              <a:t>Éducation pour la santé </a:t>
            </a:r>
            <a:endParaRPr lang="fr-FR" sz="1000" dirty="0">
              <a:solidFill>
                <a:schemeClr val="tx2">
                  <a:lumMod val="75000"/>
                </a:schemeClr>
              </a:solidFill>
              <a:latin typeface="Georgia" charset="0"/>
              <a:ea typeface="MS PGothic" charset="0"/>
              <a:cs typeface="MS PGothic" charset="0"/>
            </a:endParaRPr>
          </a:p>
          <a:p>
            <a:pPr eaLnBrk="1" fontAlgn="auto" hangingPunct="1">
              <a:lnSpc>
                <a:spcPct val="150000"/>
              </a:lnSpc>
              <a:spcAft>
                <a:spcPts val="0"/>
              </a:spcAft>
              <a:buFont typeface="Wingdings" charset="0"/>
              <a:buNone/>
              <a:defRPr/>
            </a:pPr>
            <a:r>
              <a:rPr lang="fr-FR" sz="1800" i="1" dirty="0">
                <a:solidFill>
                  <a:schemeClr val="tx2">
                    <a:lumMod val="75000"/>
                  </a:schemeClr>
                </a:solidFill>
                <a:latin typeface="Georgia" charset="0"/>
                <a:ea typeface="MS PGothic" charset="0"/>
                <a:cs typeface="MS PGothic" charset="0"/>
              </a:rPr>
              <a:t>«</a:t>
            </a:r>
            <a:r>
              <a:rPr lang="fr-FR" sz="2000" i="1" dirty="0">
                <a:solidFill>
                  <a:schemeClr val="tx2">
                    <a:lumMod val="75000"/>
                  </a:schemeClr>
                </a:solidFill>
                <a:latin typeface="Georgia" charset="0"/>
                <a:ea typeface="MS PGothic" charset="0"/>
                <a:cs typeface="MS PGothic" charset="0"/>
              </a:rPr>
              <a:t> L</a:t>
            </a:r>
            <a:r>
              <a:rPr lang="ja-JP" altLang="fr-FR" sz="2000" i="1" dirty="0">
                <a:solidFill>
                  <a:schemeClr val="tx2">
                    <a:lumMod val="75000"/>
                  </a:schemeClr>
                </a:solidFill>
                <a:latin typeface="Georgia" charset="0"/>
                <a:ea typeface="MS PGothic" charset="0"/>
                <a:cs typeface="MS PGothic" charset="0"/>
              </a:rPr>
              <a:t>’</a:t>
            </a:r>
            <a:r>
              <a:rPr lang="fr-FR" altLang="ja-JP" sz="2000" i="1" dirty="0">
                <a:solidFill>
                  <a:srgbClr val="007EEA"/>
                </a:solidFill>
                <a:latin typeface="Georgia" charset="0"/>
                <a:ea typeface="MS PGothic" charset="0"/>
                <a:cs typeface="MS PGothic" charset="0"/>
              </a:rPr>
              <a:t>éducation</a:t>
            </a:r>
            <a:r>
              <a:rPr lang="fr-FR" altLang="ja-JP" sz="2000" i="1" dirty="0">
                <a:solidFill>
                  <a:schemeClr val="tx2">
                    <a:lumMod val="75000"/>
                  </a:schemeClr>
                </a:solidFill>
                <a:latin typeface="Georgia" charset="0"/>
                <a:ea typeface="MS PGothic" charset="0"/>
                <a:cs typeface="MS PGothic" charset="0"/>
              </a:rPr>
              <a:t> pour la santé est le moyen qui permet de sensibiliser les </a:t>
            </a:r>
            <a:r>
              <a:rPr lang="fr-FR" altLang="ja-JP" sz="2000" i="1" dirty="0">
                <a:solidFill>
                  <a:srgbClr val="FEB80A"/>
                </a:solidFill>
                <a:latin typeface="Georgia" charset="0"/>
                <a:ea typeface="MS PGothic" charset="0"/>
                <a:cs typeface="MS PGothic" charset="0"/>
              </a:rPr>
              <a:t>personnes</a:t>
            </a:r>
            <a:r>
              <a:rPr lang="fr-FR" altLang="ja-JP" sz="2000" i="1" dirty="0">
                <a:solidFill>
                  <a:schemeClr val="tx2">
                    <a:lumMod val="75000"/>
                  </a:schemeClr>
                </a:solidFill>
                <a:latin typeface="Georgia" charset="0"/>
                <a:ea typeface="MS PGothic" charset="0"/>
                <a:cs typeface="MS PGothic" charset="0"/>
              </a:rPr>
              <a:t> au fait qu’elles soient </a:t>
            </a:r>
            <a:r>
              <a:rPr lang="fr-FR" altLang="ja-JP" sz="2000" i="1" dirty="0">
                <a:solidFill>
                  <a:schemeClr val="accent2"/>
                </a:solidFill>
                <a:latin typeface="Georgia" charset="0"/>
                <a:ea typeface="MS PGothic" charset="0"/>
                <a:cs typeface="MS PGothic" charset="0"/>
              </a:rPr>
              <a:t>responsables de leur propre santé </a:t>
            </a:r>
            <a:r>
              <a:rPr lang="fr-FR" altLang="ja-JP" sz="2000" i="1" dirty="0">
                <a:solidFill>
                  <a:schemeClr val="tx2">
                    <a:lumMod val="75000"/>
                  </a:schemeClr>
                </a:solidFill>
                <a:latin typeface="Georgia" charset="0"/>
                <a:ea typeface="MS PGothic" charset="0"/>
                <a:cs typeface="MS PGothic" charset="0"/>
              </a:rPr>
              <a:t>et […] que c</a:t>
            </a:r>
            <a:r>
              <a:rPr lang="ja-JP" altLang="fr-FR" sz="2000" i="1" dirty="0">
                <a:solidFill>
                  <a:schemeClr val="tx2">
                    <a:lumMod val="75000"/>
                  </a:schemeClr>
                </a:solidFill>
                <a:latin typeface="Georgia" charset="0"/>
                <a:ea typeface="MS PGothic" charset="0"/>
                <a:cs typeface="MS PGothic" charset="0"/>
              </a:rPr>
              <a:t>’</a:t>
            </a:r>
            <a:r>
              <a:rPr lang="fr-FR" altLang="ja-JP" sz="2000" i="1" dirty="0">
                <a:solidFill>
                  <a:schemeClr val="tx2">
                    <a:lumMod val="75000"/>
                  </a:schemeClr>
                </a:solidFill>
                <a:latin typeface="Georgia" charset="0"/>
                <a:ea typeface="MS PGothic" charset="0"/>
                <a:cs typeface="MS PGothic" charset="0"/>
              </a:rPr>
              <a:t>est à elles </a:t>
            </a:r>
            <a:r>
              <a:rPr lang="fr-FR" altLang="ja-JP" sz="2000" i="1" dirty="0">
                <a:solidFill>
                  <a:srgbClr val="1AB39F"/>
                </a:solidFill>
                <a:latin typeface="Georgia" charset="0"/>
                <a:ea typeface="MS PGothic" charset="0"/>
                <a:cs typeface="MS PGothic" charset="0"/>
              </a:rPr>
              <a:t>d</a:t>
            </a:r>
            <a:r>
              <a:rPr lang="ja-JP" altLang="fr-FR" sz="2000" i="1" dirty="0">
                <a:solidFill>
                  <a:srgbClr val="1AB39F"/>
                </a:solidFill>
                <a:latin typeface="Georgia" charset="0"/>
                <a:ea typeface="MS PGothic" charset="0"/>
                <a:cs typeface="MS PGothic" charset="0"/>
              </a:rPr>
              <a:t>’</a:t>
            </a:r>
            <a:r>
              <a:rPr lang="fr-FR" altLang="ja-JP" sz="2000" i="1" dirty="0">
                <a:solidFill>
                  <a:srgbClr val="1AB39F"/>
                </a:solidFill>
                <a:latin typeface="Georgia" charset="0"/>
                <a:ea typeface="MS PGothic" charset="0"/>
                <a:cs typeface="MS PGothic" charset="0"/>
              </a:rPr>
              <a:t>agir et de modifier </a:t>
            </a:r>
            <a:r>
              <a:rPr lang="fr-FR" altLang="ja-JP" sz="2000" i="1" dirty="0">
                <a:solidFill>
                  <a:schemeClr val="accent1"/>
                </a:solidFill>
                <a:latin typeface="Georgia" charset="0"/>
                <a:ea typeface="MS PGothic" charset="0"/>
                <a:cs typeface="MS PGothic" charset="0"/>
              </a:rPr>
              <a:t>leurs comportements grâce aux savoirs, savoir-être, savoir-faire </a:t>
            </a:r>
            <a:r>
              <a:rPr lang="fr-FR" altLang="ja-JP" sz="2000" i="1" dirty="0">
                <a:solidFill>
                  <a:schemeClr val="tx2">
                    <a:lumMod val="75000"/>
                  </a:schemeClr>
                </a:solidFill>
                <a:latin typeface="Georgia" charset="0"/>
                <a:ea typeface="MS PGothic" charset="0"/>
                <a:cs typeface="MS PGothic" charset="0"/>
              </a:rPr>
              <a:t>issus de l</a:t>
            </a:r>
            <a:r>
              <a:rPr lang="ja-JP" altLang="fr-FR" sz="2000" i="1" dirty="0">
                <a:solidFill>
                  <a:schemeClr val="tx2">
                    <a:lumMod val="75000"/>
                  </a:schemeClr>
                </a:solidFill>
                <a:latin typeface="Georgia" charset="0"/>
                <a:ea typeface="MS PGothic" charset="0"/>
                <a:cs typeface="MS PGothic" charset="0"/>
              </a:rPr>
              <a:t>’</a:t>
            </a:r>
            <a:r>
              <a:rPr lang="fr-FR" altLang="ja-JP" sz="2000" i="1" dirty="0">
                <a:solidFill>
                  <a:schemeClr val="tx2">
                    <a:lumMod val="75000"/>
                  </a:schemeClr>
                </a:solidFill>
                <a:latin typeface="Georgia" charset="0"/>
                <a:ea typeface="MS PGothic" charset="0"/>
                <a:cs typeface="MS PGothic" charset="0"/>
              </a:rPr>
              <a:t>action éducative. » </a:t>
            </a:r>
          </a:p>
          <a:p>
            <a:pPr algn="r" eaLnBrk="1" fontAlgn="auto" hangingPunct="1">
              <a:lnSpc>
                <a:spcPct val="150000"/>
              </a:lnSpc>
              <a:spcAft>
                <a:spcPts val="0"/>
              </a:spcAft>
              <a:buFont typeface="Wingdings" charset="0"/>
              <a:buNone/>
              <a:defRPr/>
            </a:pPr>
            <a:r>
              <a:rPr lang="fr-FR" altLang="ja-JP" sz="1600" dirty="0">
                <a:solidFill>
                  <a:srgbClr val="0D5A50"/>
                </a:solidFill>
                <a:latin typeface="Georgia" charset="0"/>
                <a:ea typeface="MS PGothic" charset="0"/>
                <a:cs typeface="MS PGothic" charset="0"/>
              </a:rPr>
              <a:t>(Bury)</a:t>
            </a:r>
            <a:endParaRPr lang="fr-FR" sz="1600" dirty="0">
              <a:solidFill>
                <a:srgbClr val="0D5A50"/>
              </a:solidFill>
              <a:latin typeface="Georgia" charset="0"/>
              <a:ea typeface="MS PGothic" charset="0"/>
              <a:cs typeface="MS PGothic" charset="0"/>
            </a:endParaRPr>
          </a:p>
          <a:p>
            <a:pPr eaLnBrk="1" fontAlgn="auto" hangingPunct="1">
              <a:lnSpc>
                <a:spcPct val="150000"/>
              </a:lnSpc>
              <a:spcAft>
                <a:spcPts val="0"/>
              </a:spcAft>
              <a:buFont typeface="Arial"/>
              <a:buChar char="•"/>
              <a:defRPr/>
            </a:pPr>
            <a:r>
              <a:rPr lang="fr-FR" sz="2000" b="1" dirty="0">
                <a:solidFill>
                  <a:schemeClr val="tx2">
                    <a:lumMod val="75000"/>
                  </a:schemeClr>
                </a:solidFill>
                <a:latin typeface="Georgia" charset="0"/>
                <a:ea typeface="MS PGothic" charset="0"/>
                <a:cs typeface="MS PGothic" charset="0"/>
              </a:rPr>
              <a:t>Education thérapeutique du patient  </a:t>
            </a:r>
          </a:p>
          <a:p>
            <a:pPr eaLnBrk="1" fontAlgn="auto" hangingPunct="1">
              <a:lnSpc>
                <a:spcPct val="150000"/>
              </a:lnSpc>
              <a:spcAft>
                <a:spcPts val="0"/>
              </a:spcAft>
              <a:buFont typeface="Georgia" charset="0"/>
              <a:buNone/>
              <a:defRPr/>
            </a:pPr>
            <a:r>
              <a:rPr lang="fr-FR" sz="2000" dirty="0">
                <a:solidFill>
                  <a:schemeClr val="tx2">
                    <a:lumMod val="75000"/>
                  </a:schemeClr>
                </a:solidFill>
                <a:latin typeface="Georgia" charset="0"/>
                <a:ea typeface="MS PGothic" charset="0"/>
                <a:cs typeface="MS PGothic" charset="0"/>
              </a:rPr>
              <a:t>«  </a:t>
            </a:r>
            <a:r>
              <a:rPr lang="fr-FR" sz="2000" i="1" dirty="0">
                <a:solidFill>
                  <a:schemeClr val="tx2">
                    <a:lumMod val="75000"/>
                  </a:schemeClr>
                </a:solidFill>
                <a:latin typeface="Georgia" charset="0"/>
                <a:ea typeface="MS PGothic" charset="0"/>
                <a:cs typeface="MS PGothic" charset="0"/>
              </a:rPr>
              <a:t>L’</a:t>
            </a:r>
            <a:r>
              <a:rPr lang="fr-FR" sz="2000" i="1" dirty="0">
                <a:solidFill>
                  <a:srgbClr val="007EEA"/>
                </a:solidFill>
                <a:latin typeface="Georgia" charset="0"/>
                <a:ea typeface="MS PGothic" charset="0"/>
                <a:cs typeface="MS PGothic" charset="0"/>
              </a:rPr>
              <a:t>éducation</a:t>
            </a:r>
            <a:r>
              <a:rPr lang="fr-FR" sz="2000" i="1" dirty="0">
                <a:solidFill>
                  <a:schemeClr val="tx2">
                    <a:lumMod val="75000"/>
                  </a:schemeClr>
                </a:solidFill>
                <a:latin typeface="Georgia" charset="0"/>
                <a:ea typeface="MS PGothic" charset="0"/>
                <a:cs typeface="MS PGothic" charset="0"/>
              </a:rPr>
              <a:t> thérapeutique du patient devrait permettre aux patients </a:t>
            </a:r>
            <a:r>
              <a:rPr lang="fr-FR" sz="2000" i="1" dirty="0">
                <a:solidFill>
                  <a:srgbClr val="1AB39F"/>
                </a:solidFill>
                <a:latin typeface="Georgia" charset="0"/>
                <a:ea typeface="MS PGothic" charset="0"/>
                <a:cs typeface="MS PGothic" charset="0"/>
              </a:rPr>
              <a:t>d’acquérir et de conserver </a:t>
            </a:r>
            <a:r>
              <a:rPr lang="fr-FR" sz="2000" i="1" dirty="0">
                <a:solidFill>
                  <a:schemeClr val="accent1"/>
                </a:solidFill>
                <a:latin typeface="Georgia" charset="0"/>
                <a:ea typeface="MS PGothic" charset="0"/>
                <a:cs typeface="MS PGothic" charset="0"/>
              </a:rPr>
              <a:t>des compétences </a:t>
            </a:r>
            <a:r>
              <a:rPr lang="fr-FR" sz="2000" i="1" dirty="0">
                <a:solidFill>
                  <a:schemeClr val="tx2">
                    <a:lumMod val="75000"/>
                  </a:schemeClr>
                </a:solidFill>
                <a:latin typeface="Georgia" charset="0"/>
                <a:ea typeface="MS PGothic" charset="0"/>
                <a:cs typeface="MS PGothic" charset="0"/>
              </a:rPr>
              <a:t>dont ils ont besoin et qui les aident à vivre de manière optimale avec leur maladie </a:t>
            </a:r>
            <a:r>
              <a:rPr lang="fr-FR" sz="2000" dirty="0">
                <a:solidFill>
                  <a:schemeClr val="tx2">
                    <a:lumMod val="75000"/>
                  </a:schemeClr>
                </a:solidFill>
                <a:latin typeface="Georgia" charset="0"/>
                <a:ea typeface="MS PGothic" charset="0"/>
                <a:cs typeface="MS PGothic" charset="0"/>
              </a:rPr>
              <a:t>». « </a:t>
            </a:r>
            <a:r>
              <a:rPr lang="fr-FR" sz="2000" i="1" dirty="0">
                <a:solidFill>
                  <a:schemeClr val="tx2">
                    <a:lumMod val="75000"/>
                  </a:schemeClr>
                </a:solidFill>
                <a:latin typeface="Georgia" charset="0"/>
                <a:ea typeface="MS PGothic" charset="0"/>
                <a:cs typeface="MS PGothic" charset="0"/>
              </a:rPr>
              <a:t>C’est un processus permanent, intégré dans les soins et </a:t>
            </a:r>
            <a:r>
              <a:rPr lang="fr-FR" sz="2000" i="1" dirty="0">
                <a:solidFill>
                  <a:schemeClr val="accent2"/>
                </a:solidFill>
                <a:latin typeface="Georgia" charset="0"/>
                <a:ea typeface="MS PGothic" charset="0"/>
                <a:cs typeface="MS PGothic" charset="0"/>
              </a:rPr>
              <a:t>centré sur </a:t>
            </a:r>
            <a:r>
              <a:rPr lang="fr-FR" sz="2000" i="1" dirty="0">
                <a:solidFill>
                  <a:srgbClr val="FEB80A"/>
                </a:solidFill>
                <a:latin typeface="Georgia" charset="0"/>
                <a:ea typeface="MS PGothic" charset="0"/>
                <a:cs typeface="MS PGothic" charset="0"/>
              </a:rPr>
              <a:t>le patient</a:t>
            </a:r>
            <a:r>
              <a:rPr lang="fr-FR" sz="2000" dirty="0">
                <a:solidFill>
                  <a:schemeClr val="tx2">
                    <a:lumMod val="75000"/>
                  </a:schemeClr>
                </a:solidFill>
                <a:latin typeface="Georgia" charset="0"/>
                <a:ea typeface="MS PGothic" charset="0"/>
                <a:cs typeface="MS PGothic" charset="0"/>
              </a:rPr>
              <a:t> ».</a:t>
            </a:r>
          </a:p>
          <a:p>
            <a:pPr algn="r" eaLnBrk="1" fontAlgn="auto" hangingPunct="1">
              <a:lnSpc>
                <a:spcPct val="150000"/>
              </a:lnSpc>
              <a:spcAft>
                <a:spcPts val="0"/>
              </a:spcAft>
              <a:buFont typeface="Georgia" charset="0"/>
              <a:buNone/>
              <a:defRPr/>
            </a:pPr>
            <a:r>
              <a:rPr lang="fr-FR" sz="1600" dirty="0">
                <a:solidFill>
                  <a:srgbClr val="0D5A50"/>
                </a:solidFill>
                <a:latin typeface="Georgia" charset="0"/>
                <a:ea typeface="MS PGothic" charset="0"/>
                <a:cs typeface="MS PGothic" charset="0"/>
              </a:rPr>
              <a:t>(OMS 1998, HAS 2007)</a:t>
            </a:r>
          </a:p>
          <a:p>
            <a:pPr eaLnBrk="1" fontAlgn="auto" hangingPunct="1">
              <a:lnSpc>
                <a:spcPct val="150000"/>
              </a:lnSpc>
              <a:spcAft>
                <a:spcPts val="0"/>
              </a:spcAft>
              <a:buFont typeface="Georgia" charset="0"/>
              <a:buNone/>
              <a:defRPr/>
            </a:pPr>
            <a:endParaRPr lang="fr-FR" sz="2000" dirty="0">
              <a:solidFill>
                <a:schemeClr val="tx2">
                  <a:lumMod val="75000"/>
                </a:schemeClr>
              </a:solidFill>
              <a:latin typeface="Georgia" charset="0"/>
              <a:ea typeface="MS PGothic" charset="0"/>
              <a:cs typeface="MS PGothic" charset="0"/>
            </a:endParaRPr>
          </a:p>
          <a:p>
            <a:pPr eaLnBrk="1" fontAlgn="auto" hangingPunct="1">
              <a:lnSpc>
                <a:spcPct val="150000"/>
              </a:lnSpc>
              <a:spcAft>
                <a:spcPts val="0"/>
              </a:spcAft>
              <a:buFont typeface="Georgia" charset="0"/>
              <a:buNone/>
              <a:defRPr/>
            </a:pPr>
            <a:endParaRPr lang="fr-FR" sz="2000" dirty="0">
              <a:solidFill>
                <a:schemeClr val="tx2">
                  <a:lumMod val="75000"/>
                </a:schemeClr>
              </a:solidFill>
              <a:latin typeface="Georgia" charset="0"/>
              <a:ea typeface="MS PGothic" charset="0"/>
              <a:cs typeface="MS PGothic" charset="0"/>
            </a:endParaRPr>
          </a:p>
          <a:p>
            <a:pPr eaLnBrk="1" fontAlgn="auto" hangingPunct="1">
              <a:lnSpc>
                <a:spcPct val="150000"/>
              </a:lnSpc>
              <a:spcAft>
                <a:spcPts val="0"/>
              </a:spcAft>
              <a:buFont typeface="Georgia" charset="0"/>
              <a:buNone/>
              <a:defRPr/>
            </a:pPr>
            <a:endParaRPr lang="fr-FR" sz="2000" dirty="0">
              <a:solidFill>
                <a:schemeClr val="tx2">
                  <a:lumMod val="75000"/>
                </a:schemeClr>
              </a:solidFill>
              <a:latin typeface="Georgia" charset="0"/>
              <a:ea typeface="MS PGothic" charset="0"/>
              <a:cs typeface="MS PGothic" charset="0"/>
            </a:endParaRPr>
          </a:p>
          <a:p>
            <a:pPr eaLnBrk="1" fontAlgn="auto" hangingPunct="1">
              <a:lnSpc>
                <a:spcPct val="150000"/>
              </a:lnSpc>
              <a:spcAft>
                <a:spcPts val="0"/>
              </a:spcAft>
              <a:buFont typeface="Arial"/>
              <a:buChar char="•"/>
              <a:defRPr/>
            </a:pPr>
            <a:endParaRPr lang="fr-FR" sz="2000" dirty="0">
              <a:solidFill>
                <a:schemeClr val="tx2">
                  <a:lumMod val="75000"/>
                </a:schemeClr>
              </a:solidFill>
              <a:latin typeface="Georgia" charset="0"/>
              <a:ea typeface="MS PGothic" charset="0"/>
              <a:cs typeface="MS PGothic" charset="0"/>
            </a:endParaRPr>
          </a:p>
          <a:p>
            <a:pPr eaLnBrk="1" fontAlgn="auto" hangingPunct="1">
              <a:lnSpc>
                <a:spcPct val="150000"/>
              </a:lnSpc>
              <a:spcAft>
                <a:spcPts val="0"/>
              </a:spcAft>
              <a:buFont typeface="Arial"/>
              <a:buChar char="•"/>
              <a:defRPr/>
            </a:pPr>
            <a:endParaRPr lang="fr-FR" sz="2000" dirty="0">
              <a:solidFill>
                <a:schemeClr val="tx2">
                  <a:lumMod val="75000"/>
                </a:schemeClr>
              </a:solidFill>
              <a:latin typeface="Georgia" charset="0"/>
              <a:ea typeface="MS PGothic" charset="0"/>
              <a:cs typeface="MS PGothic" charset="0"/>
            </a:endParaRPr>
          </a:p>
        </p:txBody>
      </p:sp>
      <p:sp>
        <p:nvSpPr>
          <p:cNvPr id="26627" name="Espace réservé du numéro de diapositive 3"/>
          <p:cNvSpPr>
            <a:spLocks noGrp="1"/>
          </p:cNvSpPr>
          <p:nvPr>
            <p:ph type="sldNum" sz="quarter" idx="4294967295"/>
          </p:nvPr>
        </p:nvSpPr>
        <p:spPr bwMode="auto">
          <a:xfrm>
            <a:off x="3506788" y="5296959"/>
            <a:ext cx="2133600" cy="30427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90832E8-A71F-DE4D-9323-11083EBF75CD}" type="slidenum">
              <a:rPr lang="fr-FR" sz="1200">
                <a:solidFill>
                  <a:srgbClr val="FFFFFF"/>
                </a:solidFill>
                <a:latin typeface="Georgia" charset="0"/>
              </a:rPr>
              <a:pPr/>
              <a:t>101</a:t>
            </a:fld>
            <a:endParaRPr lang="fr-FR" sz="1200">
              <a:solidFill>
                <a:srgbClr val="FFFFFF"/>
              </a:solidFill>
              <a:latin typeface="Georgia" charset="0"/>
            </a:endParaRPr>
          </a:p>
        </p:txBody>
      </p:sp>
      <p:cxnSp>
        <p:nvCxnSpPr>
          <p:cNvPr id="6" name="Connecteur droit avec flèche 5"/>
          <p:cNvCxnSpPr>
            <a:cxnSpLocks noChangeShapeType="1"/>
          </p:cNvCxnSpPr>
          <p:nvPr/>
        </p:nvCxnSpPr>
        <p:spPr bwMode="auto">
          <a:xfrm flipH="1">
            <a:off x="1187450" y="1657615"/>
            <a:ext cx="19050" cy="1980406"/>
          </a:xfrm>
          <a:prstGeom prst="straightConnector1">
            <a:avLst/>
          </a:prstGeom>
          <a:noFill/>
          <a:ln w="19050">
            <a:solidFill>
              <a:srgbClr val="007EEA"/>
            </a:solidFill>
            <a:round/>
            <a:headEnd type="arrow" w="med" len="med"/>
            <a:tailEnd type="arrow" w="med" len="med"/>
          </a:ln>
          <a:effectLst>
            <a:outerShdw blurRad="51500" dist="26940" dir="5400000" rotWithShape="0">
              <a:srgbClr val="000000">
                <a:alpha val="39998"/>
              </a:srgbClr>
            </a:outerShdw>
          </a:effectLst>
          <a:extLst>
            <a:ext uri="{909E8E84-426E-40dd-AFC4-6F175D3DCCD1}">
              <a14:hiddenFill xmlns="" xmlns:a14="http://schemas.microsoft.com/office/drawing/2010/main">
                <a:noFill/>
              </a14:hiddenFill>
            </a:ext>
          </a:extLst>
        </p:spPr>
      </p:cxnSp>
      <p:cxnSp>
        <p:nvCxnSpPr>
          <p:cNvPr id="8" name="Connecteur droit avec flèche 7"/>
          <p:cNvCxnSpPr>
            <a:cxnSpLocks noChangeShapeType="1"/>
          </p:cNvCxnSpPr>
          <p:nvPr/>
        </p:nvCxnSpPr>
        <p:spPr bwMode="auto">
          <a:xfrm flipH="1">
            <a:off x="1178225" y="2076980"/>
            <a:ext cx="1403692" cy="2754298"/>
          </a:xfrm>
          <a:prstGeom prst="straightConnector1">
            <a:avLst/>
          </a:prstGeom>
          <a:noFill/>
          <a:ln w="19050">
            <a:solidFill>
              <a:schemeClr val="accent2"/>
            </a:solidFill>
            <a:round/>
            <a:headEnd type="arrow" w="med" len="med"/>
            <a:tailEnd type="arrow" w="med" len="med"/>
          </a:ln>
          <a:effectLst>
            <a:outerShdw blurRad="51500" dist="26940" dir="5400000" rotWithShape="0">
              <a:srgbClr val="000000">
                <a:alpha val="39998"/>
              </a:srgbClr>
            </a:outerShdw>
          </a:effectLst>
          <a:extLst>
            <a:ext uri="{909E8E84-426E-40dd-AFC4-6F175D3DCCD1}">
              <a14:hiddenFill xmlns="" xmlns:a14="http://schemas.microsoft.com/office/drawing/2010/main">
                <a:noFill/>
              </a14:hiddenFill>
            </a:ext>
          </a:extLst>
        </p:spPr>
      </p:cxnSp>
      <p:cxnSp>
        <p:nvCxnSpPr>
          <p:cNvPr id="10" name="Connecteur droit avec flèche 9"/>
          <p:cNvCxnSpPr>
            <a:cxnSpLocks noChangeShapeType="1"/>
          </p:cNvCxnSpPr>
          <p:nvPr/>
        </p:nvCxnSpPr>
        <p:spPr bwMode="auto">
          <a:xfrm flipH="1">
            <a:off x="7296122" y="2076980"/>
            <a:ext cx="998537" cy="1561042"/>
          </a:xfrm>
          <a:prstGeom prst="straightConnector1">
            <a:avLst/>
          </a:prstGeom>
          <a:noFill/>
          <a:ln w="19050">
            <a:solidFill>
              <a:srgbClr val="1AB39F"/>
            </a:solidFill>
            <a:round/>
            <a:headEnd type="arrow" w="med" len="med"/>
            <a:tailEnd type="arrow" w="med" len="med"/>
          </a:ln>
          <a:effectLst>
            <a:outerShdw blurRad="51500" dist="26940" dir="5400000" rotWithShape="0">
              <a:srgbClr val="000000">
                <a:alpha val="39998"/>
              </a:srgbClr>
            </a:outerShdw>
          </a:effectLst>
          <a:extLst>
            <a:ext uri="{909E8E84-426E-40dd-AFC4-6F175D3DCCD1}">
              <a14:hiddenFill xmlns="" xmlns:a14="http://schemas.microsoft.com/office/drawing/2010/main">
                <a:noFill/>
              </a14:hiddenFill>
            </a:ext>
          </a:extLst>
        </p:spPr>
      </p:cxnSp>
      <p:cxnSp>
        <p:nvCxnSpPr>
          <p:cNvPr id="12" name="Connecteur droit avec flèche 11"/>
          <p:cNvCxnSpPr>
            <a:cxnSpLocks noChangeShapeType="1"/>
          </p:cNvCxnSpPr>
          <p:nvPr/>
        </p:nvCxnSpPr>
        <p:spPr bwMode="auto">
          <a:xfrm>
            <a:off x="5982573" y="2451017"/>
            <a:ext cx="1800225" cy="1260739"/>
          </a:xfrm>
          <a:prstGeom prst="straightConnector1">
            <a:avLst/>
          </a:prstGeom>
          <a:noFill/>
          <a:ln w="19050">
            <a:solidFill>
              <a:schemeClr val="accent1"/>
            </a:solidFill>
            <a:round/>
            <a:headEnd type="arrow" w="med" len="med"/>
            <a:tailEnd type="arrow" w="med" len="med"/>
          </a:ln>
          <a:effectLst>
            <a:outerShdw blurRad="51500" dist="26940" dir="5400000" rotWithShape="0">
              <a:srgbClr val="000000">
                <a:alpha val="39998"/>
              </a:srgbClr>
            </a:outerShdw>
          </a:effectLst>
          <a:extLst>
            <a:ext uri="{909E8E84-426E-40dd-AFC4-6F175D3DCCD1}">
              <a14:hiddenFill xmlns="" xmlns:a14="http://schemas.microsoft.com/office/drawing/2010/main">
                <a:noFill/>
              </a14:hiddenFill>
            </a:ext>
          </a:extLst>
        </p:spPr>
      </p:cxnSp>
      <p:cxnSp>
        <p:nvCxnSpPr>
          <p:cNvPr id="14" name="Connecteur droit avec flèche 13"/>
          <p:cNvCxnSpPr>
            <a:cxnSpLocks noChangeShapeType="1"/>
          </p:cNvCxnSpPr>
          <p:nvPr/>
        </p:nvCxnSpPr>
        <p:spPr bwMode="auto">
          <a:xfrm flipV="1">
            <a:off x="2230012" y="1772417"/>
            <a:ext cx="5432003" cy="3058861"/>
          </a:xfrm>
          <a:prstGeom prst="straightConnector1">
            <a:avLst/>
          </a:prstGeom>
          <a:noFill/>
          <a:ln w="19050">
            <a:solidFill>
              <a:srgbClr val="FEB80A"/>
            </a:solidFill>
            <a:round/>
            <a:headEnd type="arrow" w="med" len="med"/>
            <a:tailEnd type="arrow" w="med" len="med"/>
          </a:ln>
          <a:effectLst>
            <a:outerShdw blurRad="51500" dist="26940" dir="5400000" rotWithShape="0">
              <a:srgbClr val="000000">
                <a:alpha val="39998"/>
              </a:srgbClr>
            </a:outerShdw>
          </a:effectLst>
          <a:extLst>
            <a:ext uri="{909E8E84-426E-40dd-AFC4-6F175D3DCCD1}">
              <a14:hiddenFill xmlns="" xmlns:a14="http://schemas.microsoft.com/office/drawing/2010/main">
                <a:noFill/>
              </a14:hiddenFill>
            </a:ext>
          </a:extLst>
        </p:spPr>
      </p:cxnSp>
      <p:sp>
        <p:nvSpPr>
          <p:cNvPr id="2" name="Différent de 1"/>
          <p:cNvSpPr/>
          <p:nvPr/>
        </p:nvSpPr>
        <p:spPr>
          <a:xfrm>
            <a:off x="3995738" y="2857501"/>
            <a:ext cx="519112" cy="298979"/>
          </a:xfrm>
          <a:prstGeom prst="mathNotEqual">
            <a:avLst>
              <a:gd name="adj1" fmla="val 13361"/>
              <a:gd name="adj2" fmla="val 6600000"/>
              <a:gd name="adj3" fmla="val 18532"/>
            </a:avLst>
          </a:prstGeom>
          <a:solidFill>
            <a:srgbClr val="FFC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extLst>
      <p:ext uri="{BB962C8B-B14F-4D97-AF65-F5344CB8AC3E}">
        <p14:creationId xmlns:p14="http://schemas.microsoft.com/office/powerpoint/2010/main" val="3074950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1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Espace réservé du numéro de diapositive 3"/>
          <p:cNvSpPr>
            <a:spLocks noGrp="1"/>
          </p:cNvSpPr>
          <p:nvPr>
            <p:ph type="sldNum" sz="quarter" idx="4294967295"/>
          </p:nvPr>
        </p:nvSpPr>
        <p:spPr>
          <a:xfrm>
            <a:off x="6759575" y="5281083"/>
            <a:ext cx="2133600" cy="27649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0A7AA8-4C3F-A947-A937-40A1993DD62F}" type="slidenum">
              <a:rPr lang="fr-FR" sz="1400">
                <a:solidFill>
                  <a:srgbClr val="6200A4"/>
                </a:solidFill>
              </a:rPr>
              <a:pPr eaLnBrk="1" hangingPunct="1"/>
              <a:t>102</a:t>
            </a:fld>
            <a:endParaRPr lang="fr-FR" sz="1400">
              <a:solidFill>
                <a:srgbClr val="6200A4"/>
              </a:solidFill>
            </a:endParaRPr>
          </a:p>
        </p:txBody>
      </p:sp>
      <p:pic>
        <p:nvPicPr>
          <p:cNvPr id="18432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58" y="252110"/>
            <a:ext cx="8820150" cy="53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3" name="Titre 1"/>
          <p:cNvSpPr>
            <a:spLocks noGrp="1"/>
          </p:cNvSpPr>
          <p:nvPr>
            <p:ph type="title"/>
          </p:nvPr>
        </p:nvSpPr>
        <p:spPr>
          <a:xfrm>
            <a:off x="-64999" y="4992652"/>
            <a:ext cx="4608232" cy="320146"/>
          </a:xfrm>
        </p:spPr>
        <p:txBody>
          <a:bodyPr>
            <a:normAutofit fontScale="90000"/>
          </a:bodyPr>
          <a:lstStyle/>
          <a:p>
            <a:r>
              <a:rPr lang="fr-FR" sz="2000" dirty="0">
                <a:latin typeface="Tahoma" charset="0"/>
                <a:ea typeface="ＭＳ Ｐゴシック" charset="0"/>
                <a:cs typeface="ＭＳ Ｐゴシック" charset="0"/>
              </a:rPr>
              <a:t>http://</a:t>
            </a:r>
            <a:r>
              <a:rPr lang="fr-FR" sz="2000" dirty="0" err="1">
                <a:latin typeface="Tahoma" charset="0"/>
                <a:ea typeface="ＭＳ Ｐゴシック" charset="0"/>
                <a:cs typeface="ＭＳ Ｐゴシック" charset="0"/>
              </a:rPr>
              <a:t>www.educationtherapeutique-idf.org</a:t>
            </a:r>
            <a:endParaRPr lang="fr-FR" sz="20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674425866"/>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901F3E-E34E-44C8-8AEC-073FD9E81EB9}"/>
              </a:ext>
            </a:extLst>
          </p:cNvPr>
          <p:cNvPicPr>
            <a:picLocks noChangeAspect="1"/>
          </p:cNvPicPr>
          <p:nvPr/>
        </p:nvPicPr>
        <p:blipFill>
          <a:blip r:embed="rId2"/>
          <a:stretch>
            <a:fillRect/>
          </a:stretch>
        </p:blipFill>
        <p:spPr>
          <a:xfrm>
            <a:off x="583422" y="0"/>
            <a:ext cx="8094585" cy="5669458"/>
          </a:xfrm>
          <a:prstGeom prst="rect">
            <a:avLst/>
          </a:prstGeom>
        </p:spPr>
      </p:pic>
    </p:spTree>
    <p:extLst>
      <p:ext uri="{BB962C8B-B14F-4D97-AF65-F5344CB8AC3E}">
        <p14:creationId xmlns:p14="http://schemas.microsoft.com/office/powerpoint/2010/main" val="871130822"/>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262" y="1190247"/>
            <a:ext cx="8748407" cy="3293209"/>
          </a:xfrm>
          <a:prstGeom prst="rect">
            <a:avLst/>
          </a:prstGeom>
        </p:spPr>
        <p:txBody>
          <a:bodyPr wrap="square">
            <a:spAutoFit/>
          </a:bodyPr>
          <a:lstStyle/>
          <a:p>
            <a:r>
              <a:rPr lang="fr-FR" sz="2400" dirty="0">
                <a:solidFill>
                  <a:prstClr val="black"/>
                </a:solidFill>
                <a:latin typeface="Calibri"/>
              </a:rPr>
              <a:t>					</a:t>
            </a:r>
          </a:p>
          <a:p>
            <a:endParaRPr lang="fr-FR" sz="2400" dirty="0">
              <a:solidFill>
                <a:prstClr val="black"/>
              </a:solidFill>
              <a:latin typeface="Calibri"/>
            </a:endParaRPr>
          </a:p>
          <a:p>
            <a:pPr algn="ctr"/>
            <a:r>
              <a:rPr lang="fr-FR" sz="8800" b="1" dirty="0">
                <a:solidFill>
                  <a:schemeClr val="accent5"/>
                </a:solidFill>
                <a:latin typeface="Calibri"/>
              </a:rPr>
              <a:t>???</a:t>
            </a:r>
          </a:p>
          <a:p>
            <a:endParaRPr lang="fr-FR" sz="2400" dirty="0">
              <a:solidFill>
                <a:prstClr val="black"/>
              </a:solidFill>
              <a:latin typeface="Calibri"/>
            </a:endParaRPr>
          </a:p>
          <a:p>
            <a:endParaRPr lang="fr-FR" sz="2400" dirty="0">
              <a:solidFill>
                <a:prstClr val="black"/>
              </a:solidFill>
              <a:latin typeface="Calibri"/>
            </a:endParaRPr>
          </a:p>
          <a:p>
            <a:pPr algn="ctr"/>
            <a:r>
              <a:rPr lang="fr-FR" sz="2400" dirty="0">
                <a:solidFill>
                  <a:prstClr val="black"/>
                </a:solidFill>
                <a:latin typeface="Calibri"/>
              </a:rPr>
              <a:t>Cyril.crozet@univ-paris13.fr</a:t>
            </a:r>
          </a:p>
        </p:txBody>
      </p:sp>
      <p:sp>
        <p:nvSpPr>
          <p:cNvPr id="3" name="Flèche courbée vers la gauche 2"/>
          <p:cNvSpPr/>
          <p:nvPr/>
        </p:nvSpPr>
        <p:spPr>
          <a:xfrm>
            <a:off x="8091905" y="2399838"/>
            <a:ext cx="731520" cy="1013460"/>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9108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85489"/>
            <a:ext cx="8314267" cy="3693319"/>
          </a:xfrm>
          <a:prstGeom prst="rect">
            <a:avLst/>
          </a:prstGeom>
        </p:spPr>
        <p:txBody>
          <a:bodyPr wrap="square">
            <a:spAutoFit/>
          </a:bodyPr>
          <a:lstStyle/>
          <a:p>
            <a:pPr algn="just"/>
            <a:r>
              <a:rPr lang="fr-FR" dirty="0"/>
              <a:t>L'état de santé d’une personne se caractérise donc par des </a:t>
            </a:r>
            <a:r>
              <a:rPr lang="fr-FR" b="1" dirty="0"/>
              <a:t>interactions complexes </a:t>
            </a:r>
            <a:r>
              <a:rPr lang="fr-FR" dirty="0"/>
              <a:t>entre plusieurs </a:t>
            </a:r>
            <a:r>
              <a:rPr lang="fr-FR" b="1" dirty="0"/>
              <a:t>facteurs individuels</a:t>
            </a:r>
            <a:r>
              <a:rPr lang="fr-FR" dirty="0"/>
              <a:t>, </a:t>
            </a:r>
            <a:r>
              <a:rPr lang="fr-FR" b="1" dirty="0"/>
              <a:t>socio-environnementaux</a:t>
            </a:r>
            <a:r>
              <a:rPr lang="fr-FR" dirty="0"/>
              <a:t> et </a:t>
            </a:r>
            <a:r>
              <a:rPr lang="fr-FR" b="1" dirty="0"/>
              <a:t>économiques</a:t>
            </a:r>
            <a:r>
              <a:rPr lang="fr-FR" dirty="0"/>
              <a:t>. </a:t>
            </a:r>
          </a:p>
          <a:p>
            <a:pPr algn="just"/>
            <a:endParaRPr lang="fr-FR" dirty="0"/>
          </a:p>
          <a:p>
            <a:pPr algn="just"/>
            <a:r>
              <a:rPr lang="fr-FR" dirty="0"/>
              <a:t>Il existe </a:t>
            </a:r>
            <a:r>
              <a:rPr lang="fr-FR" b="1" dirty="0"/>
              <a:t>divers modèles explicatifs </a:t>
            </a:r>
            <a:r>
              <a:rPr lang="fr-FR" dirty="0"/>
              <a:t>de ces déterminants de la santé : </a:t>
            </a:r>
          </a:p>
          <a:p>
            <a:pPr algn="just"/>
            <a:endParaRPr lang="fr-FR" dirty="0"/>
          </a:p>
          <a:p>
            <a:pPr marL="285750" indent="-285750" algn="just">
              <a:buFontTx/>
              <a:buChar char="-"/>
            </a:pPr>
            <a:r>
              <a:rPr lang="fr-FR" dirty="0"/>
              <a:t>Modèle </a:t>
            </a:r>
            <a:r>
              <a:rPr lang="fr-FR" dirty="0" err="1"/>
              <a:t>Dahlgren</a:t>
            </a:r>
            <a:r>
              <a:rPr lang="fr-FR" dirty="0"/>
              <a:t> et Whitehead (1991) ; </a:t>
            </a:r>
          </a:p>
          <a:p>
            <a:pPr marL="285750" indent="-285750" algn="just">
              <a:buFontTx/>
              <a:buChar char="-"/>
            </a:pPr>
            <a:r>
              <a:rPr lang="fr-FR" dirty="0"/>
              <a:t>Modèle de </a:t>
            </a:r>
            <a:r>
              <a:rPr lang="fr-FR" dirty="0" err="1"/>
              <a:t>Diderichsen</a:t>
            </a:r>
            <a:r>
              <a:rPr lang="fr-FR" dirty="0"/>
              <a:t> et </a:t>
            </a:r>
            <a:r>
              <a:rPr lang="fr-FR" dirty="0" err="1"/>
              <a:t>Hallqvist</a:t>
            </a:r>
            <a:r>
              <a:rPr lang="fr-FR" dirty="0"/>
              <a:t> (1998, adapté par la suite dans </a:t>
            </a:r>
            <a:r>
              <a:rPr lang="fr-FR" dirty="0" err="1"/>
              <a:t>Diderichsen</a:t>
            </a:r>
            <a:r>
              <a:rPr lang="fr-FR" dirty="0"/>
              <a:t>, Evans et Whitehead, 2001); </a:t>
            </a:r>
          </a:p>
          <a:p>
            <a:pPr marL="285750" indent="-285750" algn="just">
              <a:buFontTx/>
              <a:buChar char="-"/>
            </a:pPr>
            <a:r>
              <a:rPr lang="fr-FR" dirty="0"/>
              <a:t>Modèle de </a:t>
            </a:r>
            <a:r>
              <a:rPr lang="fr-FR" dirty="0" err="1"/>
              <a:t>Mackenbach</a:t>
            </a:r>
            <a:r>
              <a:rPr lang="fr-FR" dirty="0"/>
              <a:t> (1994) ; </a:t>
            </a:r>
          </a:p>
          <a:p>
            <a:pPr marL="285750" indent="-285750" algn="just">
              <a:buFontTx/>
              <a:buChar char="-"/>
            </a:pPr>
            <a:r>
              <a:rPr lang="fr-FR" dirty="0"/>
              <a:t>Modèle de Brunner, Marmot et Wilkinson (1999); </a:t>
            </a:r>
          </a:p>
          <a:p>
            <a:pPr marL="285750" indent="-285750" algn="just">
              <a:buFontTx/>
              <a:buChar char="-"/>
            </a:pPr>
            <a:r>
              <a:rPr lang="fr-FR" dirty="0"/>
              <a:t>Modèle de la CSDH/CDSS de l’OMS (CSDH : Commission on Social </a:t>
            </a:r>
            <a:r>
              <a:rPr lang="fr-FR" dirty="0" err="1"/>
              <a:t>Determinants</a:t>
            </a:r>
            <a:r>
              <a:rPr lang="fr-FR" dirty="0"/>
              <a:t> of Health ; CDSS : Commission des déterminants sociaux de la santé. OMS : Organisation mondiale de la santé). </a:t>
            </a:r>
          </a:p>
        </p:txBody>
      </p:sp>
      <p:sp>
        <p:nvSpPr>
          <p:cNvPr id="4" name="Rectangle 3"/>
          <p:cNvSpPr/>
          <p:nvPr/>
        </p:nvSpPr>
        <p:spPr>
          <a:xfrm>
            <a:off x="1847722" y="316483"/>
            <a:ext cx="5680912" cy="646331"/>
          </a:xfrm>
          <a:prstGeom prst="rect">
            <a:avLst/>
          </a:prstGeom>
        </p:spPr>
        <p:txBody>
          <a:bodyPr wrap="none">
            <a:spAutoFit/>
          </a:bodyPr>
          <a:lstStyle/>
          <a:p>
            <a:pPr lvl="0"/>
            <a:r>
              <a:rPr lang="fr-FR" sz="3600" b="1" dirty="0">
                <a:solidFill>
                  <a:srgbClr val="FF6600"/>
                </a:solidFill>
              </a:rPr>
              <a:t>Les déterminants de la santé</a:t>
            </a:r>
          </a:p>
        </p:txBody>
      </p:sp>
    </p:spTree>
    <p:extLst>
      <p:ext uri="{BB962C8B-B14F-4D97-AF65-F5344CB8AC3E}">
        <p14:creationId xmlns:p14="http://schemas.microsoft.com/office/powerpoint/2010/main" val="378869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6C19C6-F72E-6B4D-BA6E-94C838C7DDCF}" type="slidenum">
              <a:rPr lang="fr-FR" sz="1400">
                <a:latin typeface="Times New Roman" charset="0"/>
              </a:rPr>
              <a:pPr eaLnBrk="1" hangingPunct="1"/>
              <a:t>12</a:t>
            </a:fld>
            <a:endParaRPr lang="fr-FR" sz="1400">
              <a:latin typeface="Times New Roman" charset="0"/>
            </a:endParaRPr>
          </a:p>
        </p:txBody>
      </p:sp>
      <p:pic>
        <p:nvPicPr>
          <p:cNvPr id="25602" name="Picture 6" descr="http___www"/>
          <p:cNvPicPr>
            <a:picLocks noChangeAspect="1" noChangeArrowheads="1"/>
          </p:cNvPicPr>
          <p:nvPr>
            <p:custDataLst>
              <p:tags r:id="rId1"/>
            </p:custDataLst>
          </p:nvPr>
        </p:nvPicPr>
        <p:blipFill>
          <a:blip r:embed="rId11">
            <a:clrChange>
              <a:clrFrom>
                <a:srgbClr val="AEADD6"/>
              </a:clrFrom>
              <a:clrTo>
                <a:srgbClr val="AEADD6">
                  <a:alpha val="0"/>
                </a:srgbClr>
              </a:clrTo>
            </a:clrChange>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7"/>
          <p:cNvSpPr>
            <a:spLocks noChangeArrowheads="1"/>
          </p:cNvSpPr>
          <p:nvPr>
            <p:custDataLst>
              <p:tags r:id="rId2"/>
            </p:custDataLst>
          </p:nvPr>
        </p:nvSpPr>
        <p:spPr bwMode="auto">
          <a:xfrm>
            <a:off x="323851" y="5318125"/>
            <a:ext cx="85693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90000"/>
              <a:buFont typeface="Wingdings" charset="0"/>
              <a:buNone/>
            </a:pPr>
            <a:r>
              <a:rPr lang="en-CA" sz="1200">
                <a:solidFill>
                  <a:srgbClr val="000000"/>
                </a:solidFill>
              </a:rPr>
              <a:t>DAHLGREN, Göran and WHITEHEAD, Margaret, 1991, Policies and Strategies to promote social equity in health. </a:t>
            </a:r>
            <a:r>
              <a:rPr lang="fr-CA" sz="1200">
                <a:solidFill>
                  <a:srgbClr val="000000"/>
                </a:solidFill>
              </a:rPr>
              <a:t>Institute of Future Studies. Stockholm (traduction)</a:t>
            </a:r>
          </a:p>
        </p:txBody>
      </p:sp>
      <p:sp>
        <p:nvSpPr>
          <p:cNvPr id="25604" name="Text Box 8"/>
          <p:cNvSpPr txBox="1">
            <a:spLocks noChangeArrowheads="1"/>
          </p:cNvSpPr>
          <p:nvPr>
            <p:custDataLst>
              <p:tags r:id="rId3"/>
            </p:custDataLst>
          </p:nvPr>
        </p:nvSpPr>
        <p:spPr bwMode="auto">
          <a:xfrm>
            <a:off x="2895600" y="3774282"/>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a:p>
            <a:pPr eaLnBrk="1" hangingPunct="1"/>
            <a:endParaRPr lang="fr-CA" sz="1800"/>
          </a:p>
        </p:txBody>
      </p:sp>
      <p:sp>
        <p:nvSpPr>
          <p:cNvPr id="25605" name="Text Box 10"/>
          <p:cNvSpPr txBox="1">
            <a:spLocks noChangeArrowheads="1"/>
          </p:cNvSpPr>
          <p:nvPr>
            <p:custDataLst>
              <p:tags r:id="rId4"/>
            </p:custDataLst>
          </p:nvPr>
        </p:nvSpPr>
        <p:spPr bwMode="auto">
          <a:xfrm>
            <a:off x="3552327" y="4478074"/>
            <a:ext cx="242987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800"/>
              <a:t>Facteurs liés au sexe,</a:t>
            </a:r>
          </a:p>
          <a:p>
            <a:pPr algn="ctr" eaLnBrk="1" hangingPunct="1"/>
            <a:r>
              <a:rPr lang="fr-CA" sz="1800"/>
              <a:t>à l’âge et à la</a:t>
            </a:r>
          </a:p>
          <a:p>
            <a:pPr algn="ctr" eaLnBrk="1" hangingPunct="1"/>
            <a:r>
              <a:rPr lang="fr-CA" sz="1800"/>
              <a:t>constitution</a:t>
            </a:r>
          </a:p>
          <a:p>
            <a:pPr algn="ctr" eaLnBrk="1" hangingPunct="1"/>
            <a:endParaRPr lang="fr-CA" sz="1800"/>
          </a:p>
        </p:txBody>
      </p:sp>
      <p:sp>
        <p:nvSpPr>
          <p:cNvPr id="25606" name="WordArt 11"/>
          <p:cNvSpPr>
            <a:spLocks noChangeArrowheads="1" noChangeShapeType="1" noTextEdit="1"/>
          </p:cNvSpPr>
          <p:nvPr>
            <p:custDataLst>
              <p:tags r:id="rId5"/>
            </p:custDataLst>
          </p:nvPr>
        </p:nvSpPr>
        <p:spPr bwMode="auto">
          <a:xfrm>
            <a:off x="3132138" y="2618053"/>
            <a:ext cx="3167062" cy="2282031"/>
          </a:xfrm>
          <a:prstGeom prst="rect">
            <a:avLst/>
          </a:prstGeom>
        </p:spPr>
        <p:txBody>
          <a:bodyPr spcFirstLastPara="1" wrap="none" fromWordArt="1">
            <a:prstTxWarp prst="textArchUp">
              <a:avLst>
                <a:gd name="adj" fmla="val 10368868"/>
              </a:avLst>
            </a:prstTxWarp>
          </a:bodyPr>
          <a:lstStyle/>
          <a:p>
            <a:pPr algn="ctr"/>
            <a:r>
              <a:rPr lang="fr-FR" sz="3600" b="1" kern="10">
                <a:ln w="9525">
                  <a:solidFill>
                    <a:srgbClr val="000000"/>
                  </a:solidFill>
                  <a:round/>
                  <a:headEnd/>
                  <a:tailEnd/>
                </a:ln>
                <a:solidFill>
                  <a:srgbClr val="000000"/>
                </a:solidFill>
                <a:latin typeface="Arial Black"/>
                <a:ea typeface="Arial Black"/>
                <a:cs typeface="Arial Black"/>
              </a:rPr>
              <a:t>Facteurs liés au style de vie personnel</a:t>
            </a:r>
          </a:p>
        </p:txBody>
      </p:sp>
      <p:sp>
        <p:nvSpPr>
          <p:cNvPr id="25607" name="WordArt 12"/>
          <p:cNvSpPr>
            <a:spLocks noChangeArrowheads="1" noChangeShapeType="1" noTextEdit="1"/>
          </p:cNvSpPr>
          <p:nvPr>
            <p:custDataLst>
              <p:tags r:id="rId6"/>
            </p:custDataLst>
          </p:nvPr>
        </p:nvSpPr>
        <p:spPr bwMode="auto">
          <a:xfrm>
            <a:off x="2555876" y="2206625"/>
            <a:ext cx="4176713" cy="3508375"/>
          </a:xfrm>
          <a:prstGeom prst="rect">
            <a:avLst/>
          </a:prstGeom>
        </p:spPr>
        <p:txBody>
          <a:bodyPr spcFirstLastPara="1" wrap="none" fromWordArt="1">
            <a:prstTxWarp prst="textArchUp">
              <a:avLst>
                <a:gd name="adj" fmla="val 12176708"/>
              </a:avLst>
            </a:prstTxWarp>
          </a:bodyPr>
          <a:lstStyle/>
          <a:p>
            <a:pPr algn="ctr"/>
            <a:r>
              <a:rPr lang="fr-FR" sz="3600" b="1" kern="10">
                <a:ln w="9525">
                  <a:solidFill>
                    <a:srgbClr val="000000"/>
                  </a:solidFill>
                  <a:round/>
                  <a:headEnd/>
                  <a:tailEnd/>
                </a:ln>
                <a:solidFill>
                  <a:srgbClr val="000000"/>
                </a:solidFill>
                <a:latin typeface="Arial Black"/>
                <a:ea typeface="Arial Black"/>
                <a:cs typeface="Arial Black"/>
              </a:rPr>
              <a:t>Réseaux sociaux et communautaires</a:t>
            </a:r>
          </a:p>
        </p:txBody>
      </p:sp>
      <p:sp>
        <p:nvSpPr>
          <p:cNvPr id="25608" name="WordArt 21"/>
          <p:cNvSpPr>
            <a:spLocks noChangeArrowheads="1" noChangeShapeType="1" noTextEdit="1"/>
          </p:cNvSpPr>
          <p:nvPr>
            <p:custDataLst>
              <p:tags r:id="rId7"/>
            </p:custDataLst>
          </p:nvPr>
        </p:nvSpPr>
        <p:spPr bwMode="auto">
          <a:xfrm>
            <a:off x="1042989" y="576792"/>
            <a:ext cx="7273925" cy="5138208"/>
          </a:xfrm>
          <a:prstGeom prst="rect">
            <a:avLst/>
          </a:prstGeom>
        </p:spPr>
        <p:txBody>
          <a:bodyPr spcFirstLastPara="1" wrap="none" fromWordArt="1">
            <a:prstTxWarp prst="textArchUp">
              <a:avLst>
                <a:gd name="adj" fmla="val 11240404"/>
              </a:avLst>
            </a:prstTxWarp>
          </a:bodyPr>
          <a:lstStyle/>
          <a:p>
            <a:pPr algn="ctr"/>
            <a:r>
              <a:rPr lang="fr-FR" sz="3600" b="1" kern="10">
                <a:ln w="9525">
                  <a:solidFill>
                    <a:srgbClr val="000000"/>
                  </a:solidFill>
                  <a:round/>
                  <a:headEnd/>
                  <a:tailEnd/>
                </a:ln>
                <a:solidFill>
                  <a:srgbClr val="000000"/>
                </a:solidFill>
                <a:latin typeface="Arial Black"/>
                <a:ea typeface="Arial Black"/>
                <a:cs typeface="Arial Black"/>
              </a:rPr>
              <a:t>Conditions socio-économiques, culturelles et environnementales</a:t>
            </a:r>
          </a:p>
        </p:txBody>
      </p:sp>
      <p:grpSp>
        <p:nvGrpSpPr>
          <p:cNvPr id="25609" name="Group 9"/>
          <p:cNvGrpSpPr>
            <a:grpSpLocks/>
          </p:cNvGrpSpPr>
          <p:nvPr>
            <p:custDataLst>
              <p:tags r:id="rId8"/>
            </p:custDataLst>
          </p:nvPr>
        </p:nvGrpSpPr>
        <p:grpSpPr bwMode="auto">
          <a:xfrm>
            <a:off x="682626" y="1117865"/>
            <a:ext cx="7693026" cy="3974042"/>
            <a:chOff x="430" y="845"/>
            <a:chExt cx="4846" cy="3004"/>
          </a:xfrm>
        </p:grpSpPr>
        <p:sp>
          <p:nvSpPr>
            <p:cNvPr id="25611" name="Text Box 13"/>
            <p:cNvSpPr txBox="1">
              <a:spLocks noChangeArrowheads="1"/>
            </p:cNvSpPr>
            <p:nvPr/>
          </p:nvSpPr>
          <p:spPr bwMode="auto">
            <a:xfrm>
              <a:off x="430" y="2523"/>
              <a:ext cx="1225" cy="1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800"/>
                <a:t>Agriculture</a:t>
              </a:r>
            </a:p>
            <a:p>
              <a:pPr algn="ctr" eaLnBrk="1" hangingPunct="1"/>
              <a:r>
                <a:rPr lang="fr-CA" sz="1800"/>
                <a:t>et </a:t>
              </a:r>
              <a:br>
                <a:rPr lang="fr-CA" sz="1800"/>
              </a:br>
              <a:r>
                <a:rPr lang="fr-CA" sz="1800"/>
                <a:t>production</a:t>
              </a:r>
            </a:p>
            <a:p>
              <a:pPr algn="ctr" eaLnBrk="1" hangingPunct="1"/>
              <a:r>
                <a:rPr lang="fr-CA" sz="1800"/>
                <a:t>de</a:t>
              </a:r>
            </a:p>
            <a:p>
              <a:pPr algn="ctr" eaLnBrk="1" hangingPunct="1"/>
              <a:r>
                <a:rPr lang="fr-CA" sz="1800"/>
                <a:t>nourriture</a:t>
              </a:r>
            </a:p>
            <a:p>
              <a:pPr algn="ctr" eaLnBrk="1" hangingPunct="1"/>
              <a:endParaRPr lang="fr-CA" sz="1800"/>
            </a:p>
          </p:txBody>
        </p:sp>
        <p:sp>
          <p:nvSpPr>
            <p:cNvPr id="25612" name="Text Box 14"/>
            <p:cNvSpPr txBox="1">
              <a:spLocks noChangeArrowheads="1"/>
            </p:cNvSpPr>
            <p:nvPr/>
          </p:nvSpPr>
          <p:spPr bwMode="auto">
            <a:xfrm>
              <a:off x="884" y="1979"/>
              <a:ext cx="76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t>Éducation</a:t>
              </a:r>
            </a:p>
            <a:p>
              <a:pPr eaLnBrk="1" hangingPunct="1"/>
              <a:endParaRPr lang="fr-CA" sz="1800"/>
            </a:p>
          </p:txBody>
        </p:sp>
        <p:sp>
          <p:nvSpPr>
            <p:cNvPr id="25613" name="Text Box 15"/>
            <p:cNvSpPr txBox="1">
              <a:spLocks noChangeArrowheads="1"/>
            </p:cNvSpPr>
            <p:nvPr/>
          </p:nvSpPr>
          <p:spPr bwMode="auto">
            <a:xfrm>
              <a:off x="1338" y="1298"/>
              <a:ext cx="706"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t>Milieu</a:t>
              </a:r>
            </a:p>
            <a:p>
              <a:pPr eaLnBrk="1" hangingPunct="1"/>
              <a:r>
                <a:rPr lang="fr-CA" sz="1800"/>
                <a:t>de travail</a:t>
              </a:r>
            </a:p>
            <a:p>
              <a:pPr eaLnBrk="1" hangingPunct="1"/>
              <a:endParaRPr lang="fr-CA" sz="1800"/>
            </a:p>
          </p:txBody>
        </p:sp>
        <p:sp>
          <p:nvSpPr>
            <p:cNvPr id="25614" name="Text Box 16"/>
            <p:cNvSpPr txBox="1">
              <a:spLocks noChangeArrowheads="1"/>
            </p:cNvSpPr>
            <p:nvPr/>
          </p:nvSpPr>
          <p:spPr bwMode="auto">
            <a:xfrm>
              <a:off x="2396" y="845"/>
              <a:ext cx="1006"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800"/>
                <a:t>Conditions de </a:t>
              </a:r>
            </a:p>
            <a:p>
              <a:pPr algn="ctr" eaLnBrk="1" hangingPunct="1"/>
              <a:r>
                <a:rPr lang="fr-CA" sz="1800"/>
                <a:t>vie</a:t>
              </a:r>
            </a:p>
            <a:p>
              <a:pPr algn="ctr" eaLnBrk="1" hangingPunct="1"/>
              <a:r>
                <a:rPr lang="fr-CA" sz="1800"/>
                <a:t>et de travail</a:t>
              </a:r>
            </a:p>
            <a:p>
              <a:pPr algn="ctr" eaLnBrk="1" hangingPunct="1"/>
              <a:endParaRPr lang="fr-CA" sz="1800"/>
            </a:p>
          </p:txBody>
        </p:sp>
        <p:sp>
          <p:nvSpPr>
            <p:cNvPr id="25615" name="Text Box 17"/>
            <p:cNvSpPr txBox="1">
              <a:spLocks noChangeArrowheads="1"/>
            </p:cNvSpPr>
            <p:nvPr/>
          </p:nvSpPr>
          <p:spPr bwMode="auto">
            <a:xfrm>
              <a:off x="3742" y="1298"/>
              <a:ext cx="747"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t>Chômage</a:t>
              </a:r>
            </a:p>
            <a:p>
              <a:pPr eaLnBrk="1" hangingPunct="1"/>
              <a:endParaRPr lang="fr-CA" sz="1800"/>
            </a:p>
          </p:txBody>
        </p:sp>
        <p:sp>
          <p:nvSpPr>
            <p:cNvPr id="25616" name="Text Box 18"/>
            <p:cNvSpPr txBox="1">
              <a:spLocks noChangeArrowheads="1"/>
            </p:cNvSpPr>
            <p:nvPr/>
          </p:nvSpPr>
          <p:spPr bwMode="auto">
            <a:xfrm rot="19800000">
              <a:off x="4191" y="1627"/>
              <a:ext cx="876" cy="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800"/>
                <a:t>Eau et</a:t>
              </a:r>
            </a:p>
            <a:p>
              <a:pPr algn="ctr" eaLnBrk="1" hangingPunct="1"/>
              <a:r>
                <a:rPr lang="fr-CA" sz="1800"/>
                <a:t>installations</a:t>
              </a:r>
            </a:p>
            <a:p>
              <a:pPr algn="ctr" eaLnBrk="1" hangingPunct="1"/>
              <a:r>
                <a:rPr lang="fr-CA" sz="1800"/>
                <a:t>sanitaires</a:t>
              </a:r>
            </a:p>
            <a:p>
              <a:pPr algn="ctr" eaLnBrk="1" hangingPunct="1"/>
              <a:endParaRPr lang="fr-CA" sz="1800"/>
            </a:p>
          </p:txBody>
        </p:sp>
        <p:sp>
          <p:nvSpPr>
            <p:cNvPr id="25617" name="Text Box 19"/>
            <p:cNvSpPr txBox="1">
              <a:spLocks noChangeArrowheads="1"/>
            </p:cNvSpPr>
            <p:nvPr/>
          </p:nvSpPr>
          <p:spPr bwMode="auto">
            <a:xfrm>
              <a:off x="4465" y="2432"/>
              <a:ext cx="674"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800"/>
                <a:t>Services</a:t>
              </a:r>
            </a:p>
            <a:p>
              <a:pPr algn="ctr" eaLnBrk="1" hangingPunct="1"/>
              <a:r>
                <a:rPr lang="fr-CA" sz="1800"/>
                <a:t>de santé</a:t>
              </a:r>
            </a:p>
            <a:p>
              <a:pPr algn="ctr" eaLnBrk="1" hangingPunct="1"/>
              <a:endParaRPr lang="fr-CA" sz="1800"/>
            </a:p>
          </p:txBody>
        </p:sp>
        <p:sp>
          <p:nvSpPr>
            <p:cNvPr id="25618" name="Text Box 20"/>
            <p:cNvSpPr txBox="1">
              <a:spLocks noChangeArrowheads="1"/>
            </p:cNvSpPr>
            <p:nvPr/>
          </p:nvSpPr>
          <p:spPr bwMode="auto">
            <a:xfrm>
              <a:off x="4513" y="3113"/>
              <a:ext cx="76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t>Logement</a:t>
              </a:r>
            </a:p>
            <a:p>
              <a:pPr eaLnBrk="1" hangingPunct="1"/>
              <a:endParaRPr lang="fr-CA" sz="1800"/>
            </a:p>
          </p:txBody>
        </p:sp>
        <p:sp>
          <p:nvSpPr>
            <p:cNvPr id="25619" name="AutoShape 22"/>
            <p:cNvSpPr>
              <a:spLocks noChangeArrowheads="1"/>
            </p:cNvSpPr>
            <p:nvPr/>
          </p:nvSpPr>
          <p:spPr bwMode="auto">
            <a:xfrm rot="-2745311">
              <a:off x="1602" y="1170"/>
              <a:ext cx="157" cy="1684"/>
            </a:xfrm>
            <a:prstGeom prst="downArrow">
              <a:avLst>
                <a:gd name="adj1" fmla="val 50000"/>
                <a:gd name="adj2" fmla="val 268153"/>
              </a:avLst>
            </a:prstGeom>
            <a:solidFill>
              <a:schemeClr val="accent1"/>
            </a:solidFill>
            <a:ln w="9525">
              <a:solidFill>
                <a:schemeClr val="tx1"/>
              </a:solidFill>
              <a:miter lim="800000"/>
              <a:headEnd/>
              <a:tailEnd/>
            </a:ln>
          </p:spPr>
          <p:txBody>
            <a:bodyPr vert="eaVert" wrap="none" anchor="ctr"/>
            <a:lstStyle/>
            <a:p>
              <a:endParaRPr lang="fr-FR" b="1"/>
            </a:p>
          </p:txBody>
        </p:sp>
        <p:sp>
          <p:nvSpPr>
            <p:cNvPr id="25620" name="AutoShape 23"/>
            <p:cNvSpPr>
              <a:spLocks noChangeArrowheads="1"/>
            </p:cNvSpPr>
            <p:nvPr/>
          </p:nvSpPr>
          <p:spPr bwMode="auto">
            <a:xfrm rot="2880740">
              <a:off x="3969" y="1071"/>
              <a:ext cx="147" cy="1684"/>
            </a:xfrm>
            <a:prstGeom prst="upArrow">
              <a:avLst>
                <a:gd name="adj1" fmla="val 50000"/>
                <a:gd name="adj2" fmla="val 286395"/>
              </a:avLst>
            </a:prstGeom>
            <a:solidFill>
              <a:schemeClr val="accent1"/>
            </a:solidFill>
            <a:ln w="9525">
              <a:solidFill>
                <a:schemeClr val="tx1"/>
              </a:solidFill>
              <a:miter lim="800000"/>
              <a:headEnd/>
              <a:tailEnd/>
            </a:ln>
          </p:spPr>
          <p:txBody>
            <a:bodyPr wrap="none" anchor="ctr"/>
            <a:lstStyle/>
            <a:p>
              <a:endParaRPr lang="fr-FR" b="1"/>
            </a:p>
          </p:txBody>
        </p:sp>
      </p:grpSp>
      <p:sp>
        <p:nvSpPr>
          <p:cNvPr id="25610" name="ZoneTexte 6"/>
          <p:cNvSpPr txBox="1">
            <a:spLocks noChangeArrowheads="1"/>
          </p:cNvSpPr>
          <p:nvPr/>
        </p:nvSpPr>
        <p:spPr bwMode="auto">
          <a:xfrm>
            <a:off x="6296026" y="0"/>
            <a:ext cx="2847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a:solidFill>
                  <a:schemeClr val="bg2"/>
                </a:solidFill>
                <a:latin typeface="Times New Roman" charset="0"/>
              </a:rPr>
              <a:t>Diapositive du réseau de recherche</a:t>
            </a:r>
          </a:p>
          <a:p>
            <a:pPr eaLnBrk="1" hangingPunct="1"/>
            <a:r>
              <a:rPr lang="fr-FR" sz="1400">
                <a:solidFill>
                  <a:schemeClr val="bg2"/>
                </a:solidFill>
                <a:latin typeface="Times New Roman" charset="0"/>
              </a:rPr>
              <a:t>en santé  des populations du Québec</a:t>
            </a:r>
            <a:r>
              <a:rPr lang="fr-FR" sz="1400">
                <a:latin typeface="Times New Roman" charset="0"/>
              </a:rPr>
              <a:t> </a:t>
            </a:r>
          </a:p>
        </p:txBody>
      </p:sp>
    </p:spTree>
    <p:extLst>
      <p:ext uri="{BB962C8B-B14F-4D97-AF65-F5344CB8AC3E}">
        <p14:creationId xmlns:p14="http://schemas.microsoft.com/office/powerpoint/2010/main" val="421671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01702" y="717316"/>
            <a:ext cx="8743003" cy="4268610"/>
          </a:xfrm>
          <a:prstGeom prst="rect">
            <a:avLst/>
          </a:prstGeom>
        </p:spPr>
      </p:pic>
      <p:sp>
        <p:nvSpPr>
          <p:cNvPr id="3" name="Rectangle 2"/>
          <p:cNvSpPr/>
          <p:nvPr/>
        </p:nvSpPr>
        <p:spPr>
          <a:xfrm>
            <a:off x="201702" y="5243612"/>
            <a:ext cx="2796409" cy="369332"/>
          </a:xfrm>
          <a:prstGeom prst="rect">
            <a:avLst/>
          </a:prstGeom>
        </p:spPr>
        <p:txBody>
          <a:bodyPr wrap="none">
            <a:spAutoFit/>
          </a:bodyPr>
          <a:lstStyle/>
          <a:p>
            <a:r>
              <a:rPr lang="fr-FR" dirty="0"/>
              <a:t>Le modèle de la CSDH/CDSS </a:t>
            </a:r>
          </a:p>
        </p:txBody>
      </p:sp>
    </p:spTree>
    <p:extLst>
      <p:ext uri="{BB962C8B-B14F-4D97-AF65-F5344CB8AC3E}">
        <p14:creationId xmlns:p14="http://schemas.microsoft.com/office/powerpoint/2010/main" val="8441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427505"/>
            <a:ext cx="7803444" cy="4154983"/>
          </a:xfrm>
          <a:prstGeom prst="rect">
            <a:avLst/>
          </a:prstGeom>
        </p:spPr>
        <p:txBody>
          <a:bodyPr wrap="square">
            <a:spAutoFit/>
          </a:bodyPr>
          <a:lstStyle/>
          <a:p>
            <a:pPr algn="just"/>
            <a:r>
              <a:rPr lang="fr-FR" sz="2400" dirty="0"/>
              <a:t>Il n’y a </a:t>
            </a:r>
            <a:r>
              <a:rPr lang="fr-FR" sz="2400" b="1" dirty="0"/>
              <a:t>pas de déterminisme</a:t>
            </a:r>
            <a:r>
              <a:rPr lang="fr-FR" sz="2400" dirty="0"/>
              <a:t>, mais </a:t>
            </a:r>
            <a:r>
              <a:rPr lang="fr-FR" sz="2400" b="1" dirty="0"/>
              <a:t>des déterminants qui interagissent, s’enchainent, voire se modifient au cours du temps… </a:t>
            </a:r>
          </a:p>
          <a:p>
            <a:pPr algn="just"/>
            <a:endParaRPr lang="fr-FR" sz="2400" dirty="0"/>
          </a:p>
          <a:p>
            <a:pPr algn="just"/>
            <a:r>
              <a:rPr lang="fr-FR" sz="2400" dirty="0"/>
              <a:t>Le poids de chaque déterminant et son mode d’interaction sont peu connus et semblent par ailleurs dépendre fortement du contexte (</a:t>
            </a:r>
            <a:r>
              <a:rPr lang="fr-FR" sz="2400" i="1" dirty="0"/>
              <a:t>impact différencié suivant les individus, les pays, le lieu de vie, le système socio-économique, etc.</a:t>
            </a:r>
            <a:r>
              <a:rPr lang="fr-FR" sz="2400" dirty="0"/>
              <a:t>).</a:t>
            </a:r>
          </a:p>
          <a:p>
            <a:pPr algn="just"/>
            <a:endParaRPr lang="fr-FR" sz="2400" dirty="0"/>
          </a:p>
          <a:p>
            <a:pPr algn="just"/>
            <a:endParaRPr lang="fr-FR" sz="2400" dirty="0"/>
          </a:p>
        </p:txBody>
      </p:sp>
      <p:sp>
        <p:nvSpPr>
          <p:cNvPr id="4" name="Rectangle 3"/>
          <p:cNvSpPr/>
          <p:nvPr/>
        </p:nvSpPr>
        <p:spPr>
          <a:xfrm>
            <a:off x="1682155" y="308923"/>
            <a:ext cx="5680912" cy="646331"/>
          </a:xfrm>
          <a:prstGeom prst="rect">
            <a:avLst/>
          </a:prstGeom>
        </p:spPr>
        <p:txBody>
          <a:bodyPr wrap="none">
            <a:spAutoFit/>
          </a:bodyPr>
          <a:lstStyle/>
          <a:p>
            <a:pPr lvl="0"/>
            <a:r>
              <a:rPr lang="fr-FR" sz="3600" b="1" dirty="0">
                <a:solidFill>
                  <a:srgbClr val="FF6600"/>
                </a:solidFill>
              </a:rPr>
              <a:t>Les déterminants de la santé</a:t>
            </a:r>
          </a:p>
        </p:txBody>
      </p:sp>
    </p:spTree>
    <p:extLst>
      <p:ext uri="{BB962C8B-B14F-4D97-AF65-F5344CB8AC3E}">
        <p14:creationId xmlns:p14="http://schemas.microsoft.com/office/powerpoint/2010/main" val="67383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1750938" y="328242"/>
            <a:ext cx="5680912" cy="646331"/>
          </a:xfrm>
          <a:prstGeom prst="rect">
            <a:avLst/>
          </a:prstGeom>
        </p:spPr>
        <p:txBody>
          <a:bodyPr wrap="none">
            <a:spAutoFit/>
          </a:bodyPr>
          <a:lstStyle/>
          <a:p>
            <a:pPr lvl="0"/>
            <a:r>
              <a:rPr lang="fr-FR" sz="3600" b="1" dirty="0">
                <a:solidFill>
                  <a:srgbClr val="FF6600"/>
                </a:solidFill>
              </a:rPr>
              <a:t>Les déterminants de la santé</a:t>
            </a:r>
          </a:p>
        </p:txBody>
      </p:sp>
      <p:sp>
        <p:nvSpPr>
          <p:cNvPr id="3" name="Rectangle 2"/>
          <p:cNvSpPr/>
          <p:nvPr/>
        </p:nvSpPr>
        <p:spPr>
          <a:xfrm>
            <a:off x="366890" y="1209590"/>
            <a:ext cx="8325555" cy="3847207"/>
          </a:xfrm>
          <a:prstGeom prst="rect">
            <a:avLst/>
          </a:prstGeom>
        </p:spPr>
        <p:txBody>
          <a:bodyPr wrap="square">
            <a:spAutoFit/>
          </a:bodyPr>
          <a:lstStyle/>
          <a:p>
            <a:pPr algn="just"/>
            <a:r>
              <a:rPr lang="fr-FR" sz="2000" dirty="0"/>
              <a:t>À facteurs de risque égaux au regard des comportements individuels, d'autres facteurs pour lesquels un lien direct n'est pas établi apparaissent statistiquement liés à l'état de santé : </a:t>
            </a:r>
          </a:p>
          <a:p>
            <a:pPr algn="just"/>
            <a:r>
              <a:rPr lang="fr-FR" sz="2000" b="1" dirty="0"/>
              <a:t>les déterminants sociaux de santé</a:t>
            </a:r>
            <a:r>
              <a:rPr lang="fr-FR" sz="2000" dirty="0"/>
              <a:t>. </a:t>
            </a:r>
          </a:p>
          <a:p>
            <a:pPr algn="just"/>
            <a:endParaRPr lang="fr-FR" sz="2000" dirty="0"/>
          </a:p>
          <a:p>
            <a:pPr algn="just"/>
            <a:r>
              <a:rPr lang="fr-FR" sz="2000" dirty="0"/>
              <a:t>Les comportements individuels n’expliquent pas à eux seuls l’état de santé des individus et les écarts de santé entre les groupes sociaux.</a:t>
            </a:r>
            <a:br>
              <a:rPr lang="fr-FR" sz="2000" dirty="0"/>
            </a:br>
            <a:endParaRPr lang="fr-FR" sz="2000" dirty="0"/>
          </a:p>
          <a:p>
            <a:pPr algn="just"/>
            <a:r>
              <a:rPr lang="fr-FR" sz="2000" dirty="0"/>
              <a:t>Les comportements préjudiciables à la santé apparaissent associés aux positions inégales que les personnes occupent dans la hiérarchie sociale et l’état de santé résulte de l’action de déterminants socio-environnementaux.</a:t>
            </a:r>
          </a:p>
          <a:p>
            <a:pPr algn="just"/>
            <a:endParaRPr lang="fr-FR" sz="2400" dirty="0"/>
          </a:p>
        </p:txBody>
      </p:sp>
    </p:spTree>
    <p:extLst>
      <p:ext uri="{BB962C8B-B14F-4D97-AF65-F5344CB8AC3E}">
        <p14:creationId xmlns:p14="http://schemas.microsoft.com/office/powerpoint/2010/main" val="370083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084917"/>
            <a:ext cx="7772400" cy="1135063"/>
          </a:xfrm>
        </p:spPr>
        <p:txBody>
          <a:bodyPr/>
          <a:lstStyle/>
          <a:p>
            <a:pPr algn="ctr"/>
            <a:r>
              <a:rPr lang="fr-FR" dirty="0"/>
              <a:t>Les inégalités sociales de santé </a:t>
            </a:r>
          </a:p>
        </p:txBody>
      </p:sp>
    </p:spTree>
    <p:extLst>
      <p:ext uri="{BB962C8B-B14F-4D97-AF65-F5344CB8AC3E}">
        <p14:creationId xmlns:p14="http://schemas.microsoft.com/office/powerpoint/2010/main" val="384903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61780" y="1038296"/>
            <a:ext cx="5086048" cy="3539430"/>
          </a:xfrm>
          <a:prstGeom prst="rect">
            <a:avLst/>
          </a:prstGeom>
          <a:noFill/>
        </p:spPr>
        <p:txBody>
          <a:bodyPr wrap="none" rtlCol="0">
            <a:spAutoFit/>
          </a:bodyPr>
          <a:lstStyle/>
          <a:p>
            <a:pPr algn="ctr"/>
            <a:endParaRPr lang="fr-FR" sz="3200" b="1" dirty="0"/>
          </a:p>
          <a:p>
            <a:pPr algn="ctr"/>
            <a:r>
              <a:rPr lang="fr-FR" sz="3200" b="1" dirty="0"/>
              <a:t>Précarité ? </a:t>
            </a:r>
          </a:p>
          <a:p>
            <a:pPr algn="ctr"/>
            <a:endParaRPr lang="fr-FR" sz="3200" b="1" dirty="0"/>
          </a:p>
          <a:p>
            <a:pPr algn="ctr"/>
            <a:r>
              <a:rPr lang="fr-FR" sz="3200" b="1" dirty="0"/>
              <a:t>Pauvreté ?</a:t>
            </a:r>
          </a:p>
          <a:p>
            <a:pPr algn="ctr"/>
            <a:endParaRPr lang="fr-FR" sz="3200" b="1" dirty="0"/>
          </a:p>
          <a:p>
            <a:pPr algn="ctr"/>
            <a:r>
              <a:rPr lang="fr-FR" sz="3200" b="1" dirty="0"/>
              <a:t>Inégalités sociales de santé ?</a:t>
            </a:r>
          </a:p>
          <a:p>
            <a:pPr algn="ctr"/>
            <a:endParaRPr lang="fr-FR" sz="3200" b="1" dirty="0"/>
          </a:p>
        </p:txBody>
      </p:sp>
    </p:spTree>
    <p:extLst>
      <p:ext uri="{BB962C8B-B14F-4D97-AF65-F5344CB8AC3E}">
        <p14:creationId xmlns:p14="http://schemas.microsoft.com/office/powerpoint/2010/main" val="11886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La précarité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0" y="1333500"/>
            <a:ext cx="8339667" cy="3771636"/>
          </a:xfrm>
        </p:spPr>
        <p:txBody>
          <a:bodyPr>
            <a:normAutofit fontScale="77500" lnSpcReduction="20000"/>
          </a:bodyPr>
          <a:lstStyle/>
          <a:p>
            <a:pPr marL="0" indent="0" algn="just">
              <a:buNone/>
            </a:pPr>
            <a:r>
              <a:rPr lang="fr-FR" dirty="0">
                <a:solidFill>
                  <a:schemeClr val="tx1"/>
                </a:solidFill>
              </a:rPr>
              <a:t>« </a:t>
            </a:r>
            <a:r>
              <a:rPr lang="fr-FR" i="1" dirty="0">
                <a:solidFill>
                  <a:schemeClr val="tx1"/>
                </a:solidFill>
              </a:rPr>
              <a:t>Absence d'une ou de plusieurs</a:t>
            </a:r>
            <a:r>
              <a:rPr lang="fr-FR" i="1" dirty="0">
                <a:solidFill>
                  <a:srgbClr val="FF6600"/>
                </a:solidFill>
              </a:rPr>
              <a:t> sécurités</a:t>
            </a:r>
            <a:r>
              <a:rPr lang="fr-FR" i="1" dirty="0">
                <a:solidFill>
                  <a:schemeClr val="tx1"/>
                </a:solidFill>
              </a:rPr>
              <a:t>, notamment celle de l'emploi, permettant aux personnes et aux familles d'assumer leurs obligations professionnelles, familiales et sociales et de jouir des droits fondamentaux. </a:t>
            </a:r>
            <a:r>
              <a:rPr lang="fr-FR" i="1" dirty="0">
                <a:solidFill>
                  <a:srgbClr val="FF6600"/>
                </a:solidFill>
              </a:rPr>
              <a:t>L'insécurité</a:t>
            </a:r>
            <a:r>
              <a:rPr lang="fr-FR" i="1" dirty="0">
                <a:solidFill>
                  <a:schemeClr val="tx1"/>
                </a:solidFill>
              </a:rPr>
              <a:t> qui en résulte peut être plus ou moins étendue et avoir des conséquences plus ou moins graves et définitives. </a:t>
            </a:r>
            <a:r>
              <a:rPr lang="fr-FR" i="1" dirty="0">
                <a:solidFill>
                  <a:srgbClr val="FF6600"/>
                </a:solidFill>
              </a:rPr>
              <a:t>Elle conduit à la grande pauvreté </a:t>
            </a:r>
            <a:r>
              <a:rPr lang="fr-FR" i="1" dirty="0">
                <a:solidFill>
                  <a:schemeClr val="tx1"/>
                </a:solidFill>
              </a:rPr>
              <a:t>quand elle affecte plusieurs domaines de l'existence, quand elle devient persistante, quand elle compromet les chances d'assumer à nouveau ses responsabilités et de reconquérir ses droits par soi-même. </a:t>
            </a:r>
            <a:r>
              <a:rPr lang="fr-FR" dirty="0">
                <a:solidFill>
                  <a:schemeClr val="tx1"/>
                </a:solidFill>
              </a:rPr>
              <a:t>» </a:t>
            </a:r>
          </a:p>
          <a:p>
            <a:pPr marL="0" indent="0" algn="just">
              <a:buNone/>
            </a:pPr>
            <a:endParaRPr lang="fr-FR" dirty="0">
              <a:solidFill>
                <a:schemeClr val="tx1"/>
              </a:solidFill>
            </a:endParaRPr>
          </a:p>
          <a:p>
            <a:pPr marL="0" indent="0" algn="just">
              <a:buNone/>
            </a:pPr>
            <a:r>
              <a:rPr lang="fr-FR" sz="2600" dirty="0">
                <a:solidFill>
                  <a:schemeClr val="tx1"/>
                </a:solidFill>
              </a:rPr>
              <a:t>(</a:t>
            </a:r>
            <a:r>
              <a:rPr lang="fr-FR" sz="2600" dirty="0" err="1">
                <a:solidFill>
                  <a:schemeClr val="tx1"/>
                </a:solidFill>
              </a:rPr>
              <a:t>Wresinski</a:t>
            </a:r>
            <a:r>
              <a:rPr lang="fr-FR" sz="2600" dirty="0">
                <a:solidFill>
                  <a:schemeClr val="tx1"/>
                </a:solidFill>
              </a:rPr>
              <a:t> J. Grande pauvreté et précarité économique et sociale, rapport présenté au nom du Conseil économique et social. Journal officiel, 1987).</a:t>
            </a:r>
          </a:p>
          <a:p>
            <a:endParaRPr lang="fr-FR" dirty="0"/>
          </a:p>
        </p:txBody>
      </p:sp>
    </p:spTree>
    <p:extLst>
      <p:ext uri="{BB962C8B-B14F-4D97-AF65-F5344CB8AC3E}">
        <p14:creationId xmlns:p14="http://schemas.microsoft.com/office/powerpoint/2010/main" val="41667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La pauvreté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0" y="1333500"/>
            <a:ext cx="8339667" cy="3771636"/>
          </a:xfrm>
        </p:spPr>
        <p:txBody>
          <a:bodyPr>
            <a:normAutofit/>
          </a:bodyPr>
          <a:lstStyle/>
          <a:p>
            <a:pPr marL="0" indent="0" algn="just">
              <a:buNone/>
            </a:pPr>
            <a:r>
              <a:rPr lang="fr-FR" dirty="0">
                <a:solidFill>
                  <a:srgbClr val="000000"/>
                </a:solidFill>
              </a:rPr>
              <a:t>La pauvreté définie par l’Insee correspond à un « </a:t>
            </a:r>
            <a:r>
              <a:rPr lang="fr-FR" i="1" dirty="0">
                <a:solidFill>
                  <a:srgbClr val="000000"/>
                </a:solidFill>
              </a:rPr>
              <a:t>état de manque en terme de biens (économique et de ressources de santé) ou de position sociale telle que la personne est incapable de vivre de la même façon que la moyenne des autres personnes de la société</a:t>
            </a:r>
            <a:r>
              <a:rPr lang="fr-FR" dirty="0">
                <a:solidFill>
                  <a:srgbClr val="000000"/>
                </a:solidFill>
              </a:rPr>
              <a:t> ».</a:t>
            </a:r>
          </a:p>
          <a:p>
            <a:endParaRPr lang="fr-FR" dirty="0"/>
          </a:p>
        </p:txBody>
      </p:sp>
    </p:spTree>
    <p:extLst>
      <p:ext uri="{BB962C8B-B14F-4D97-AF65-F5344CB8AC3E}">
        <p14:creationId xmlns:p14="http://schemas.microsoft.com/office/powerpoint/2010/main" val="366534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457200" y="1333500"/>
            <a:ext cx="8229600" cy="3862917"/>
          </a:xfrm>
        </p:spPr>
        <p:txBody>
          <a:bodyPr>
            <a:normAutofit fontScale="92500" lnSpcReduction="20000"/>
          </a:bodyPr>
          <a:lstStyle/>
          <a:p>
            <a:pPr algn="just">
              <a:spcAft>
                <a:spcPts val="1200"/>
              </a:spcAft>
            </a:pPr>
            <a:r>
              <a:rPr lang="fr-FR" dirty="0">
                <a:solidFill>
                  <a:srgbClr val="000000"/>
                </a:solidFill>
              </a:rPr>
              <a:t>Définir le concept de Santé</a:t>
            </a:r>
          </a:p>
          <a:p>
            <a:pPr algn="just">
              <a:spcAft>
                <a:spcPts val="1200"/>
              </a:spcAft>
            </a:pPr>
            <a:r>
              <a:rPr lang="fr-FR" dirty="0">
                <a:solidFill>
                  <a:srgbClr val="000000"/>
                </a:solidFill>
              </a:rPr>
              <a:t>Identifier les déterminants de la santé</a:t>
            </a:r>
          </a:p>
          <a:p>
            <a:pPr algn="just">
              <a:spcAft>
                <a:spcPts val="1200"/>
              </a:spcAft>
            </a:pPr>
            <a:r>
              <a:rPr lang="fr-FR" dirty="0">
                <a:solidFill>
                  <a:srgbClr val="000000"/>
                </a:solidFill>
              </a:rPr>
              <a:t>Définir les ISS et leurs enjeux </a:t>
            </a:r>
          </a:p>
          <a:p>
            <a:pPr algn="just">
              <a:spcAft>
                <a:spcPts val="1200"/>
              </a:spcAft>
            </a:pPr>
            <a:r>
              <a:rPr lang="fr-FR" dirty="0">
                <a:solidFill>
                  <a:srgbClr val="000000"/>
                </a:solidFill>
              </a:rPr>
              <a:t>Définir la promotion de la santé et les stratégies qui s’y rapportent </a:t>
            </a:r>
          </a:p>
          <a:p>
            <a:pPr algn="just">
              <a:spcAft>
                <a:spcPts val="1200"/>
              </a:spcAft>
            </a:pPr>
            <a:r>
              <a:rPr lang="fr-FR" dirty="0">
                <a:solidFill>
                  <a:srgbClr val="000000"/>
                </a:solidFill>
              </a:rPr>
              <a:t>Citer des exemples de stratégies de promotion de la santé</a:t>
            </a:r>
          </a:p>
          <a:p>
            <a:pPr marL="0" indent="0" algn="just">
              <a:spcAft>
                <a:spcPts val="1200"/>
              </a:spcAft>
              <a:buNone/>
            </a:pPr>
            <a:endParaRPr lang="fr-FR" dirty="0"/>
          </a:p>
          <a:p>
            <a:pPr algn="just">
              <a:spcAft>
                <a:spcPts val="1200"/>
              </a:spcAft>
            </a:pPr>
            <a:endParaRPr lang="fr-FR" i="1" dirty="0"/>
          </a:p>
          <a:p>
            <a:pPr algn="just">
              <a:spcAft>
                <a:spcPts val="1200"/>
              </a:spcAft>
            </a:pPr>
            <a:endParaRPr lang="fr-FR" dirty="0"/>
          </a:p>
        </p:txBody>
      </p:sp>
      <p:sp>
        <p:nvSpPr>
          <p:cNvPr id="4" name="Titre 3"/>
          <p:cNvSpPr>
            <a:spLocks noGrp="1"/>
          </p:cNvSpPr>
          <p:nvPr>
            <p:ph type="title" idx="4294967295"/>
          </p:nvPr>
        </p:nvSpPr>
        <p:spPr>
          <a:xfrm>
            <a:off x="457200" y="256228"/>
            <a:ext cx="8229600" cy="632773"/>
          </a:xfrm>
        </p:spPr>
        <p:txBody>
          <a:bodyPr>
            <a:normAutofit fontScale="90000"/>
          </a:bodyPr>
          <a:lstStyle/>
          <a:p>
            <a:r>
              <a:rPr lang="fr-FR" dirty="0"/>
              <a:t>Objectifs pédagogiques</a:t>
            </a:r>
          </a:p>
        </p:txBody>
      </p:sp>
    </p:spTree>
    <p:extLst>
      <p:ext uri="{BB962C8B-B14F-4D97-AF65-F5344CB8AC3E}">
        <p14:creationId xmlns:p14="http://schemas.microsoft.com/office/powerpoint/2010/main" val="59988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Les inégalités sociales de santé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0" y="1333500"/>
            <a:ext cx="8339667" cy="3771636"/>
          </a:xfrm>
        </p:spPr>
        <p:txBody>
          <a:bodyPr>
            <a:normAutofit fontScale="85000" lnSpcReduction="10000"/>
          </a:bodyPr>
          <a:lstStyle/>
          <a:p>
            <a:pPr marL="0" indent="0" algn="just">
              <a:buNone/>
            </a:pPr>
            <a:r>
              <a:rPr lang="fr-FR" dirty="0">
                <a:solidFill>
                  <a:srgbClr val="000000"/>
                </a:solidFill>
              </a:rPr>
              <a:t>Les inégalités sociales de santé (ISS) correspondent aux </a:t>
            </a:r>
            <a:r>
              <a:rPr lang="fr-FR" b="1" dirty="0">
                <a:solidFill>
                  <a:srgbClr val="FF6600"/>
                </a:solidFill>
              </a:rPr>
              <a:t>différences d’état de santé observées entre des groupes sociaux</a:t>
            </a:r>
            <a:r>
              <a:rPr lang="fr-FR" b="1" dirty="0">
                <a:solidFill>
                  <a:srgbClr val="000000"/>
                </a:solidFill>
              </a:rPr>
              <a:t>. </a:t>
            </a:r>
          </a:p>
          <a:p>
            <a:pPr marL="0" indent="0" algn="just">
              <a:buNone/>
            </a:pPr>
            <a:r>
              <a:rPr lang="fr-FR" dirty="0">
                <a:solidFill>
                  <a:srgbClr val="000000"/>
                </a:solidFill>
              </a:rPr>
              <a:t>Elles font référence aux différences observées dans la relation entre l’état de santé d’un individu et sa position sociale (selon des indicateurs comme ses revenus, son niveau d’études, sa profession, etc.). </a:t>
            </a:r>
          </a:p>
          <a:p>
            <a:pPr marL="0" indent="0" algn="just">
              <a:buNone/>
            </a:pPr>
            <a:r>
              <a:rPr lang="fr-FR" dirty="0">
                <a:solidFill>
                  <a:srgbClr val="000000"/>
                </a:solidFill>
              </a:rPr>
              <a:t>Les ISS concernent </a:t>
            </a:r>
            <a:r>
              <a:rPr lang="fr-FR" b="1" dirty="0">
                <a:solidFill>
                  <a:srgbClr val="FF6600"/>
                </a:solidFill>
              </a:rPr>
              <a:t>toute la population selon un gradient social</a:t>
            </a:r>
            <a:r>
              <a:rPr lang="fr-FR" dirty="0">
                <a:solidFill>
                  <a:srgbClr val="000000"/>
                </a:solidFill>
              </a:rPr>
              <a:t>. </a:t>
            </a:r>
          </a:p>
          <a:p>
            <a:pPr marL="0" indent="0" algn="just">
              <a:buNone/>
            </a:pPr>
            <a:r>
              <a:rPr lang="fr-FR" dirty="0">
                <a:solidFill>
                  <a:srgbClr val="000000"/>
                </a:solidFill>
              </a:rPr>
              <a:t>Dans tous les pays où les inégalités sociales sont bien mesurées, chaque catégorie sociale présente un niveau de mortalité et de morbidité plus faible que le groupe social inférieur.</a:t>
            </a:r>
          </a:p>
          <a:p>
            <a:endParaRPr lang="fr-FR" dirty="0"/>
          </a:p>
        </p:txBody>
      </p:sp>
    </p:spTree>
    <p:extLst>
      <p:ext uri="{BB962C8B-B14F-4D97-AF65-F5344CB8AC3E}">
        <p14:creationId xmlns:p14="http://schemas.microsoft.com/office/powerpoint/2010/main" val="394948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Les inégalités sociales de santé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0" y="1720240"/>
            <a:ext cx="8339667" cy="3771636"/>
          </a:xfrm>
        </p:spPr>
        <p:txBody>
          <a:bodyPr>
            <a:normAutofit/>
          </a:bodyPr>
          <a:lstStyle/>
          <a:p>
            <a:pPr marL="0" indent="0" algn="just">
              <a:buNone/>
            </a:pPr>
            <a:r>
              <a:rPr lang="fr-FR" dirty="0">
                <a:solidFill>
                  <a:srgbClr val="000000"/>
                </a:solidFill>
              </a:rPr>
              <a:t>Les </a:t>
            </a:r>
            <a:r>
              <a:rPr lang="fr-FR" b="1" dirty="0">
                <a:solidFill>
                  <a:srgbClr val="000000"/>
                </a:solidFill>
              </a:rPr>
              <a:t>inégalités sociales de santé</a:t>
            </a:r>
            <a:r>
              <a:rPr lang="fr-FR" dirty="0">
                <a:solidFill>
                  <a:srgbClr val="000000"/>
                </a:solidFill>
              </a:rPr>
              <a:t> ne sont pas synonymes de précarité, de pauvreté ou d’exclusion sociale. </a:t>
            </a:r>
          </a:p>
          <a:p>
            <a:pPr marL="0" indent="0" algn="just">
              <a:buNone/>
            </a:pPr>
            <a:r>
              <a:rPr lang="fr-FR" dirty="0">
                <a:solidFill>
                  <a:srgbClr val="000000"/>
                </a:solidFill>
              </a:rPr>
              <a:t>Elles existent au sein de la société selon </a:t>
            </a:r>
            <a:r>
              <a:rPr lang="fr-FR" b="1" dirty="0">
                <a:solidFill>
                  <a:srgbClr val="000000"/>
                </a:solidFill>
              </a:rPr>
              <a:t>un gradient social.</a:t>
            </a:r>
          </a:p>
          <a:p>
            <a:endParaRPr lang="fr-FR" dirty="0"/>
          </a:p>
        </p:txBody>
      </p:sp>
    </p:spTree>
    <p:extLst>
      <p:ext uri="{BB962C8B-B14F-4D97-AF65-F5344CB8AC3E}">
        <p14:creationId xmlns:p14="http://schemas.microsoft.com/office/powerpoint/2010/main" val="52854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Un point sur les inégalités d’accès aux soins</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1" y="1341219"/>
            <a:ext cx="8339667" cy="3771636"/>
          </a:xfrm>
        </p:spPr>
        <p:txBody>
          <a:bodyPr>
            <a:normAutofit/>
          </a:bodyPr>
          <a:lstStyle/>
          <a:p>
            <a:pPr marL="0" indent="0" algn="just">
              <a:buNone/>
            </a:pPr>
            <a:r>
              <a:rPr lang="fr-FR" dirty="0">
                <a:solidFill>
                  <a:srgbClr val="000000"/>
                </a:solidFill>
              </a:rPr>
              <a:t>Le débat français se concentre sur les inégalités d’accès aux soins.</a:t>
            </a:r>
          </a:p>
          <a:p>
            <a:pPr marL="0" indent="0" algn="just">
              <a:buNone/>
            </a:pPr>
            <a:endParaRPr lang="fr-FR" dirty="0">
              <a:solidFill>
                <a:srgbClr val="000000"/>
              </a:solidFill>
            </a:endParaRPr>
          </a:p>
          <a:p>
            <a:pPr marL="0" indent="0" algn="just">
              <a:buNone/>
            </a:pPr>
            <a:r>
              <a:rPr lang="fr-FR" dirty="0">
                <a:solidFill>
                  <a:srgbClr val="000000"/>
                </a:solidFill>
                <a:latin typeface="Times New Roman" charset="0"/>
                <a:cs typeface="Times New Roman" charset="0"/>
              </a:rPr>
              <a:t>Ces inégalités sont réelles, sociales et territoriales, mais n</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expliquent qu’une partie des inégalités sociales de santé.</a:t>
            </a:r>
            <a:endParaRPr lang="fr-FR" dirty="0">
              <a:solidFill>
                <a:srgbClr val="000000"/>
              </a:solidFill>
              <a:latin typeface="Times New Roman" charset="0"/>
              <a:cs typeface="Times New Roman" charset="0"/>
            </a:endParaRPr>
          </a:p>
          <a:p>
            <a:pPr marL="0" indent="0">
              <a:buNone/>
            </a:pPr>
            <a:endParaRPr lang="fr-FR" dirty="0"/>
          </a:p>
          <a:p>
            <a:pPr marL="0" indent="0">
              <a:buNone/>
            </a:pPr>
            <a:endParaRPr lang="fr-FR" dirty="0"/>
          </a:p>
        </p:txBody>
      </p:sp>
    </p:spTree>
    <p:extLst>
      <p:ext uri="{BB962C8B-B14F-4D97-AF65-F5344CB8AC3E}">
        <p14:creationId xmlns:p14="http://schemas.microsoft.com/office/powerpoint/2010/main" val="4193288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Un point sur les inégalités d’accès aux soins</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457201" y="1341218"/>
            <a:ext cx="8339667" cy="4286849"/>
          </a:xfrm>
        </p:spPr>
        <p:txBody>
          <a:bodyPr>
            <a:normAutofit fontScale="62500" lnSpcReduction="20000"/>
          </a:bodyPr>
          <a:lstStyle/>
          <a:p>
            <a:pPr marL="0" indent="0" algn="just">
              <a:buNone/>
            </a:pPr>
            <a:r>
              <a:rPr lang="fr-FR" dirty="0">
                <a:solidFill>
                  <a:srgbClr val="000000"/>
                </a:solidFill>
              </a:rPr>
              <a:t>Ces inégalités renvoient fortement à </a:t>
            </a:r>
            <a:r>
              <a:rPr lang="fr-FR" b="1" dirty="0">
                <a:solidFill>
                  <a:srgbClr val="000000"/>
                </a:solidFill>
              </a:rPr>
              <a:t>des déterminants géographiques</a:t>
            </a:r>
            <a:r>
              <a:rPr lang="fr-FR" dirty="0">
                <a:solidFill>
                  <a:srgbClr val="000000"/>
                </a:solidFill>
              </a:rPr>
              <a:t> (</a:t>
            </a:r>
            <a:r>
              <a:rPr lang="fr-FR" dirty="0" err="1">
                <a:solidFill>
                  <a:srgbClr val="000000"/>
                </a:solidFill>
              </a:rPr>
              <a:t>Fnors</a:t>
            </a:r>
            <a:r>
              <a:rPr lang="fr-FR" dirty="0">
                <a:solidFill>
                  <a:srgbClr val="000000"/>
                </a:solidFill>
              </a:rPr>
              <a:t>, 2011) et </a:t>
            </a:r>
            <a:r>
              <a:rPr lang="fr-FR" b="1" dirty="0">
                <a:solidFill>
                  <a:srgbClr val="000000"/>
                </a:solidFill>
              </a:rPr>
              <a:t>sociaux </a:t>
            </a:r>
            <a:r>
              <a:rPr lang="fr-FR" dirty="0">
                <a:solidFill>
                  <a:srgbClr val="000000"/>
                </a:solidFill>
              </a:rPr>
              <a:t>(Médecins du monde, Observatoire de l’accès aux soins, 2011) mais </a:t>
            </a:r>
            <a:r>
              <a:rPr lang="fr-FR" b="1" dirty="0">
                <a:solidFill>
                  <a:srgbClr val="000000"/>
                </a:solidFill>
              </a:rPr>
              <a:t>la part des soins eux-mêmes est également avéré </a:t>
            </a:r>
            <a:r>
              <a:rPr lang="fr-FR" dirty="0">
                <a:solidFill>
                  <a:srgbClr val="000000"/>
                </a:solidFill>
              </a:rPr>
              <a:t>(Potvin </a:t>
            </a:r>
            <a:r>
              <a:rPr lang="fr-FR" i="1" dirty="0">
                <a:solidFill>
                  <a:srgbClr val="000000"/>
                </a:solidFill>
              </a:rPr>
              <a:t>et al</a:t>
            </a:r>
            <a:r>
              <a:rPr lang="fr-FR" dirty="0">
                <a:solidFill>
                  <a:srgbClr val="000000"/>
                </a:solidFill>
              </a:rPr>
              <a:t>, 2010). </a:t>
            </a:r>
          </a:p>
          <a:p>
            <a:pPr marL="0" indent="0" algn="just">
              <a:buNone/>
            </a:pPr>
            <a:endParaRPr lang="fr-FR" dirty="0">
              <a:solidFill>
                <a:srgbClr val="000000"/>
              </a:solidFill>
            </a:endParaRPr>
          </a:p>
          <a:p>
            <a:pPr marL="0" indent="0" algn="just">
              <a:buNone/>
            </a:pPr>
            <a:r>
              <a:rPr lang="fr-FR" dirty="0">
                <a:solidFill>
                  <a:srgbClr val="000000"/>
                </a:solidFill>
              </a:rPr>
              <a:t>Elles peuvent s’analyser en deux temps que sont : </a:t>
            </a:r>
          </a:p>
          <a:p>
            <a:pPr marL="0" indent="0" algn="just">
              <a:buNone/>
            </a:pPr>
            <a:endParaRPr lang="fr-FR" dirty="0">
              <a:solidFill>
                <a:srgbClr val="000000"/>
              </a:solidFill>
            </a:endParaRPr>
          </a:p>
          <a:p>
            <a:pPr marL="0" indent="0" algn="just">
              <a:buNone/>
            </a:pPr>
            <a:r>
              <a:rPr lang="fr-FR" b="1" dirty="0">
                <a:solidFill>
                  <a:srgbClr val="000000"/>
                </a:solidFill>
              </a:rPr>
              <a:t>l’accès primaire </a:t>
            </a:r>
            <a:r>
              <a:rPr lang="fr-FR" dirty="0">
                <a:solidFill>
                  <a:srgbClr val="000000"/>
                </a:solidFill>
              </a:rPr>
              <a:t>(la possibilité de recourir à des soins quand c’est nécessaire) </a:t>
            </a:r>
          </a:p>
          <a:p>
            <a:pPr marL="0" indent="0" algn="just">
              <a:buNone/>
            </a:pPr>
            <a:r>
              <a:rPr lang="fr-FR" b="1" dirty="0">
                <a:solidFill>
                  <a:srgbClr val="000000"/>
                </a:solidFill>
              </a:rPr>
              <a:t>L’accès secondaire</a:t>
            </a:r>
            <a:r>
              <a:rPr lang="fr-FR" dirty="0">
                <a:solidFill>
                  <a:srgbClr val="000000"/>
                </a:solidFill>
              </a:rPr>
              <a:t> (la qualité des soins reçus), </a:t>
            </a:r>
          </a:p>
          <a:p>
            <a:pPr marL="0" indent="0" algn="just">
              <a:buNone/>
            </a:pPr>
            <a:r>
              <a:rPr lang="fr-FR" dirty="0">
                <a:solidFill>
                  <a:srgbClr val="000000"/>
                </a:solidFill>
              </a:rPr>
              <a:t>tous deux dépendants de l’importance sociale des personnes comme de leur lieu de résidence (Lombrail, 2007).</a:t>
            </a:r>
          </a:p>
          <a:p>
            <a:pPr marL="0" indent="0" algn="just">
              <a:buNone/>
            </a:pPr>
            <a:endParaRPr lang="fr-FR" dirty="0">
              <a:solidFill>
                <a:srgbClr val="000000"/>
              </a:solidFill>
            </a:endParaRPr>
          </a:p>
          <a:p>
            <a:pPr marL="0" indent="0" algn="just">
              <a:buNone/>
            </a:pPr>
            <a:r>
              <a:rPr lang="fr-FR" dirty="0">
                <a:solidFill>
                  <a:srgbClr val="000000"/>
                </a:solidFill>
              </a:rPr>
              <a:t>Ces inégalités d’accès obéissent à un déterminisme multiple et les obstacles à l’accès sont nombreux (</a:t>
            </a:r>
            <a:r>
              <a:rPr lang="fr-FR" dirty="0" err="1">
                <a:solidFill>
                  <a:srgbClr val="000000"/>
                </a:solidFill>
              </a:rPr>
              <a:t>Traynard</a:t>
            </a:r>
            <a:r>
              <a:rPr lang="fr-FR" dirty="0">
                <a:solidFill>
                  <a:srgbClr val="000000"/>
                </a:solidFill>
              </a:rPr>
              <a:t>, 2011).</a:t>
            </a:r>
          </a:p>
          <a:p>
            <a:pPr marL="0" indent="0" algn="just">
              <a:buNone/>
            </a:pPr>
            <a:r>
              <a:rPr lang="fr-FR" dirty="0">
                <a:solidFill>
                  <a:srgbClr val="000000"/>
                </a:solidFill>
              </a:rPr>
              <a:t>Les principaux obstacles sont : </a:t>
            </a:r>
            <a:r>
              <a:rPr lang="fr-FR" b="1" dirty="0">
                <a:solidFill>
                  <a:srgbClr val="000000"/>
                </a:solidFill>
              </a:rPr>
              <a:t>financiers, géographiques, socioculturels et en lien avec le niveau de « </a:t>
            </a:r>
            <a:r>
              <a:rPr lang="fr-FR" b="1" dirty="0" err="1">
                <a:solidFill>
                  <a:srgbClr val="000000"/>
                </a:solidFill>
              </a:rPr>
              <a:t>health</a:t>
            </a:r>
            <a:r>
              <a:rPr lang="fr-FR" b="1" dirty="0">
                <a:solidFill>
                  <a:srgbClr val="000000"/>
                </a:solidFill>
              </a:rPr>
              <a:t>  </a:t>
            </a:r>
            <a:r>
              <a:rPr lang="fr-FR" b="1" dirty="0" err="1">
                <a:solidFill>
                  <a:srgbClr val="000000"/>
                </a:solidFill>
              </a:rPr>
              <a:t>literacy</a:t>
            </a:r>
            <a:r>
              <a:rPr lang="fr-FR" b="1" dirty="0">
                <a:solidFill>
                  <a:srgbClr val="000000"/>
                </a:solidFill>
              </a:rPr>
              <a:t> » des personnes.</a:t>
            </a:r>
          </a:p>
        </p:txBody>
      </p:sp>
    </p:spTree>
    <p:extLst>
      <p:ext uri="{BB962C8B-B14F-4D97-AF65-F5344CB8AC3E}">
        <p14:creationId xmlns:p14="http://schemas.microsoft.com/office/powerpoint/2010/main" val="215612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Les inégalités sociales de santé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372534" y="1306462"/>
            <a:ext cx="8339667" cy="3771636"/>
          </a:xfrm>
        </p:spPr>
        <p:txBody>
          <a:bodyPr>
            <a:normAutofit/>
          </a:bodyPr>
          <a:lstStyle/>
          <a:p>
            <a:pPr marL="0" indent="0" algn="just">
              <a:buNone/>
            </a:pPr>
            <a:r>
              <a:rPr lang="fr-FR" b="1" dirty="0">
                <a:solidFill>
                  <a:srgbClr val="000000"/>
                </a:solidFill>
                <a:latin typeface="Times New Roman" charset="0"/>
                <a:cs typeface="Times New Roman" charset="0"/>
              </a:rPr>
              <a:t>Si ce n</a:t>
            </a:r>
            <a:r>
              <a:rPr lang="ja-JP" altLang="fr-FR" b="1" dirty="0">
                <a:solidFill>
                  <a:srgbClr val="000000"/>
                </a:solidFill>
                <a:latin typeface="Times New Roman" charset="0"/>
                <a:cs typeface="Times New Roman" charset="0"/>
              </a:rPr>
              <a:t>’</a:t>
            </a:r>
            <a:r>
              <a:rPr lang="fr-FR" altLang="ja-JP" b="1" dirty="0">
                <a:solidFill>
                  <a:srgbClr val="000000"/>
                </a:solidFill>
                <a:latin typeface="Times New Roman" charset="0"/>
                <a:cs typeface="Times New Roman" charset="0"/>
              </a:rPr>
              <a:t>est pas (seulement) les soins, alors est-ce les comportements qui expliquent les inégalités de santé ?</a:t>
            </a:r>
          </a:p>
          <a:p>
            <a:pPr marL="0" indent="0" algn="just">
              <a:buNone/>
            </a:pPr>
            <a:endParaRPr lang="fr-FR" dirty="0">
              <a:solidFill>
                <a:srgbClr val="000000"/>
              </a:solidFill>
              <a:latin typeface="Times New Roman" charset="0"/>
              <a:cs typeface="Times New Roman" charset="0"/>
            </a:endParaRPr>
          </a:p>
          <a:p>
            <a:pPr algn="just"/>
            <a:r>
              <a:rPr lang="fr-FR" dirty="0">
                <a:solidFill>
                  <a:srgbClr val="000000"/>
                </a:solidFill>
                <a:latin typeface="Times New Roman" charset="0"/>
                <a:cs typeface="Times New Roman" charset="0"/>
              </a:rPr>
              <a:t>Il existe effectivement une forte différenciation sociale des « comportements individuels à risque »</a:t>
            </a:r>
          </a:p>
          <a:p>
            <a:pPr algn="just"/>
            <a:r>
              <a:rPr lang="fr-FR" dirty="0">
                <a:solidFill>
                  <a:srgbClr val="000000"/>
                </a:solidFill>
                <a:latin typeface="Times New Roman" charset="0"/>
                <a:cs typeface="Times New Roman" charset="0"/>
              </a:rPr>
              <a:t>Mais les différences de comportement n</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expliquent qu’une faible part des inégalités sociales de santé.</a:t>
            </a:r>
            <a:endParaRPr lang="fr-FR" dirty="0">
              <a:solidFill>
                <a:srgbClr val="000000"/>
              </a:solidFill>
              <a:latin typeface="Times New Roman" charset="0"/>
              <a:cs typeface="Times New Roman" charset="0"/>
            </a:endParaRPr>
          </a:p>
          <a:p>
            <a:pPr marL="0" indent="0">
              <a:buNone/>
            </a:pPr>
            <a:endParaRPr lang="fr-FR" dirty="0"/>
          </a:p>
        </p:txBody>
      </p:sp>
    </p:spTree>
    <p:extLst>
      <p:ext uri="{BB962C8B-B14F-4D97-AF65-F5344CB8AC3E}">
        <p14:creationId xmlns:p14="http://schemas.microsoft.com/office/powerpoint/2010/main" val="364860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solidFill>
                  <a:srgbClr val="FF6600"/>
                </a:solidFill>
              </a:rPr>
              <a:t>Les inégalités sociales de santé</a:t>
            </a: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p>
        </p:txBody>
      </p:sp>
      <p:sp>
        <p:nvSpPr>
          <p:cNvPr id="7" name="Espace réservé du contenu 6"/>
          <p:cNvSpPr>
            <a:spLocks noGrp="1"/>
          </p:cNvSpPr>
          <p:nvPr>
            <p:ph sz="half" idx="1"/>
          </p:nvPr>
        </p:nvSpPr>
        <p:spPr>
          <a:xfrm>
            <a:off x="372534" y="1551149"/>
            <a:ext cx="8339667" cy="3771636"/>
          </a:xfrm>
        </p:spPr>
        <p:txBody>
          <a:bodyPr>
            <a:normAutofit/>
          </a:bodyPr>
          <a:lstStyle/>
          <a:p>
            <a:pPr marL="0" indent="0" algn="just">
              <a:buNone/>
            </a:pPr>
            <a:r>
              <a:rPr lang="fr-FR" dirty="0">
                <a:solidFill>
                  <a:srgbClr val="000000"/>
                </a:solidFill>
                <a:latin typeface="Times New Roman" charset="0"/>
                <a:cs typeface="Times New Roman" charset="0"/>
              </a:rPr>
              <a:t>Au-delà du rôle des inégalités d</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accès aux soins et des différences de prise de risque individuelle …</a:t>
            </a:r>
          </a:p>
          <a:p>
            <a:pPr marL="0" indent="0" algn="just">
              <a:buNone/>
            </a:pPr>
            <a:endParaRPr lang="fr-FR" dirty="0">
              <a:solidFill>
                <a:srgbClr val="000000"/>
              </a:solidFill>
              <a:latin typeface="Times New Roman" charset="0"/>
              <a:cs typeface="Times New Roman" charset="0"/>
            </a:endParaRPr>
          </a:p>
          <a:p>
            <a:pPr marL="0" indent="0" algn="just">
              <a:buNone/>
            </a:pPr>
            <a:r>
              <a:rPr lang="fr-FR" dirty="0">
                <a:solidFill>
                  <a:srgbClr val="000000"/>
                </a:solidFill>
                <a:latin typeface="Times New Roman" charset="0"/>
                <a:cs typeface="Times New Roman" charset="0"/>
              </a:rPr>
              <a:t>… une </a:t>
            </a:r>
            <a:r>
              <a:rPr lang="fr-FR" b="1" dirty="0">
                <a:solidFill>
                  <a:srgbClr val="000000"/>
                </a:solidFill>
                <a:latin typeface="Times New Roman" charset="0"/>
                <a:cs typeface="Times New Roman" charset="0"/>
              </a:rPr>
              <a:t>influence majeure des déterminants sociaux, y compris environnementaux et territoriaux.</a:t>
            </a:r>
          </a:p>
          <a:p>
            <a:pPr marL="0" indent="0">
              <a:buNone/>
            </a:pPr>
            <a:endParaRPr lang="fr-FR" dirty="0"/>
          </a:p>
        </p:txBody>
      </p:sp>
    </p:spTree>
    <p:extLst>
      <p:ext uri="{BB962C8B-B14F-4D97-AF65-F5344CB8AC3E}">
        <p14:creationId xmlns:p14="http://schemas.microsoft.com/office/powerpoint/2010/main" val="43245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val 73"/>
          <p:cNvSpPr>
            <a:spLocks noChangeArrowheads="1"/>
          </p:cNvSpPr>
          <p:nvPr/>
        </p:nvSpPr>
        <p:spPr bwMode="auto">
          <a:xfrm>
            <a:off x="0" y="277813"/>
            <a:ext cx="9144000" cy="543718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18" name="Oval 105"/>
          <p:cNvSpPr>
            <a:spLocks noChangeArrowheads="1"/>
          </p:cNvSpPr>
          <p:nvPr/>
        </p:nvSpPr>
        <p:spPr bwMode="auto">
          <a:xfrm>
            <a:off x="5003801" y="3157803"/>
            <a:ext cx="1008063" cy="599281"/>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19" name="Oval 38"/>
          <p:cNvSpPr>
            <a:spLocks noChangeArrowheads="1"/>
          </p:cNvSpPr>
          <p:nvPr/>
        </p:nvSpPr>
        <p:spPr bwMode="auto">
          <a:xfrm>
            <a:off x="684214" y="697178"/>
            <a:ext cx="4967287" cy="2341563"/>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20" name="Oval 60"/>
          <p:cNvSpPr>
            <a:spLocks noChangeArrowheads="1"/>
          </p:cNvSpPr>
          <p:nvPr/>
        </p:nvSpPr>
        <p:spPr bwMode="auto">
          <a:xfrm>
            <a:off x="900113" y="937949"/>
            <a:ext cx="2303462" cy="1800489"/>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21" name="Text Box 41"/>
          <p:cNvSpPr txBox="1">
            <a:spLocks noChangeArrowheads="1"/>
          </p:cNvSpPr>
          <p:nvPr/>
        </p:nvSpPr>
        <p:spPr bwMode="auto">
          <a:xfrm>
            <a:off x="1258889" y="937949"/>
            <a:ext cx="9350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endParaRPr lang="fr-FR" sz="1800">
              <a:solidFill>
                <a:srgbClr val="000000"/>
              </a:solidFill>
            </a:endParaRPr>
          </a:p>
        </p:txBody>
      </p:sp>
      <p:sp>
        <p:nvSpPr>
          <p:cNvPr id="34822" name="Text Box 42"/>
          <p:cNvSpPr txBox="1">
            <a:spLocks noChangeArrowheads="1"/>
          </p:cNvSpPr>
          <p:nvPr/>
        </p:nvSpPr>
        <p:spPr bwMode="auto">
          <a:xfrm>
            <a:off x="1042988" y="1657616"/>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2000" b="1">
                <a:solidFill>
                  <a:srgbClr val="000000"/>
                </a:solidFill>
              </a:rPr>
              <a:t>QUALITE DE L</a:t>
            </a:r>
            <a:r>
              <a:rPr lang="ja-JP" altLang="fr-FR" sz="2000" b="1">
                <a:solidFill>
                  <a:srgbClr val="000000"/>
                </a:solidFill>
              </a:rPr>
              <a:t>’</a:t>
            </a:r>
            <a:r>
              <a:rPr lang="fr-FR" altLang="ja-JP" sz="2000" b="1">
                <a:solidFill>
                  <a:srgbClr val="000000"/>
                </a:solidFill>
              </a:rPr>
              <a:t>HABITAT</a:t>
            </a:r>
            <a:endParaRPr lang="fr-FR" sz="2000" b="1">
              <a:solidFill>
                <a:srgbClr val="000000"/>
              </a:solidFill>
            </a:endParaRPr>
          </a:p>
        </p:txBody>
      </p:sp>
      <p:sp>
        <p:nvSpPr>
          <p:cNvPr id="34823" name="WordArt 77"/>
          <p:cNvSpPr>
            <a:spLocks noChangeArrowheads="1" noChangeShapeType="1" noTextEdit="1"/>
          </p:cNvSpPr>
          <p:nvPr/>
        </p:nvSpPr>
        <p:spPr bwMode="auto">
          <a:xfrm>
            <a:off x="1738313" y="277813"/>
            <a:ext cx="5472113" cy="1439333"/>
          </a:xfrm>
          <a:prstGeom prst="rect">
            <a:avLst/>
          </a:prstGeom>
        </p:spPr>
        <p:txBody>
          <a:bodyPr spcFirstLastPara="1" wrap="none" fromWordArt="1">
            <a:prstTxWarp prst="textArchUp">
              <a:avLst>
                <a:gd name="adj" fmla="val 11068148"/>
              </a:avLst>
            </a:prstTxWarp>
          </a:bodyPr>
          <a:lstStyle/>
          <a:p>
            <a:pPr algn="ctr" defTabSz="914400" fontAlgn="base">
              <a:spcBef>
                <a:spcPct val="0"/>
              </a:spcBef>
              <a:spcAft>
                <a:spcPct val="0"/>
              </a:spcAft>
            </a:pPr>
            <a:r>
              <a:rPr lang="fr-FR" sz="3200" kern="10" dirty="0">
                <a:ln w="9525">
                  <a:solidFill>
                    <a:srgbClr val="000000"/>
                  </a:solidFill>
                  <a:round/>
                  <a:headEnd/>
                  <a:tailEnd/>
                </a:ln>
                <a:solidFill>
                  <a:srgbClr val="000000"/>
                </a:solidFill>
                <a:latin typeface="Arial Black"/>
                <a:ea typeface="Arial Black"/>
                <a:cs typeface="Arial Black"/>
              </a:rPr>
              <a:t>Facteurs des inégalités sociales de santé</a:t>
            </a:r>
          </a:p>
        </p:txBody>
      </p:sp>
      <p:sp>
        <p:nvSpPr>
          <p:cNvPr id="34824" name="Text Box 86"/>
          <p:cNvSpPr txBox="1">
            <a:spLocks noChangeArrowheads="1"/>
          </p:cNvSpPr>
          <p:nvPr/>
        </p:nvSpPr>
        <p:spPr bwMode="auto">
          <a:xfrm>
            <a:off x="3276600" y="1778001"/>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2000" b="1">
                <a:solidFill>
                  <a:srgbClr val="000000"/>
                </a:solidFill>
              </a:rPr>
              <a:t>CONDITION DE VIE</a:t>
            </a:r>
          </a:p>
        </p:txBody>
      </p:sp>
      <p:grpSp>
        <p:nvGrpSpPr>
          <p:cNvPr id="34825" name="Group 87"/>
          <p:cNvGrpSpPr>
            <a:grpSpLocks/>
          </p:cNvGrpSpPr>
          <p:nvPr/>
        </p:nvGrpSpPr>
        <p:grpSpPr bwMode="auto">
          <a:xfrm>
            <a:off x="3348038" y="2557199"/>
            <a:ext cx="1871662" cy="541073"/>
            <a:chOff x="2109" y="709"/>
            <a:chExt cx="1180" cy="408"/>
          </a:xfrm>
        </p:grpSpPr>
        <p:sp>
          <p:nvSpPr>
            <p:cNvPr id="34883" name="Oval 88"/>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84" name="Text Box 89"/>
            <p:cNvSpPr txBox="1">
              <a:spLocks noChangeArrowheads="1"/>
            </p:cNvSpPr>
            <p:nvPr/>
          </p:nvSpPr>
          <p:spPr bwMode="auto">
            <a:xfrm>
              <a:off x="2109" y="754"/>
              <a:ext cx="1180" cy="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Risques liés aux transports</a:t>
              </a:r>
            </a:p>
          </p:txBody>
        </p:sp>
      </p:grpSp>
      <p:sp>
        <p:nvSpPr>
          <p:cNvPr id="34826" name="Oval 90"/>
          <p:cNvSpPr>
            <a:spLocks noChangeArrowheads="1"/>
          </p:cNvSpPr>
          <p:nvPr/>
        </p:nvSpPr>
        <p:spPr bwMode="auto">
          <a:xfrm>
            <a:off x="395289" y="2677584"/>
            <a:ext cx="5113337" cy="2341563"/>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27" name="Text Box 91"/>
          <p:cNvSpPr txBox="1">
            <a:spLocks noChangeArrowheads="1"/>
          </p:cNvSpPr>
          <p:nvPr/>
        </p:nvSpPr>
        <p:spPr bwMode="auto">
          <a:xfrm>
            <a:off x="1979614" y="3458105"/>
            <a:ext cx="23780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2000" b="1">
                <a:solidFill>
                  <a:srgbClr val="000000"/>
                </a:solidFill>
              </a:rPr>
              <a:t>CONDITIONS DE TRAVAIL</a:t>
            </a:r>
          </a:p>
        </p:txBody>
      </p:sp>
      <p:grpSp>
        <p:nvGrpSpPr>
          <p:cNvPr id="34828" name="Group 85"/>
          <p:cNvGrpSpPr>
            <a:grpSpLocks/>
          </p:cNvGrpSpPr>
          <p:nvPr/>
        </p:nvGrpSpPr>
        <p:grpSpPr bwMode="auto">
          <a:xfrm>
            <a:off x="468313" y="2436813"/>
            <a:ext cx="1871662" cy="726735"/>
            <a:chOff x="2109" y="709"/>
            <a:chExt cx="1180" cy="409"/>
          </a:xfrm>
        </p:grpSpPr>
        <p:sp>
          <p:nvSpPr>
            <p:cNvPr id="34881" name="Oval 80"/>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82" name="Text Box 81"/>
            <p:cNvSpPr txBox="1">
              <a:spLocks noChangeArrowheads="1"/>
            </p:cNvSpPr>
            <p:nvPr/>
          </p:nvSpPr>
          <p:spPr bwMode="auto">
            <a:xfrm>
              <a:off x="2109" y="754"/>
              <a:ext cx="1180" cy="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Expositions environnementales néfastes</a:t>
              </a:r>
            </a:p>
          </p:txBody>
        </p:sp>
      </p:grpSp>
      <p:grpSp>
        <p:nvGrpSpPr>
          <p:cNvPr id="34829" name="Group 92"/>
          <p:cNvGrpSpPr>
            <a:grpSpLocks/>
          </p:cNvGrpSpPr>
          <p:nvPr/>
        </p:nvGrpSpPr>
        <p:grpSpPr bwMode="auto">
          <a:xfrm>
            <a:off x="3132138" y="3037416"/>
            <a:ext cx="1871662" cy="309871"/>
            <a:chOff x="2109" y="709"/>
            <a:chExt cx="1180" cy="421"/>
          </a:xfrm>
        </p:grpSpPr>
        <p:sp>
          <p:nvSpPr>
            <p:cNvPr id="34879" name="Oval 93"/>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80" name="Text Box 94"/>
            <p:cNvSpPr txBox="1">
              <a:spLocks noChangeArrowheads="1"/>
            </p:cNvSpPr>
            <p:nvPr/>
          </p:nvSpPr>
          <p:spPr bwMode="auto">
            <a:xfrm>
              <a:off x="2109" y="754"/>
              <a:ext cx="1180" cy="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Stress</a:t>
              </a:r>
            </a:p>
          </p:txBody>
        </p:sp>
      </p:grpSp>
      <p:sp>
        <p:nvSpPr>
          <p:cNvPr id="34830" name="Oval 96"/>
          <p:cNvSpPr>
            <a:spLocks noChangeArrowheads="1"/>
          </p:cNvSpPr>
          <p:nvPr/>
        </p:nvSpPr>
        <p:spPr bwMode="auto">
          <a:xfrm>
            <a:off x="2484438" y="4537604"/>
            <a:ext cx="1458912" cy="23944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31" name="Text Box 97"/>
          <p:cNvSpPr txBox="1">
            <a:spLocks noChangeArrowheads="1"/>
          </p:cNvSpPr>
          <p:nvPr/>
        </p:nvSpPr>
        <p:spPr bwMode="auto">
          <a:xfrm>
            <a:off x="2411414" y="4537604"/>
            <a:ext cx="15843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chômage</a:t>
            </a:r>
          </a:p>
        </p:txBody>
      </p:sp>
      <p:sp>
        <p:nvSpPr>
          <p:cNvPr id="34832" name="Oval 98"/>
          <p:cNvSpPr>
            <a:spLocks noChangeArrowheads="1"/>
          </p:cNvSpPr>
          <p:nvPr/>
        </p:nvSpPr>
        <p:spPr bwMode="auto">
          <a:xfrm>
            <a:off x="5580063" y="2677583"/>
            <a:ext cx="2736850" cy="2460625"/>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33" name="Text Box 99"/>
          <p:cNvSpPr txBox="1">
            <a:spLocks noChangeArrowheads="1"/>
          </p:cNvSpPr>
          <p:nvPr/>
        </p:nvSpPr>
        <p:spPr bwMode="auto">
          <a:xfrm>
            <a:off x="5795964" y="3697553"/>
            <a:ext cx="23780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2000" b="1">
                <a:solidFill>
                  <a:srgbClr val="000000"/>
                </a:solidFill>
              </a:rPr>
              <a:t>EDUCATION</a:t>
            </a:r>
          </a:p>
        </p:txBody>
      </p:sp>
      <p:sp>
        <p:nvSpPr>
          <p:cNvPr id="34834" name="Oval 101"/>
          <p:cNvSpPr>
            <a:spLocks noChangeArrowheads="1"/>
          </p:cNvSpPr>
          <p:nvPr/>
        </p:nvSpPr>
        <p:spPr bwMode="auto">
          <a:xfrm>
            <a:off x="5076825" y="2197365"/>
            <a:ext cx="1517650" cy="96043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35" name="Text Box 102"/>
          <p:cNvSpPr txBox="1">
            <a:spLocks noChangeArrowheads="1"/>
          </p:cNvSpPr>
          <p:nvPr/>
        </p:nvSpPr>
        <p:spPr bwMode="auto">
          <a:xfrm>
            <a:off x="4859338" y="2317750"/>
            <a:ext cx="18716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Alimentation</a:t>
            </a:r>
            <a:br>
              <a:rPr lang="fr-FR" sz="1200" b="1">
                <a:solidFill>
                  <a:srgbClr val="000000"/>
                </a:solidFill>
              </a:rPr>
            </a:br>
            <a:r>
              <a:rPr lang="fr-FR" sz="1200" b="1">
                <a:solidFill>
                  <a:srgbClr val="000000"/>
                </a:solidFill>
              </a:rPr>
              <a:t>Activités </a:t>
            </a:r>
            <a:br>
              <a:rPr lang="fr-FR" sz="1200" b="1">
                <a:solidFill>
                  <a:srgbClr val="000000"/>
                </a:solidFill>
              </a:rPr>
            </a:br>
            <a:r>
              <a:rPr lang="fr-FR" sz="1200" b="1">
                <a:solidFill>
                  <a:srgbClr val="000000"/>
                </a:solidFill>
              </a:rPr>
              <a:t>physiques</a:t>
            </a:r>
          </a:p>
        </p:txBody>
      </p:sp>
      <p:sp>
        <p:nvSpPr>
          <p:cNvPr id="34836" name="Text Box 103"/>
          <p:cNvSpPr txBox="1">
            <a:spLocks noChangeArrowheads="1"/>
          </p:cNvSpPr>
          <p:nvPr/>
        </p:nvSpPr>
        <p:spPr bwMode="auto">
          <a:xfrm>
            <a:off x="4716464" y="3278187"/>
            <a:ext cx="15843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Tabac</a:t>
            </a:r>
            <a:br>
              <a:rPr lang="fr-FR" sz="1200" b="1">
                <a:solidFill>
                  <a:srgbClr val="000000"/>
                </a:solidFill>
              </a:rPr>
            </a:br>
            <a:r>
              <a:rPr lang="fr-FR" sz="1200" b="1">
                <a:solidFill>
                  <a:srgbClr val="000000"/>
                </a:solidFill>
              </a:rPr>
              <a:t>Alcool</a:t>
            </a:r>
          </a:p>
        </p:txBody>
      </p:sp>
      <p:sp>
        <p:nvSpPr>
          <p:cNvPr id="34837" name="Oval 106"/>
          <p:cNvSpPr>
            <a:spLocks noChangeArrowheads="1"/>
          </p:cNvSpPr>
          <p:nvPr/>
        </p:nvSpPr>
        <p:spPr bwMode="auto">
          <a:xfrm rot="1502605">
            <a:off x="5148263" y="817563"/>
            <a:ext cx="3751262" cy="1619250"/>
          </a:xfrm>
          <a:prstGeom prst="ellipse">
            <a:avLst/>
          </a:prstGeom>
          <a:solidFill>
            <a:srgbClr val="008000">
              <a:alpha val="38039"/>
            </a:srgb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38" name="Text Box 108"/>
          <p:cNvSpPr txBox="1">
            <a:spLocks noChangeArrowheads="1"/>
          </p:cNvSpPr>
          <p:nvPr/>
        </p:nvSpPr>
        <p:spPr bwMode="auto">
          <a:xfrm>
            <a:off x="6227764" y="1897063"/>
            <a:ext cx="23780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2000" b="1">
                <a:solidFill>
                  <a:srgbClr val="000000"/>
                </a:solidFill>
              </a:rPr>
              <a:t>Système de santé</a:t>
            </a:r>
          </a:p>
        </p:txBody>
      </p:sp>
      <p:grpSp>
        <p:nvGrpSpPr>
          <p:cNvPr id="34839" name="Group 109"/>
          <p:cNvGrpSpPr>
            <a:grpSpLocks/>
          </p:cNvGrpSpPr>
          <p:nvPr/>
        </p:nvGrpSpPr>
        <p:grpSpPr bwMode="auto">
          <a:xfrm rot="1408685">
            <a:off x="6361133" y="935644"/>
            <a:ext cx="1871663" cy="647030"/>
            <a:chOff x="2108" y="709"/>
            <a:chExt cx="1180" cy="488"/>
          </a:xfrm>
        </p:grpSpPr>
        <p:sp>
          <p:nvSpPr>
            <p:cNvPr id="34877" name="Oval 110"/>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78" name="Text Box 111"/>
            <p:cNvSpPr txBox="1">
              <a:spLocks noChangeArrowheads="1"/>
            </p:cNvSpPr>
            <p:nvPr/>
          </p:nvSpPr>
          <p:spPr bwMode="auto">
            <a:xfrm>
              <a:off x="2108" y="710"/>
              <a:ext cx="1180" cy="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Accès financier et géographique aux soins</a:t>
              </a:r>
            </a:p>
          </p:txBody>
        </p:sp>
      </p:grpSp>
      <p:sp>
        <p:nvSpPr>
          <p:cNvPr id="34840" name="Oval 113"/>
          <p:cNvSpPr>
            <a:spLocks noChangeArrowheads="1"/>
          </p:cNvSpPr>
          <p:nvPr/>
        </p:nvSpPr>
        <p:spPr bwMode="auto">
          <a:xfrm>
            <a:off x="7451725" y="1657615"/>
            <a:ext cx="1081088" cy="300302"/>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41" name="Text Box 114"/>
          <p:cNvSpPr txBox="1">
            <a:spLocks noChangeArrowheads="1"/>
          </p:cNvSpPr>
          <p:nvPr/>
        </p:nvSpPr>
        <p:spPr bwMode="auto">
          <a:xfrm>
            <a:off x="7092951" y="1596761"/>
            <a:ext cx="1871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Refus </a:t>
            </a:r>
            <a:br>
              <a:rPr lang="fr-FR" sz="1200" b="1">
                <a:solidFill>
                  <a:srgbClr val="000000"/>
                </a:solidFill>
              </a:rPr>
            </a:br>
            <a:r>
              <a:rPr lang="fr-FR" sz="1200" b="1">
                <a:solidFill>
                  <a:srgbClr val="000000"/>
                </a:solidFill>
              </a:rPr>
              <a:t>de soins</a:t>
            </a:r>
          </a:p>
        </p:txBody>
      </p:sp>
      <p:grpSp>
        <p:nvGrpSpPr>
          <p:cNvPr id="34842" name="Group 118"/>
          <p:cNvGrpSpPr>
            <a:grpSpLocks/>
          </p:cNvGrpSpPr>
          <p:nvPr/>
        </p:nvGrpSpPr>
        <p:grpSpPr bwMode="auto">
          <a:xfrm>
            <a:off x="7019926" y="2377282"/>
            <a:ext cx="1871663" cy="841375"/>
            <a:chOff x="4332" y="1842"/>
            <a:chExt cx="1179" cy="636"/>
          </a:xfrm>
        </p:grpSpPr>
        <p:sp>
          <p:nvSpPr>
            <p:cNvPr id="34875" name="Oval 116"/>
            <p:cNvSpPr>
              <a:spLocks noChangeArrowheads="1"/>
            </p:cNvSpPr>
            <p:nvPr/>
          </p:nvSpPr>
          <p:spPr bwMode="auto">
            <a:xfrm>
              <a:off x="4452" y="1842"/>
              <a:ext cx="956" cy="636"/>
            </a:xfrm>
            <a:prstGeom prst="ellipse">
              <a:avLst/>
            </a:prstGeom>
            <a:solidFill>
              <a:srgbClr val="008000">
                <a:alpha val="39999"/>
              </a:srgb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76" name="Text Box 117"/>
            <p:cNvSpPr txBox="1">
              <a:spLocks noChangeArrowheads="1"/>
            </p:cNvSpPr>
            <p:nvPr/>
          </p:nvSpPr>
          <p:spPr bwMode="auto">
            <a:xfrm>
              <a:off x="4332" y="1979"/>
              <a:ext cx="1179"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400" b="1">
                  <a:solidFill>
                    <a:srgbClr val="000000"/>
                  </a:solidFill>
                </a:rPr>
                <a:t>Accès à </a:t>
              </a:r>
              <a:br>
                <a:rPr lang="fr-FR" sz="1400" b="1">
                  <a:solidFill>
                    <a:srgbClr val="000000"/>
                  </a:solidFill>
                </a:rPr>
              </a:br>
              <a:r>
                <a:rPr lang="fr-FR" sz="1400" b="1">
                  <a:solidFill>
                    <a:srgbClr val="000000"/>
                  </a:solidFill>
                </a:rPr>
                <a:t>la prévention</a:t>
              </a:r>
            </a:p>
          </p:txBody>
        </p:sp>
      </p:grpSp>
      <p:sp>
        <p:nvSpPr>
          <p:cNvPr id="34843" name="Oval 120"/>
          <p:cNvSpPr>
            <a:spLocks noChangeArrowheads="1"/>
          </p:cNvSpPr>
          <p:nvPr/>
        </p:nvSpPr>
        <p:spPr bwMode="auto">
          <a:xfrm>
            <a:off x="6562725" y="2197366"/>
            <a:ext cx="1517650" cy="387614"/>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44" name="Text Box 121"/>
          <p:cNvSpPr txBox="1">
            <a:spLocks noChangeArrowheads="1"/>
          </p:cNvSpPr>
          <p:nvPr/>
        </p:nvSpPr>
        <p:spPr bwMode="auto">
          <a:xfrm>
            <a:off x="6372226" y="2197365"/>
            <a:ext cx="1871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Qualité de l</a:t>
            </a:r>
            <a:r>
              <a:rPr lang="ja-JP" altLang="fr-FR" sz="1200" b="1">
                <a:solidFill>
                  <a:srgbClr val="000000"/>
                </a:solidFill>
              </a:rPr>
              <a:t>’</a:t>
            </a:r>
            <a:r>
              <a:rPr lang="fr-FR" altLang="ja-JP" sz="1200" b="1">
                <a:solidFill>
                  <a:srgbClr val="000000"/>
                </a:solidFill>
              </a:rPr>
              <a:t>information</a:t>
            </a:r>
            <a:endParaRPr lang="fr-FR" sz="1200" b="1">
              <a:solidFill>
                <a:srgbClr val="000000"/>
              </a:solidFill>
            </a:endParaRPr>
          </a:p>
        </p:txBody>
      </p:sp>
      <p:grpSp>
        <p:nvGrpSpPr>
          <p:cNvPr id="34845" name="Group 122"/>
          <p:cNvGrpSpPr>
            <a:grpSpLocks/>
          </p:cNvGrpSpPr>
          <p:nvPr/>
        </p:nvGrpSpPr>
        <p:grpSpPr bwMode="auto">
          <a:xfrm>
            <a:off x="2339976" y="1236928"/>
            <a:ext cx="1871663" cy="359833"/>
            <a:chOff x="2109" y="709"/>
            <a:chExt cx="1180" cy="408"/>
          </a:xfrm>
        </p:grpSpPr>
        <p:sp>
          <p:nvSpPr>
            <p:cNvPr id="34873" name="Oval 123"/>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74" name="Text Box 124"/>
            <p:cNvSpPr txBox="1">
              <a:spLocks noChangeArrowheads="1"/>
            </p:cNvSpPr>
            <p:nvPr/>
          </p:nvSpPr>
          <p:spPr bwMode="auto">
            <a:xfrm>
              <a:off x="2109" y="754"/>
              <a:ext cx="1180" cy="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Niveau d</a:t>
              </a:r>
              <a:r>
                <a:rPr lang="ja-JP" altLang="fr-FR" sz="1200" b="1">
                  <a:solidFill>
                    <a:srgbClr val="000000"/>
                  </a:solidFill>
                </a:rPr>
                <a:t>’</a:t>
              </a:r>
              <a:r>
                <a:rPr lang="fr-FR" altLang="ja-JP" sz="1200" b="1">
                  <a:solidFill>
                    <a:srgbClr val="000000"/>
                  </a:solidFill>
                </a:rPr>
                <a:t>hygiène</a:t>
              </a:r>
              <a:endParaRPr lang="fr-FR" sz="1200" b="1">
                <a:solidFill>
                  <a:srgbClr val="000000"/>
                </a:solidFill>
              </a:endParaRPr>
            </a:p>
          </p:txBody>
        </p:sp>
      </p:grpSp>
      <p:grpSp>
        <p:nvGrpSpPr>
          <p:cNvPr id="34846" name="Group 125"/>
          <p:cNvGrpSpPr>
            <a:grpSpLocks/>
          </p:cNvGrpSpPr>
          <p:nvPr/>
        </p:nvGrpSpPr>
        <p:grpSpPr bwMode="auto">
          <a:xfrm>
            <a:off x="4427538" y="4298157"/>
            <a:ext cx="1871662" cy="539750"/>
            <a:chOff x="2109" y="709"/>
            <a:chExt cx="1180" cy="408"/>
          </a:xfrm>
        </p:grpSpPr>
        <p:sp>
          <p:nvSpPr>
            <p:cNvPr id="34871" name="Oval 126"/>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72" name="Text Box 127"/>
            <p:cNvSpPr txBox="1">
              <a:spLocks noChangeArrowheads="1"/>
            </p:cNvSpPr>
            <p:nvPr/>
          </p:nvSpPr>
          <p:spPr bwMode="auto">
            <a:xfrm>
              <a:off x="2109" y="754"/>
              <a:ext cx="1180"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RESEAUX </a:t>
              </a:r>
              <a:br>
                <a:rPr lang="fr-FR" sz="1200" b="1">
                  <a:solidFill>
                    <a:srgbClr val="000000"/>
                  </a:solidFill>
                </a:rPr>
              </a:br>
              <a:r>
                <a:rPr lang="fr-FR" sz="1200" b="1">
                  <a:solidFill>
                    <a:srgbClr val="000000"/>
                  </a:solidFill>
                </a:rPr>
                <a:t>SOCIAUX</a:t>
              </a:r>
            </a:p>
          </p:txBody>
        </p:sp>
      </p:grpSp>
      <p:grpSp>
        <p:nvGrpSpPr>
          <p:cNvPr id="34847" name="Group 128"/>
          <p:cNvGrpSpPr>
            <a:grpSpLocks/>
          </p:cNvGrpSpPr>
          <p:nvPr/>
        </p:nvGrpSpPr>
        <p:grpSpPr bwMode="auto">
          <a:xfrm>
            <a:off x="5364164" y="1416843"/>
            <a:ext cx="2016125" cy="719193"/>
            <a:chOff x="2109" y="709"/>
            <a:chExt cx="1180" cy="449"/>
          </a:xfrm>
        </p:grpSpPr>
        <p:sp>
          <p:nvSpPr>
            <p:cNvPr id="34869" name="Oval 129"/>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70" name="Text Box 130"/>
            <p:cNvSpPr txBox="1">
              <a:spLocks noChangeArrowheads="1"/>
            </p:cNvSpPr>
            <p:nvPr/>
          </p:nvSpPr>
          <p:spPr bwMode="auto">
            <a:xfrm>
              <a:off x="2109" y="754"/>
              <a:ext cx="1180"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Renoncements aux soins/à la protection sociale</a:t>
              </a:r>
            </a:p>
          </p:txBody>
        </p:sp>
      </p:grpSp>
      <p:grpSp>
        <p:nvGrpSpPr>
          <p:cNvPr id="34848" name="Group 131"/>
          <p:cNvGrpSpPr>
            <a:grpSpLocks/>
          </p:cNvGrpSpPr>
          <p:nvPr/>
        </p:nvGrpSpPr>
        <p:grpSpPr bwMode="auto">
          <a:xfrm>
            <a:off x="755651" y="4177770"/>
            <a:ext cx="1871663" cy="309871"/>
            <a:chOff x="2109" y="709"/>
            <a:chExt cx="1180" cy="421"/>
          </a:xfrm>
        </p:grpSpPr>
        <p:sp>
          <p:nvSpPr>
            <p:cNvPr id="34867" name="Oval 132"/>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68" name="Text Box 133"/>
            <p:cNvSpPr txBox="1">
              <a:spLocks noChangeArrowheads="1"/>
            </p:cNvSpPr>
            <p:nvPr/>
          </p:nvSpPr>
          <p:spPr bwMode="auto">
            <a:xfrm>
              <a:off x="2109" y="754"/>
              <a:ext cx="1180" cy="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Pénibilité</a:t>
              </a:r>
            </a:p>
          </p:txBody>
        </p:sp>
      </p:grpSp>
      <p:grpSp>
        <p:nvGrpSpPr>
          <p:cNvPr id="34849" name="Group 137"/>
          <p:cNvGrpSpPr>
            <a:grpSpLocks/>
          </p:cNvGrpSpPr>
          <p:nvPr/>
        </p:nvGrpSpPr>
        <p:grpSpPr bwMode="auto">
          <a:xfrm>
            <a:off x="900113" y="3037421"/>
            <a:ext cx="1871662" cy="461698"/>
            <a:chOff x="2245" y="3022"/>
            <a:chExt cx="1179" cy="349"/>
          </a:xfrm>
        </p:grpSpPr>
        <p:sp>
          <p:nvSpPr>
            <p:cNvPr id="34865" name="Oval 135"/>
            <p:cNvSpPr>
              <a:spLocks noChangeArrowheads="1"/>
            </p:cNvSpPr>
            <p:nvPr/>
          </p:nvSpPr>
          <p:spPr bwMode="auto">
            <a:xfrm>
              <a:off x="2365" y="3022"/>
              <a:ext cx="956" cy="296"/>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66" name="Text Box 136"/>
            <p:cNvSpPr txBox="1">
              <a:spLocks noChangeArrowheads="1"/>
            </p:cNvSpPr>
            <p:nvPr/>
          </p:nvSpPr>
          <p:spPr bwMode="auto">
            <a:xfrm>
              <a:off x="2245" y="3022"/>
              <a:ext cx="117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Risques professionnels</a:t>
              </a:r>
            </a:p>
          </p:txBody>
        </p:sp>
      </p:grpSp>
      <p:grpSp>
        <p:nvGrpSpPr>
          <p:cNvPr id="34850" name="Group 138"/>
          <p:cNvGrpSpPr>
            <a:grpSpLocks/>
          </p:cNvGrpSpPr>
          <p:nvPr/>
        </p:nvGrpSpPr>
        <p:grpSpPr bwMode="auto">
          <a:xfrm>
            <a:off x="6011863" y="4057385"/>
            <a:ext cx="1944687" cy="461867"/>
            <a:chOff x="2245" y="3022"/>
            <a:chExt cx="1179" cy="326"/>
          </a:xfrm>
        </p:grpSpPr>
        <p:sp>
          <p:nvSpPr>
            <p:cNvPr id="34863" name="Oval 139"/>
            <p:cNvSpPr>
              <a:spLocks noChangeArrowheads="1"/>
            </p:cNvSpPr>
            <p:nvPr/>
          </p:nvSpPr>
          <p:spPr bwMode="auto">
            <a:xfrm>
              <a:off x="2365" y="3022"/>
              <a:ext cx="956" cy="296"/>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64" name="Text Box 140"/>
            <p:cNvSpPr txBox="1">
              <a:spLocks noChangeArrowheads="1"/>
            </p:cNvSpPr>
            <p:nvPr/>
          </p:nvSpPr>
          <p:spPr bwMode="auto">
            <a:xfrm>
              <a:off x="2245" y="3022"/>
              <a:ext cx="1179"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Education</a:t>
              </a:r>
              <a:br>
                <a:rPr lang="fr-FR" sz="1200" b="1">
                  <a:solidFill>
                    <a:srgbClr val="000000"/>
                  </a:solidFill>
                </a:rPr>
              </a:br>
              <a:r>
                <a:rPr lang="fr-FR" sz="1200" b="1">
                  <a:solidFill>
                    <a:srgbClr val="000000"/>
                  </a:solidFill>
                </a:rPr>
                <a:t> à la santé</a:t>
              </a:r>
            </a:p>
          </p:txBody>
        </p:sp>
      </p:grpSp>
      <p:grpSp>
        <p:nvGrpSpPr>
          <p:cNvPr id="34851" name="Group 141"/>
          <p:cNvGrpSpPr>
            <a:grpSpLocks/>
          </p:cNvGrpSpPr>
          <p:nvPr/>
        </p:nvGrpSpPr>
        <p:grpSpPr bwMode="auto">
          <a:xfrm>
            <a:off x="1979613" y="2797968"/>
            <a:ext cx="1871662" cy="309870"/>
            <a:chOff x="2109" y="709"/>
            <a:chExt cx="1180" cy="421"/>
          </a:xfrm>
        </p:grpSpPr>
        <p:sp>
          <p:nvSpPr>
            <p:cNvPr id="34861" name="Oval 142"/>
            <p:cNvSpPr>
              <a:spLocks noChangeArrowheads="1"/>
            </p:cNvSpPr>
            <p:nvPr/>
          </p:nvSpPr>
          <p:spPr bwMode="auto">
            <a:xfrm>
              <a:off x="2229" y="709"/>
              <a:ext cx="957" cy="40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62" name="Text Box 143"/>
            <p:cNvSpPr txBox="1">
              <a:spLocks noChangeArrowheads="1"/>
            </p:cNvSpPr>
            <p:nvPr/>
          </p:nvSpPr>
          <p:spPr bwMode="auto">
            <a:xfrm>
              <a:off x="2109" y="754"/>
              <a:ext cx="1180" cy="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Revenus</a:t>
              </a:r>
            </a:p>
          </p:txBody>
        </p:sp>
      </p:grpSp>
      <p:grpSp>
        <p:nvGrpSpPr>
          <p:cNvPr id="34852" name="Group 144"/>
          <p:cNvGrpSpPr>
            <a:grpSpLocks/>
          </p:cNvGrpSpPr>
          <p:nvPr/>
        </p:nvGrpSpPr>
        <p:grpSpPr bwMode="auto">
          <a:xfrm>
            <a:off x="6011863" y="3157802"/>
            <a:ext cx="1944687" cy="300302"/>
            <a:chOff x="2245" y="3022"/>
            <a:chExt cx="1179" cy="296"/>
          </a:xfrm>
        </p:grpSpPr>
        <p:sp>
          <p:nvSpPr>
            <p:cNvPr id="34859" name="Oval 145"/>
            <p:cNvSpPr>
              <a:spLocks noChangeArrowheads="1"/>
            </p:cNvSpPr>
            <p:nvPr/>
          </p:nvSpPr>
          <p:spPr bwMode="auto">
            <a:xfrm>
              <a:off x="2365" y="3022"/>
              <a:ext cx="956" cy="296"/>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60" name="Text Box 146"/>
            <p:cNvSpPr txBox="1">
              <a:spLocks noChangeArrowheads="1"/>
            </p:cNvSpPr>
            <p:nvPr/>
          </p:nvSpPr>
          <p:spPr bwMode="auto">
            <a:xfrm>
              <a:off x="2245" y="3022"/>
              <a:ext cx="1179" cy="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Habitus santé</a:t>
              </a:r>
            </a:p>
          </p:txBody>
        </p:sp>
      </p:grpSp>
      <p:sp>
        <p:nvSpPr>
          <p:cNvPr id="34853" name="Oval 148"/>
          <p:cNvSpPr>
            <a:spLocks noChangeArrowheads="1"/>
          </p:cNvSpPr>
          <p:nvPr/>
        </p:nvSpPr>
        <p:spPr bwMode="auto">
          <a:xfrm>
            <a:off x="6156326" y="4537604"/>
            <a:ext cx="1630363" cy="538428"/>
          </a:xfrm>
          <a:prstGeom prst="ellipse">
            <a:avLst/>
          </a:prstGeom>
          <a:solidFill>
            <a:schemeClr val="accent1">
              <a:alpha val="23137"/>
            </a:scheme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54" name="Text Box 149"/>
          <p:cNvSpPr txBox="1">
            <a:spLocks noChangeArrowheads="1"/>
          </p:cNvSpPr>
          <p:nvPr/>
        </p:nvSpPr>
        <p:spPr bwMode="auto">
          <a:xfrm>
            <a:off x="6084889" y="4597136"/>
            <a:ext cx="18002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Sensibilisation aux risques sanitaires</a:t>
            </a:r>
          </a:p>
        </p:txBody>
      </p:sp>
      <p:grpSp>
        <p:nvGrpSpPr>
          <p:cNvPr id="34855" name="Group 150"/>
          <p:cNvGrpSpPr>
            <a:grpSpLocks/>
          </p:cNvGrpSpPr>
          <p:nvPr/>
        </p:nvGrpSpPr>
        <p:grpSpPr bwMode="auto">
          <a:xfrm>
            <a:off x="5148264" y="697178"/>
            <a:ext cx="1584325" cy="841375"/>
            <a:chOff x="4332" y="1842"/>
            <a:chExt cx="1179" cy="636"/>
          </a:xfrm>
        </p:grpSpPr>
        <p:sp>
          <p:nvSpPr>
            <p:cNvPr id="34857" name="Oval 151"/>
            <p:cNvSpPr>
              <a:spLocks noChangeArrowheads="1"/>
            </p:cNvSpPr>
            <p:nvPr/>
          </p:nvSpPr>
          <p:spPr bwMode="auto">
            <a:xfrm>
              <a:off x="4452" y="1842"/>
              <a:ext cx="956" cy="636"/>
            </a:xfrm>
            <a:prstGeom prst="ellipse">
              <a:avLst/>
            </a:prstGeom>
            <a:solidFill>
              <a:srgbClr val="008000">
                <a:alpha val="39999"/>
              </a:srgbClr>
            </a:solidFill>
            <a:ln w="9525">
              <a:solidFill>
                <a:schemeClr val="tx1"/>
              </a:solidFill>
              <a:round/>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sp>
          <p:nvSpPr>
            <p:cNvPr id="34858" name="Text Box 152"/>
            <p:cNvSpPr txBox="1">
              <a:spLocks noChangeArrowheads="1"/>
            </p:cNvSpPr>
            <p:nvPr/>
          </p:nvSpPr>
          <p:spPr bwMode="auto">
            <a:xfrm>
              <a:off x="4332" y="1979"/>
              <a:ext cx="117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200" b="1">
                  <a:solidFill>
                    <a:srgbClr val="000000"/>
                  </a:solidFill>
                </a:rPr>
                <a:t>Suivi grossesse</a:t>
              </a:r>
              <a:br>
                <a:rPr lang="fr-FR" sz="1200" b="1">
                  <a:solidFill>
                    <a:srgbClr val="000000"/>
                  </a:solidFill>
                </a:rPr>
              </a:br>
              <a:r>
                <a:rPr lang="fr-FR" sz="1200" b="1">
                  <a:solidFill>
                    <a:srgbClr val="000000"/>
                  </a:solidFill>
                </a:rPr>
                <a:t> petite enfance</a:t>
              </a:r>
            </a:p>
          </p:txBody>
        </p:sp>
      </p:grpSp>
      <p:sp>
        <p:nvSpPr>
          <p:cNvPr id="34856" name="Text Box 69"/>
          <p:cNvSpPr txBox="1">
            <a:spLocks noChangeArrowheads="1"/>
          </p:cNvSpPr>
          <p:nvPr/>
        </p:nvSpPr>
        <p:spPr bwMode="auto">
          <a:xfrm>
            <a:off x="197803" y="5138208"/>
            <a:ext cx="149637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fr-FR" sz="2000" dirty="0">
                <a:solidFill>
                  <a:srgbClr val="000000"/>
                </a:solidFill>
              </a:rPr>
              <a:t>CISS, 2010</a:t>
            </a:r>
          </a:p>
        </p:txBody>
      </p:sp>
    </p:spTree>
    <p:extLst>
      <p:ext uri="{BB962C8B-B14F-4D97-AF65-F5344CB8AC3E}">
        <p14:creationId xmlns:p14="http://schemas.microsoft.com/office/powerpoint/2010/main" val="51083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4" y="95485"/>
            <a:ext cx="8424334" cy="1077218"/>
          </a:xfrm>
          <a:prstGeom prst="rect">
            <a:avLst/>
          </a:prstGeom>
          <a:noFill/>
        </p:spPr>
        <p:txBody>
          <a:bodyPr wrap="square" rtlCol="0">
            <a:spAutoFit/>
          </a:bodyPr>
          <a:lstStyle/>
          <a:p>
            <a:pPr algn="ctr"/>
            <a:r>
              <a:rPr lang="fr-FR" sz="3200" b="1" dirty="0">
                <a:solidFill>
                  <a:srgbClr val="FF6600"/>
                </a:solidFill>
                <a:latin typeface="Calibri"/>
              </a:rPr>
              <a:t>Les inégalités sociales de santé… </a:t>
            </a:r>
            <a:r>
              <a:rPr lang="fr-FR" sz="3200" b="1" dirty="0">
                <a:solidFill>
                  <a:srgbClr val="FF6600"/>
                </a:solidFill>
                <a:latin typeface="Times New Roman" charset="0"/>
                <a:cs typeface="Times New Roman" charset="0"/>
              </a:rPr>
              <a:t>deux (trois) ordres de pistes explicatives</a:t>
            </a:r>
            <a:endParaRPr lang="fr-FR" sz="3200" b="1" dirty="0">
              <a:solidFill>
                <a:srgbClr val="FF6600"/>
              </a:solidFill>
              <a:latin typeface="Calibri"/>
            </a:endParaRPr>
          </a:p>
        </p:txBody>
      </p:sp>
      <p:sp>
        <p:nvSpPr>
          <p:cNvPr id="3" name="ZoneTexte 2"/>
          <p:cNvSpPr txBox="1"/>
          <p:nvPr/>
        </p:nvSpPr>
        <p:spPr>
          <a:xfrm>
            <a:off x="523425" y="1248833"/>
            <a:ext cx="184666" cy="369332"/>
          </a:xfrm>
          <a:prstGeom prst="rect">
            <a:avLst/>
          </a:prstGeom>
          <a:noFill/>
        </p:spPr>
        <p:txBody>
          <a:bodyPr wrap="none" rtlCol="0">
            <a:spAutoFit/>
          </a:bodyPr>
          <a:lstStyle/>
          <a:p>
            <a:endParaRPr lang="fr-FR" dirty="0">
              <a:solidFill>
                <a:prstClr val="black"/>
              </a:solidFill>
              <a:latin typeface="Calibri"/>
            </a:endParaRPr>
          </a:p>
        </p:txBody>
      </p:sp>
      <p:sp>
        <p:nvSpPr>
          <p:cNvPr id="7" name="Espace réservé du contenu 6"/>
          <p:cNvSpPr>
            <a:spLocks noGrp="1"/>
          </p:cNvSpPr>
          <p:nvPr>
            <p:ph sz="half" idx="1"/>
          </p:nvPr>
        </p:nvSpPr>
        <p:spPr>
          <a:xfrm>
            <a:off x="372534" y="1551149"/>
            <a:ext cx="8339667" cy="3771636"/>
          </a:xfrm>
        </p:spPr>
        <p:txBody>
          <a:bodyPr>
            <a:normAutofit/>
          </a:bodyPr>
          <a:lstStyle/>
          <a:p>
            <a:pPr algn="just">
              <a:lnSpc>
                <a:spcPct val="90000"/>
              </a:lnSpc>
            </a:pPr>
            <a:r>
              <a:rPr lang="fr-FR" dirty="0">
                <a:solidFill>
                  <a:srgbClr val="000000"/>
                </a:solidFill>
                <a:latin typeface="Times New Roman" charset="0"/>
                <a:cs typeface="Times New Roman" charset="0"/>
              </a:rPr>
              <a:t>Les travaux modernes mettent en avant le rôle de déterminants sociaux : </a:t>
            </a:r>
          </a:p>
          <a:p>
            <a:pPr lvl="1" algn="just">
              <a:lnSpc>
                <a:spcPct val="90000"/>
              </a:lnSpc>
            </a:pPr>
            <a:r>
              <a:rPr lang="fr-FR" dirty="0">
                <a:solidFill>
                  <a:srgbClr val="000000"/>
                </a:solidFill>
                <a:latin typeface="Times New Roman" charset="0"/>
                <a:cs typeface="Times New Roman" charset="0"/>
              </a:rPr>
              <a:t>matériels (revenu, logement, environnement physique de vie et de travail) et</a:t>
            </a:r>
          </a:p>
          <a:p>
            <a:pPr lvl="1" algn="just">
              <a:lnSpc>
                <a:spcPct val="90000"/>
              </a:lnSpc>
            </a:pPr>
            <a:r>
              <a:rPr lang="fr-FR" dirty="0">
                <a:solidFill>
                  <a:srgbClr val="000000"/>
                </a:solidFill>
                <a:latin typeface="Times New Roman" charset="0"/>
                <a:cs typeface="Times New Roman" charset="0"/>
              </a:rPr>
              <a:t>psycho-sociaux (sentiment de maîtrise de sa vie, capital social, « stress » …)</a:t>
            </a:r>
            <a:endParaRPr lang="fr-FR" i="1" dirty="0">
              <a:solidFill>
                <a:srgbClr val="000000"/>
              </a:solidFill>
              <a:latin typeface="Times New Roman" charset="0"/>
              <a:cs typeface="Times New Roman" charset="0"/>
            </a:endParaRPr>
          </a:p>
          <a:p>
            <a:pPr algn="just">
              <a:lnSpc>
                <a:spcPct val="90000"/>
              </a:lnSpc>
            </a:pPr>
            <a:r>
              <a:rPr lang="fr-FR" dirty="0">
                <a:solidFill>
                  <a:srgbClr val="000000"/>
                </a:solidFill>
                <a:latin typeface="Times New Roman" charset="0"/>
                <a:cs typeface="Times New Roman" charset="0"/>
              </a:rPr>
              <a:t>Avec une forte composante territoriale</a:t>
            </a:r>
          </a:p>
          <a:p>
            <a:pPr algn="just">
              <a:lnSpc>
                <a:spcPct val="90000"/>
              </a:lnSpc>
            </a:pPr>
            <a:r>
              <a:rPr lang="fr-FR" dirty="0">
                <a:solidFill>
                  <a:srgbClr val="000000"/>
                </a:solidFill>
                <a:latin typeface="Times New Roman" charset="0"/>
                <a:cs typeface="Times New Roman" charset="0"/>
              </a:rPr>
              <a:t>Ils montrent également la constitution des inégalités tout au long du cycle de vie</a:t>
            </a:r>
          </a:p>
          <a:p>
            <a:pPr marL="0" indent="0">
              <a:buNone/>
            </a:pPr>
            <a:endParaRPr lang="fr-FR" dirty="0">
              <a:solidFill>
                <a:srgbClr val="000000"/>
              </a:solidFill>
            </a:endParaRPr>
          </a:p>
        </p:txBody>
      </p:sp>
    </p:spTree>
    <p:extLst>
      <p:ext uri="{BB962C8B-B14F-4D97-AF65-F5344CB8AC3E}">
        <p14:creationId xmlns:p14="http://schemas.microsoft.com/office/powerpoint/2010/main" val="6476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722313" y="2026363"/>
            <a:ext cx="7772400" cy="1135063"/>
          </a:xfrm>
        </p:spPr>
        <p:txBody>
          <a:bodyPr>
            <a:normAutofit/>
          </a:bodyPr>
          <a:lstStyle/>
          <a:p>
            <a:r>
              <a:rPr lang="fr-FR" sz="2800" dirty="0">
                <a:solidFill>
                  <a:srgbClr val="000000"/>
                </a:solidFill>
                <a:latin typeface="Times New Roman" charset="0"/>
                <a:cs typeface="Times New Roman" charset="0"/>
              </a:rPr>
              <a:t>Les déterminants matériels</a:t>
            </a:r>
          </a:p>
        </p:txBody>
      </p:sp>
      <p:sp>
        <p:nvSpPr>
          <p:cNvPr id="36866" name="Sous-titre 2"/>
          <p:cNvSpPr>
            <a:spLocks noGrp="1"/>
          </p:cNvSpPr>
          <p:nvPr>
            <p:ph type="body" idx="1"/>
          </p:nvPr>
        </p:nvSpPr>
        <p:spPr>
          <a:xfrm>
            <a:off x="722313" y="1911270"/>
            <a:ext cx="7772400" cy="1250156"/>
          </a:xfrm>
        </p:spPr>
        <p:txBody>
          <a:bodyPr>
            <a:normAutofit/>
          </a:bodyPr>
          <a:lstStyle/>
          <a:p>
            <a:r>
              <a:rPr lang="fr-FR" sz="2400" dirty="0">
                <a:solidFill>
                  <a:srgbClr val="000000"/>
                </a:solidFill>
                <a:latin typeface="Times New Roman" charset="0"/>
                <a:cs typeface="Times New Roman" charset="0"/>
              </a:rPr>
              <a:t>Environnement de vie et de travail</a:t>
            </a:r>
          </a:p>
        </p:txBody>
      </p:sp>
    </p:spTree>
    <p:extLst>
      <p:ext uri="{BB962C8B-B14F-4D97-AF65-F5344CB8AC3E}">
        <p14:creationId xmlns:p14="http://schemas.microsoft.com/office/powerpoint/2010/main" val="26543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idx="4294967295"/>
          </p:nvPr>
        </p:nvSpPr>
        <p:spPr>
          <a:xfrm>
            <a:off x="423310" y="371105"/>
            <a:ext cx="8229600" cy="952500"/>
          </a:xfrm>
        </p:spPr>
        <p:txBody>
          <a:bodyPr>
            <a:normAutofit fontScale="90000"/>
          </a:bodyPr>
          <a:lstStyle/>
          <a:p>
            <a:r>
              <a:rPr lang="fr-FR" b="1" dirty="0">
                <a:latin typeface="Times New Roman" charset="0"/>
                <a:cs typeface="Times New Roman" charset="0"/>
              </a:rPr>
              <a:t>Santé et travail en Île de France</a:t>
            </a:r>
            <a:br>
              <a:rPr lang="fr-FR" b="1" dirty="0">
                <a:solidFill>
                  <a:srgbClr val="000000"/>
                </a:solidFill>
                <a:latin typeface="Times New Roman" charset="0"/>
                <a:cs typeface="Times New Roman" charset="0"/>
              </a:rPr>
            </a:br>
            <a:r>
              <a:rPr lang="fr-FR" sz="2400" dirty="0">
                <a:solidFill>
                  <a:srgbClr val="000000"/>
                </a:solidFill>
                <a:latin typeface="Times New Roman" charset="0"/>
                <a:cs typeface="Times New Roman" charset="0"/>
              </a:rPr>
              <a:t>Etat de santé et inégalités sociales et territoriales : éléments de diagnostic francilien. ARS </a:t>
            </a:r>
            <a:r>
              <a:rPr lang="fr-FR" sz="2400" dirty="0" err="1">
                <a:solidFill>
                  <a:srgbClr val="000000"/>
                </a:solidFill>
                <a:latin typeface="Times New Roman" charset="0"/>
                <a:cs typeface="Times New Roman" charset="0"/>
              </a:rPr>
              <a:t>ÎdeF</a:t>
            </a:r>
            <a:r>
              <a:rPr lang="fr-FR" sz="2400" dirty="0">
                <a:solidFill>
                  <a:srgbClr val="000000"/>
                </a:solidFill>
                <a:latin typeface="Times New Roman" charset="0"/>
                <a:cs typeface="Times New Roman" charset="0"/>
              </a:rPr>
              <a:t>, 2011.</a:t>
            </a:r>
            <a:endParaRPr lang="fr-FR" dirty="0">
              <a:solidFill>
                <a:srgbClr val="000000"/>
              </a:solidFill>
              <a:latin typeface="Times New Roman" charset="0"/>
              <a:cs typeface="Times New Roman" charset="0"/>
            </a:endParaRPr>
          </a:p>
        </p:txBody>
      </p:sp>
      <p:sp>
        <p:nvSpPr>
          <p:cNvPr id="37890" name="Espace réservé du contenu 2"/>
          <p:cNvSpPr>
            <a:spLocks noGrp="1"/>
          </p:cNvSpPr>
          <p:nvPr>
            <p:ph type="body" orient="vert" idx="4294967295"/>
          </p:nvPr>
        </p:nvSpPr>
        <p:spPr>
          <a:xfrm>
            <a:off x="423310" y="1546392"/>
            <a:ext cx="8229600" cy="3771636"/>
          </a:xfrm>
        </p:spPr>
        <p:txBody>
          <a:bodyPr>
            <a:normAutofit fontScale="92500" lnSpcReduction="20000"/>
          </a:bodyPr>
          <a:lstStyle/>
          <a:p>
            <a:pPr algn="just"/>
            <a:r>
              <a:rPr lang="fr-FR" sz="2800" dirty="0">
                <a:solidFill>
                  <a:srgbClr val="000000"/>
                </a:solidFill>
                <a:latin typeface="Times New Roman" charset="0"/>
                <a:cs typeface="Times New Roman" charset="0"/>
              </a:rPr>
              <a:t>D</a:t>
            </a:r>
            <a:r>
              <a:rPr lang="ja-JP" altLang="fr-FR" sz="2800" dirty="0">
                <a:solidFill>
                  <a:srgbClr val="000000"/>
                </a:solidFill>
                <a:latin typeface="Times New Roman" charset="0"/>
                <a:cs typeface="Times New Roman" charset="0"/>
              </a:rPr>
              <a:t>’</a:t>
            </a:r>
            <a:r>
              <a:rPr lang="fr-FR" altLang="ja-JP" sz="2800" dirty="0">
                <a:solidFill>
                  <a:srgbClr val="000000"/>
                </a:solidFill>
                <a:latin typeface="Times New Roman" charset="0"/>
                <a:cs typeface="Times New Roman" charset="0"/>
              </a:rPr>
              <a:t>après les données de l</a:t>
            </a:r>
            <a:r>
              <a:rPr lang="ja-JP" altLang="fr-FR" sz="2800" dirty="0">
                <a:solidFill>
                  <a:srgbClr val="000000"/>
                </a:solidFill>
                <a:latin typeface="Times New Roman" charset="0"/>
                <a:cs typeface="Times New Roman" charset="0"/>
              </a:rPr>
              <a:t>’</a:t>
            </a:r>
            <a:r>
              <a:rPr lang="fr-FR" altLang="ja-JP" sz="2800" dirty="0">
                <a:solidFill>
                  <a:srgbClr val="000000"/>
                </a:solidFill>
                <a:latin typeface="Times New Roman" charset="0"/>
                <a:cs typeface="Times New Roman" charset="0"/>
              </a:rPr>
              <a:t>enquête SUMER 2002-2003 </a:t>
            </a:r>
            <a:r>
              <a:rPr lang="fr-FR" altLang="ja-JP" sz="2800" i="1" dirty="0">
                <a:solidFill>
                  <a:srgbClr val="000000"/>
                </a:solidFill>
                <a:latin typeface="Times New Roman" charset="0"/>
                <a:cs typeface="Times New Roman" charset="0"/>
              </a:rPr>
              <a:t>(des médecins du travail interrogent des salariés du privé sur leurs conditions de travail dans la semaine qui précède)</a:t>
            </a:r>
            <a:r>
              <a:rPr lang="fr-FR" altLang="ja-JP" sz="2800" dirty="0">
                <a:solidFill>
                  <a:srgbClr val="000000"/>
                </a:solidFill>
                <a:latin typeface="Times New Roman" charset="0"/>
                <a:cs typeface="Times New Roman" charset="0"/>
              </a:rPr>
              <a:t>	</a:t>
            </a:r>
          </a:p>
          <a:p>
            <a:pPr algn="just"/>
            <a:r>
              <a:rPr lang="fr-FR" sz="2800" dirty="0">
                <a:solidFill>
                  <a:srgbClr val="000000"/>
                </a:solidFill>
                <a:latin typeface="Times New Roman" charset="0"/>
                <a:cs typeface="Times New Roman" charset="0"/>
              </a:rPr>
              <a:t>8% des salariés franciliens (290.000 personnes) sont exposés à au moins une substance cancérigène dans le cadre professionnel</a:t>
            </a:r>
          </a:p>
          <a:p>
            <a:pPr algn="just"/>
            <a:r>
              <a:rPr lang="fr-FR" sz="2800" dirty="0">
                <a:solidFill>
                  <a:srgbClr val="000000"/>
                </a:solidFill>
                <a:latin typeface="Times New Roman" charset="0"/>
                <a:cs typeface="Times New Roman" charset="0"/>
              </a:rPr>
              <a:t>27,5% sont en situation de « stress » au travail (« job </a:t>
            </a:r>
            <a:r>
              <a:rPr lang="fr-FR" sz="2800" dirty="0" err="1">
                <a:solidFill>
                  <a:srgbClr val="000000"/>
                </a:solidFill>
                <a:latin typeface="Times New Roman" charset="0"/>
                <a:cs typeface="Times New Roman" charset="0"/>
              </a:rPr>
              <a:t>strain</a:t>
            </a:r>
            <a:r>
              <a:rPr lang="fr-FR" sz="2800" dirty="0">
                <a:solidFill>
                  <a:srgbClr val="000000"/>
                </a:solidFill>
                <a:latin typeface="Times New Roman" charset="0"/>
                <a:cs typeface="Times New Roman" charset="0"/>
              </a:rPr>
              <a:t> ») car exposés à une forte demande psychologique alors </a:t>
            </a:r>
            <a:r>
              <a:rPr lang="fr-FR" sz="2800" dirty="0" err="1">
                <a:solidFill>
                  <a:srgbClr val="000000"/>
                </a:solidFill>
                <a:latin typeface="Times New Roman" charset="0"/>
                <a:cs typeface="Times New Roman" charset="0"/>
              </a:rPr>
              <a:t>qu</a:t>
            </a:r>
            <a:r>
              <a:rPr lang="ja-JP" altLang="fr-FR" sz="2800" dirty="0">
                <a:solidFill>
                  <a:srgbClr val="000000"/>
                </a:solidFill>
                <a:latin typeface="Times New Roman" charset="0"/>
                <a:cs typeface="Times New Roman" charset="0"/>
              </a:rPr>
              <a:t>’</a:t>
            </a:r>
            <a:r>
              <a:rPr lang="fr-FR" altLang="ja-JP" sz="2800" dirty="0">
                <a:solidFill>
                  <a:srgbClr val="000000"/>
                </a:solidFill>
                <a:latin typeface="Times New Roman" charset="0"/>
                <a:cs typeface="Times New Roman" charset="0"/>
              </a:rPr>
              <a:t>ils ont une latitude décisionnelle faible</a:t>
            </a:r>
            <a:endParaRPr lang="fr-FR" sz="2800"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393300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084917"/>
            <a:ext cx="7772400" cy="1135063"/>
          </a:xfrm>
        </p:spPr>
        <p:txBody>
          <a:bodyPr/>
          <a:lstStyle/>
          <a:p>
            <a:pPr algn="ctr"/>
            <a:r>
              <a:rPr lang="fr-FR" dirty="0"/>
              <a:t>La santé ?</a:t>
            </a:r>
          </a:p>
        </p:txBody>
      </p:sp>
    </p:spTree>
    <p:extLst>
      <p:ext uri="{BB962C8B-B14F-4D97-AF65-F5344CB8AC3E}">
        <p14:creationId xmlns:p14="http://schemas.microsoft.com/office/powerpoint/2010/main" val="373652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idx="4294967295"/>
          </p:nvPr>
        </p:nvSpPr>
        <p:spPr>
          <a:xfrm>
            <a:off x="423310" y="228865"/>
            <a:ext cx="8229600" cy="952500"/>
          </a:xfrm>
        </p:spPr>
        <p:txBody>
          <a:bodyPr>
            <a:normAutofit fontScale="90000"/>
          </a:bodyPr>
          <a:lstStyle/>
          <a:p>
            <a:r>
              <a:rPr lang="fr-FR" sz="4000" b="1" kern="0" dirty="0">
                <a:effectLst/>
                <a:latin typeface="Times New Roman" charset="0"/>
                <a:ea typeface="ＭＳ Ｐゴシック" charset="0"/>
                <a:cs typeface="Times New Roman" charset="0"/>
              </a:rPr>
              <a:t>Expositions environnementales et ISS </a:t>
            </a:r>
            <a:r>
              <a:rPr lang="fr-FR" sz="2000" kern="0" dirty="0" err="1">
                <a:solidFill>
                  <a:srgbClr val="000000"/>
                </a:solidFill>
                <a:effectLst/>
                <a:latin typeface="Times New Roman" charset="0"/>
                <a:ea typeface="ＭＳ Ｐゴシック" charset="0"/>
                <a:cs typeface="Times New Roman" charset="0"/>
              </a:rPr>
              <a:t>Deguen</a:t>
            </a:r>
            <a:r>
              <a:rPr lang="fr-FR" sz="2000" kern="0" dirty="0">
                <a:solidFill>
                  <a:srgbClr val="000000"/>
                </a:solidFill>
                <a:effectLst/>
                <a:latin typeface="Times New Roman" charset="0"/>
                <a:ea typeface="ＭＳ Ｐゴシック" charset="0"/>
                <a:cs typeface="Times New Roman" charset="0"/>
              </a:rPr>
              <a:t> S, </a:t>
            </a:r>
            <a:r>
              <a:rPr lang="fr-FR" sz="2000" kern="0" dirty="0" err="1">
                <a:solidFill>
                  <a:srgbClr val="000000"/>
                </a:solidFill>
                <a:effectLst/>
                <a:latin typeface="Times New Roman" charset="0"/>
                <a:ea typeface="ＭＳ Ｐゴシック" charset="0"/>
                <a:cs typeface="Times New Roman" charset="0"/>
              </a:rPr>
              <a:t>Zmirou</a:t>
            </a:r>
            <a:r>
              <a:rPr lang="fr-FR" sz="2000" kern="0" dirty="0">
                <a:solidFill>
                  <a:srgbClr val="000000"/>
                </a:solidFill>
                <a:effectLst/>
                <a:latin typeface="Times New Roman" charset="0"/>
                <a:ea typeface="ＭＳ Ｐゴシック" charset="0"/>
                <a:cs typeface="Times New Roman" charset="0"/>
              </a:rPr>
              <a:t>-Navier D. </a:t>
            </a:r>
            <a:r>
              <a:rPr lang="fr-FR" sz="2000" kern="0" dirty="0" err="1">
                <a:solidFill>
                  <a:srgbClr val="000000"/>
                </a:solidFill>
                <a:effectLst/>
                <a:latin typeface="Times New Roman" charset="0"/>
                <a:ea typeface="ＭＳ Ｐゴシック" charset="0"/>
                <a:cs typeface="Times New Roman" charset="0"/>
              </a:rPr>
              <a:t>adsp</a:t>
            </a:r>
            <a:r>
              <a:rPr lang="fr-FR" sz="2000" kern="0" dirty="0">
                <a:solidFill>
                  <a:srgbClr val="000000"/>
                </a:solidFill>
                <a:effectLst/>
                <a:latin typeface="Times New Roman" charset="0"/>
                <a:ea typeface="ＭＳ Ｐゴシック" charset="0"/>
                <a:cs typeface="Times New Roman" charset="0"/>
              </a:rPr>
              <a:t> n° 73 décembre 2010, 27-28.</a:t>
            </a:r>
            <a:endParaRPr lang="fr-FR" dirty="0">
              <a:solidFill>
                <a:srgbClr val="000000"/>
              </a:solidFill>
              <a:latin typeface="Times New Roman" charset="0"/>
              <a:cs typeface="Times New Roman" charset="0"/>
            </a:endParaRPr>
          </a:p>
        </p:txBody>
      </p:sp>
      <p:sp>
        <p:nvSpPr>
          <p:cNvPr id="37890" name="Espace réservé du contenu 2"/>
          <p:cNvSpPr>
            <a:spLocks noGrp="1"/>
          </p:cNvSpPr>
          <p:nvPr>
            <p:ph type="body" orient="vert" idx="4294967295"/>
          </p:nvPr>
        </p:nvSpPr>
        <p:spPr>
          <a:xfrm>
            <a:off x="423310" y="1373672"/>
            <a:ext cx="8229600" cy="3771636"/>
          </a:xfrm>
        </p:spPr>
        <p:txBody>
          <a:bodyPr>
            <a:normAutofit fontScale="85000" lnSpcReduction="20000"/>
          </a:bodyPr>
          <a:lstStyle/>
          <a:p>
            <a:pPr algn="just"/>
            <a:r>
              <a:rPr lang="fr-FR" dirty="0">
                <a:solidFill>
                  <a:srgbClr val="000000"/>
                </a:solidFill>
                <a:latin typeface="Times New Roman" charset="0"/>
                <a:cs typeface="Times New Roman" charset="0"/>
              </a:rPr>
              <a:t>Pollution atmosphérique, activités industrielles polluantes ou à risque (AZF), nuisances sonores, polluants à l</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intérieur du logement…</a:t>
            </a:r>
          </a:p>
          <a:p>
            <a:pPr algn="just"/>
            <a:r>
              <a:rPr lang="fr-FR" dirty="0">
                <a:solidFill>
                  <a:srgbClr val="000000"/>
                </a:solidFill>
                <a:latin typeface="Times New Roman" charset="0"/>
                <a:cs typeface="Times New Roman" charset="0"/>
              </a:rPr>
              <a:t>Cumul d</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expositions </a:t>
            </a:r>
          </a:p>
          <a:p>
            <a:pPr lvl="1" algn="just"/>
            <a:r>
              <a:rPr lang="fr-FR" sz="2400" i="1" dirty="0">
                <a:solidFill>
                  <a:srgbClr val="000000"/>
                </a:solidFill>
                <a:latin typeface="Times New Roman" charset="0"/>
                <a:cs typeface="Times New Roman" charset="0"/>
              </a:rPr>
              <a:t>« souvent, les territoires défavorisés conjuguent les nuisances variées (bruit du trafic, pollution atmosphérique, habitat dégradé…). De plus, les personnes qui résident dans ces territoires occupent souvent des emplois où elles sont exposées à d</a:t>
            </a:r>
            <a:r>
              <a:rPr lang="ja-JP" altLang="fr-FR" sz="2400" i="1" dirty="0">
                <a:solidFill>
                  <a:srgbClr val="000000"/>
                </a:solidFill>
                <a:latin typeface="Times New Roman" charset="0"/>
                <a:cs typeface="Times New Roman" charset="0"/>
              </a:rPr>
              <a:t>’</a:t>
            </a:r>
            <a:r>
              <a:rPr lang="fr-FR" altLang="ja-JP" sz="2400" i="1" dirty="0">
                <a:solidFill>
                  <a:srgbClr val="000000"/>
                </a:solidFill>
                <a:latin typeface="Times New Roman" charset="0"/>
                <a:cs typeface="Times New Roman" charset="0"/>
              </a:rPr>
              <a:t>autres facteurs de risque, avec des horaires de travail irréguliers ou décalés, des charges physiques, du bruit ou l</a:t>
            </a:r>
            <a:r>
              <a:rPr lang="ja-JP" altLang="fr-FR" sz="2400" i="1" dirty="0">
                <a:solidFill>
                  <a:srgbClr val="000000"/>
                </a:solidFill>
                <a:latin typeface="Times New Roman" charset="0"/>
                <a:cs typeface="Times New Roman" charset="0"/>
              </a:rPr>
              <a:t>’</a:t>
            </a:r>
            <a:r>
              <a:rPr lang="fr-FR" altLang="ja-JP" sz="2400" i="1" dirty="0">
                <a:solidFill>
                  <a:srgbClr val="000000"/>
                </a:solidFill>
                <a:latin typeface="Times New Roman" charset="0"/>
                <a:cs typeface="Times New Roman" charset="0"/>
              </a:rPr>
              <a:t>utilisation de produits dangereux. »</a:t>
            </a:r>
          </a:p>
          <a:p>
            <a:pPr algn="just"/>
            <a:r>
              <a:rPr lang="fr-FR" dirty="0">
                <a:solidFill>
                  <a:srgbClr val="000000"/>
                </a:solidFill>
                <a:latin typeface="Times New Roman" charset="0"/>
                <a:cs typeface="Times New Roman" charset="0"/>
              </a:rPr>
              <a:t>Mais ce n</a:t>
            </a:r>
            <a:r>
              <a:rPr lang="ja-JP" altLang="fr-FR" dirty="0">
                <a:solidFill>
                  <a:srgbClr val="000000"/>
                </a:solidFill>
                <a:latin typeface="Times New Roman" charset="0"/>
                <a:cs typeface="Times New Roman" charset="0"/>
              </a:rPr>
              <a:t>’</a:t>
            </a:r>
            <a:r>
              <a:rPr lang="fr-FR" altLang="ja-JP" dirty="0">
                <a:solidFill>
                  <a:srgbClr val="000000"/>
                </a:solidFill>
                <a:latin typeface="Times New Roman" charset="0"/>
                <a:cs typeface="Times New Roman" charset="0"/>
              </a:rPr>
              <a:t>est pas si simple…</a:t>
            </a:r>
            <a:endParaRPr lang="fr-FR"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384353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idx="4294967295"/>
          </p:nvPr>
        </p:nvSpPr>
        <p:spPr>
          <a:xfrm>
            <a:off x="423310" y="228865"/>
            <a:ext cx="8229600" cy="952500"/>
          </a:xfrm>
        </p:spPr>
        <p:txBody>
          <a:bodyPr>
            <a:normAutofit fontScale="90000"/>
          </a:bodyPr>
          <a:lstStyle/>
          <a:p>
            <a:r>
              <a:rPr lang="fr-FR" sz="3200" b="1" kern="0" dirty="0">
                <a:effectLst/>
                <a:latin typeface="Times New Roman" charset="0"/>
                <a:ea typeface="ＭＳ Ｐゴシック" charset="0"/>
                <a:cs typeface="Times New Roman" charset="0"/>
              </a:rPr>
              <a:t>Cadre théorique des déterminants sociaux et psychosociaux de la santé. </a:t>
            </a:r>
            <a:br>
              <a:rPr lang="fr-FR" sz="3200" b="1" kern="0" dirty="0">
                <a:solidFill>
                  <a:srgbClr val="000000"/>
                </a:solidFill>
                <a:effectLst/>
                <a:latin typeface="Times New Roman" charset="0"/>
                <a:ea typeface="ＭＳ Ｐゴシック" charset="0"/>
                <a:cs typeface="Times New Roman" charset="0"/>
              </a:rPr>
            </a:br>
            <a:r>
              <a:rPr lang="fr-FR" sz="1800" kern="0" dirty="0">
                <a:solidFill>
                  <a:srgbClr val="000000"/>
                </a:solidFill>
                <a:effectLst/>
                <a:latin typeface="Times New Roman" charset="0"/>
                <a:ea typeface="ＭＳ Ｐゴシック" charset="0"/>
                <a:cs typeface="Times New Roman" charset="0"/>
              </a:rPr>
              <a:t>La santé en France, HCSP 2002. D</a:t>
            </a:r>
            <a:r>
              <a:rPr lang="ja-JP" altLang="fr-FR" sz="1800" kern="0" dirty="0">
                <a:solidFill>
                  <a:srgbClr val="000000"/>
                </a:solidFill>
                <a:effectLst/>
                <a:latin typeface="Times New Roman" charset="0"/>
                <a:ea typeface="ＭＳ Ｐゴシック" charset="0"/>
                <a:cs typeface="Times New Roman" charset="0"/>
              </a:rPr>
              <a:t>’</a:t>
            </a:r>
            <a:r>
              <a:rPr lang="fr-FR" altLang="ja-JP" sz="1800" kern="0" dirty="0">
                <a:solidFill>
                  <a:srgbClr val="000000"/>
                </a:solidFill>
                <a:effectLst/>
                <a:latin typeface="Times New Roman" charset="0"/>
                <a:ea typeface="ＭＳ Ｐゴシック" charset="0"/>
                <a:cs typeface="Times New Roman" charset="0"/>
              </a:rPr>
              <a:t>après </a:t>
            </a:r>
            <a:r>
              <a:rPr lang="fr-FR" altLang="ja-JP" sz="1600" kern="0" dirty="0">
                <a:solidFill>
                  <a:srgbClr val="000000"/>
                </a:solidFill>
                <a:effectLst/>
                <a:latin typeface="Times New Roman" charset="0"/>
                <a:ea typeface="ＭＳ Ｐゴシック" charset="0"/>
                <a:cs typeface="Times New Roman" charset="0"/>
              </a:rPr>
              <a:t>Berkman et Glass</a:t>
            </a:r>
            <a:endParaRPr lang="fr-FR" dirty="0">
              <a:solidFill>
                <a:srgbClr val="000000"/>
              </a:solidFill>
              <a:latin typeface="Times New Roman" charset="0"/>
              <a:cs typeface="Times New Roman" charset="0"/>
            </a:endParaRPr>
          </a:p>
        </p:txBody>
      </p:sp>
      <p:sp>
        <p:nvSpPr>
          <p:cNvPr id="37890" name="Espace réservé du contenu 2"/>
          <p:cNvSpPr>
            <a:spLocks noGrp="1"/>
          </p:cNvSpPr>
          <p:nvPr>
            <p:ph type="body" orient="vert" idx="4294967295"/>
          </p:nvPr>
        </p:nvSpPr>
        <p:spPr>
          <a:xfrm>
            <a:off x="423310" y="1373672"/>
            <a:ext cx="8229600" cy="3771636"/>
          </a:xfrm>
        </p:spPr>
        <p:txBody>
          <a:bodyPr>
            <a:noAutofit/>
          </a:bodyPr>
          <a:lstStyle/>
          <a:p>
            <a:pPr>
              <a:lnSpc>
                <a:spcPct val="90000"/>
              </a:lnSpc>
            </a:pPr>
            <a:r>
              <a:rPr lang="fr-FR" sz="1800" b="1" dirty="0">
                <a:solidFill>
                  <a:srgbClr val="000000"/>
                </a:solidFill>
                <a:latin typeface="Times New Roman" charset="0"/>
                <a:cs typeface="Times New Roman" charset="0"/>
              </a:rPr>
              <a:t>Conditions Socioculturelles </a:t>
            </a:r>
          </a:p>
          <a:p>
            <a:pPr marL="0" indent="0">
              <a:lnSpc>
                <a:spcPct val="90000"/>
              </a:lnSpc>
              <a:buNone/>
            </a:pPr>
            <a:r>
              <a:rPr lang="fr-FR" sz="1800" dirty="0">
                <a:solidFill>
                  <a:srgbClr val="000000"/>
                </a:solidFill>
                <a:latin typeface="Times New Roman" charset="0"/>
                <a:cs typeface="Times New Roman" charset="0"/>
              </a:rPr>
              <a:t>Normes, valeurs, facteurs socio-économiques, politiques, changements sociaux (« causes des causes »)</a:t>
            </a:r>
          </a:p>
          <a:p>
            <a:pPr marL="0" indent="0">
              <a:lnSpc>
                <a:spcPct val="90000"/>
              </a:lnSpc>
              <a:buNone/>
            </a:pPr>
            <a:endParaRPr lang="fr-FR" sz="1800" dirty="0">
              <a:solidFill>
                <a:srgbClr val="000000"/>
              </a:solidFill>
              <a:latin typeface="Times New Roman" charset="0"/>
              <a:cs typeface="Times New Roman" charset="0"/>
            </a:endParaRPr>
          </a:p>
          <a:p>
            <a:pPr>
              <a:lnSpc>
                <a:spcPct val="90000"/>
              </a:lnSpc>
            </a:pPr>
            <a:r>
              <a:rPr lang="fr-FR" sz="1800" b="1" dirty="0">
                <a:solidFill>
                  <a:srgbClr val="000000"/>
                </a:solidFill>
                <a:latin typeface="Times New Roman" charset="0"/>
                <a:cs typeface="Times New Roman" charset="0"/>
              </a:rPr>
              <a:t>Réseau Social </a:t>
            </a:r>
          </a:p>
          <a:p>
            <a:pPr marL="0" indent="0">
              <a:lnSpc>
                <a:spcPct val="90000"/>
              </a:lnSpc>
              <a:buNone/>
            </a:pPr>
            <a:r>
              <a:rPr lang="fr-FR" sz="1800" dirty="0">
                <a:solidFill>
                  <a:srgbClr val="000000"/>
                </a:solidFill>
                <a:latin typeface="Times New Roman" charset="0"/>
                <a:cs typeface="Times New Roman" charset="0"/>
              </a:rPr>
              <a:t>(structure et caractéristiques des liens sociaux)			-</a:t>
            </a:r>
          </a:p>
          <a:p>
            <a:pPr marL="0" indent="0">
              <a:lnSpc>
                <a:spcPct val="90000"/>
              </a:lnSpc>
              <a:buNone/>
            </a:pPr>
            <a:endParaRPr lang="fr-FR" sz="1800" i="1" dirty="0">
              <a:solidFill>
                <a:srgbClr val="000000"/>
              </a:solidFill>
              <a:latin typeface="Times New Roman" charset="0"/>
              <a:cs typeface="Times New Roman" charset="0"/>
            </a:endParaRPr>
          </a:p>
          <a:p>
            <a:pPr>
              <a:lnSpc>
                <a:spcPct val="90000"/>
              </a:lnSpc>
            </a:pPr>
            <a:r>
              <a:rPr lang="fr-FR" sz="1800" b="1" dirty="0">
                <a:solidFill>
                  <a:srgbClr val="000000"/>
                </a:solidFill>
                <a:latin typeface="Times New Roman" charset="0"/>
                <a:cs typeface="Times New Roman" charset="0"/>
              </a:rPr>
              <a:t>Mécanismes Psychosociaux</a:t>
            </a:r>
          </a:p>
          <a:p>
            <a:pPr marL="0" indent="0">
              <a:lnSpc>
                <a:spcPct val="90000"/>
              </a:lnSpc>
              <a:buNone/>
            </a:pPr>
            <a:r>
              <a:rPr lang="fr-FR" sz="1800" dirty="0">
                <a:solidFill>
                  <a:srgbClr val="000000"/>
                </a:solidFill>
                <a:latin typeface="Times New Roman" charset="0"/>
                <a:cs typeface="Times New Roman" charset="0"/>
              </a:rPr>
              <a:t>Support social, influence sociale, obligations sociales, accès aux biens et services (logement, éducation, soins)</a:t>
            </a:r>
          </a:p>
          <a:p>
            <a:pPr marL="0" indent="0">
              <a:lnSpc>
                <a:spcPct val="90000"/>
              </a:lnSpc>
              <a:buNone/>
            </a:pPr>
            <a:endParaRPr lang="fr-FR" sz="1800" dirty="0">
              <a:solidFill>
                <a:srgbClr val="000000"/>
              </a:solidFill>
              <a:latin typeface="Times New Roman" charset="0"/>
              <a:cs typeface="Times New Roman" charset="0"/>
            </a:endParaRPr>
          </a:p>
          <a:p>
            <a:pPr>
              <a:lnSpc>
                <a:spcPct val="90000"/>
              </a:lnSpc>
            </a:pPr>
            <a:r>
              <a:rPr lang="fr-FR" sz="1800" b="1" dirty="0">
                <a:solidFill>
                  <a:srgbClr val="000000"/>
                </a:solidFill>
                <a:latin typeface="Times New Roman" charset="0"/>
                <a:cs typeface="Times New Roman" charset="0"/>
              </a:rPr>
              <a:t>Déterminants proximaux</a:t>
            </a:r>
          </a:p>
          <a:p>
            <a:pPr marL="0" indent="0">
              <a:lnSpc>
                <a:spcPct val="90000"/>
              </a:lnSpc>
              <a:buNone/>
            </a:pPr>
            <a:r>
              <a:rPr lang="fr-FR" sz="1800" dirty="0">
                <a:solidFill>
                  <a:srgbClr val="000000"/>
                </a:solidFill>
                <a:latin typeface="Times New Roman" charset="0"/>
                <a:cs typeface="Times New Roman" charset="0"/>
              </a:rPr>
              <a:t>Déterminants psychologiques (estime de soi…)</a:t>
            </a:r>
          </a:p>
          <a:p>
            <a:pPr marL="0" indent="0">
              <a:lnSpc>
                <a:spcPct val="90000"/>
              </a:lnSpc>
              <a:buNone/>
            </a:pPr>
            <a:r>
              <a:rPr lang="fr-FR" sz="1800" dirty="0">
                <a:solidFill>
                  <a:srgbClr val="000000"/>
                </a:solidFill>
                <a:latin typeface="Times New Roman" charset="0"/>
                <a:cs typeface="Times New Roman" charset="0"/>
              </a:rPr>
              <a:t>Comportements de santé</a:t>
            </a:r>
          </a:p>
        </p:txBody>
      </p:sp>
    </p:spTree>
    <p:extLst>
      <p:ext uri="{BB962C8B-B14F-4D97-AF65-F5344CB8AC3E}">
        <p14:creationId xmlns:p14="http://schemas.microsoft.com/office/powerpoint/2010/main" val="530419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722313" y="2026363"/>
            <a:ext cx="7772400" cy="1135063"/>
          </a:xfrm>
        </p:spPr>
        <p:txBody>
          <a:bodyPr>
            <a:normAutofit/>
          </a:bodyPr>
          <a:lstStyle/>
          <a:p>
            <a:r>
              <a:rPr lang="fr-FR" sz="4400" b="0" kern="0" cap="none" dirty="0">
                <a:solidFill>
                  <a:srgbClr val="000000"/>
                </a:solidFill>
                <a:effectLst/>
                <a:latin typeface="Times New Roman" charset="0"/>
                <a:ea typeface="ＭＳ Ｐゴシック" charset="0"/>
                <a:cs typeface="Times New Roman" charset="0"/>
              </a:rPr>
              <a:t>La dimension territoriale</a:t>
            </a:r>
            <a:endParaRPr lang="fr-FR" sz="2800"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362715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idx="4294967295"/>
          </p:nvPr>
        </p:nvSpPr>
        <p:spPr>
          <a:xfrm>
            <a:off x="423310" y="548703"/>
            <a:ext cx="8229600" cy="952500"/>
          </a:xfrm>
        </p:spPr>
        <p:txBody>
          <a:bodyPr>
            <a:normAutofit fontScale="90000"/>
          </a:bodyPr>
          <a:lstStyle/>
          <a:p>
            <a:r>
              <a:rPr lang="fr-FR" sz="4000" b="1" kern="0" dirty="0">
                <a:solidFill>
                  <a:srgbClr val="000000"/>
                </a:solidFill>
                <a:effectLst/>
                <a:latin typeface="Times New Roman" charset="0"/>
                <a:ea typeface="ＭＳ Ｐゴシック" charset="0"/>
                <a:cs typeface="Times New Roman" charset="0"/>
              </a:rPr>
              <a:t>Les inégalités territoriales ne recoupent qu'</a:t>
            </a:r>
            <a:r>
              <a:rPr lang="fr-FR" altLang="ja-JP" sz="4000" b="1" kern="0" dirty="0">
                <a:solidFill>
                  <a:srgbClr val="000000"/>
                </a:solidFill>
                <a:effectLst/>
                <a:latin typeface="Times New Roman" charset="0"/>
                <a:ea typeface="ＭＳ Ｐゴシック" charset="0"/>
                <a:cs typeface="Times New Roman" charset="0"/>
              </a:rPr>
              <a:t>en partie les inégalités sociales. </a:t>
            </a:r>
            <a:br>
              <a:rPr lang="fr-FR" altLang="ja-JP" sz="4000" b="1" kern="0" dirty="0">
                <a:solidFill>
                  <a:srgbClr val="000000"/>
                </a:solidFill>
                <a:effectLst/>
                <a:latin typeface="Times New Roman" charset="0"/>
                <a:ea typeface="ＭＳ Ｐゴシック" charset="0"/>
                <a:cs typeface="Times New Roman" charset="0"/>
              </a:rPr>
            </a:br>
            <a:endParaRPr lang="fr-FR" dirty="0">
              <a:solidFill>
                <a:srgbClr val="000000"/>
              </a:solidFill>
              <a:latin typeface="Times New Roman" charset="0"/>
              <a:cs typeface="Times New Roman" charset="0"/>
            </a:endParaRPr>
          </a:p>
        </p:txBody>
      </p:sp>
      <p:sp>
        <p:nvSpPr>
          <p:cNvPr id="37890" name="Espace réservé du contenu 2"/>
          <p:cNvSpPr>
            <a:spLocks noGrp="1"/>
          </p:cNvSpPr>
          <p:nvPr>
            <p:ph type="body" orient="vert" idx="4294967295"/>
          </p:nvPr>
        </p:nvSpPr>
        <p:spPr>
          <a:xfrm>
            <a:off x="423310" y="1373672"/>
            <a:ext cx="8229600" cy="3771636"/>
          </a:xfrm>
        </p:spPr>
        <p:txBody>
          <a:bodyPr>
            <a:noAutofit/>
          </a:bodyPr>
          <a:lstStyle/>
          <a:p>
            <a:pPr marL="0" indent="0" algn="just">
              <a:lnSpc>
                <a:spcPct val="90000"/>
              </a:lnSpc>
              <a:buNone/>
            </a:pPr>
            <a:r>
              <a:rPr lang="fr-FR" sz="2400" dirty="0">
                <a:solidFill>
                  <a:srgbClr val="000000"/>
                </a:solidFill>
                <a:latin typeface="Times New Roman" charset="0"/>
                <a:cs typeface="Times New Roman" charset="0"/>
              </a:rPr>
              <a:t>« Malgré une association forte et régulière entre [l’indice de désavantage social] et la mortalité, celui-ci est loin d’expliquer la totalité de l’hétérogénéité de la mortalité en France. Cette hétérogénéité peut être attribuée à de nombreux autres facteurs (environnement mode de vie, risques professionnels, disponibilité et rapport aux soins, organisation territoriale, </a:t>
            </a:r>
            <a:r>
              <a:rPr lang="fr-FR" sz="2400" dirty="0" err="1">
                <a:solidFill>
                  <a:srgbClr val="000000"/>
                </a:solidFill>
                <a:latin typeface="Times New Roman" charset="0"/>
                <a:cs typeface="Times New Roman" charset="0"/>
              </a:rPr>
              <a:t>etc</a:t>
            </a:r>
            <a:r>
              <a:rPr lang="fr-FR" sz="2400" dirty="0">
                <a:solidFill>
                  <a:srgbClr val="000000"/>
                </a:solidFill>
                <a:latin typeface="Times New Roman" charset="0"/>
                <a:cs typeface="Times New Roman" charset="0"/>
              </a:rPr>
              <a:t>) ».</a:t>
            </a:r>
          </a:p>
          <a:p>
            <a:pPr marL="0" indent="0" algn="just">
              <a:lnSpc>
                <a:spcPct val="90000"/>
              </a:lnSpc>
              <a:buNone/>
            </a:pPr>
            <a:endParaRPr lang="fr-FR" sz="2400" dirty="0">
              <a:solidFill>
                <a:srgbClr val="000000"/>
              </a:solidFill>
              <a:latin typeface="Times New Roman" charset="0"/>
              <a:cs typeface="Times New Roman" charset="0"/>
            </a:endParaRPr>
          </a:p>
          <a:p>
            <a:pPr marL="0" indent="0" algn="just">
              <a:buNone/>
            </a:pPr>
            <a:r>
              <a:rPr lang="fr-FR" sz="2400" dirty="0">
                <a:solidFill>
                  <a:srgbClr val="000000"/>
                </a:solidFill>
                <a:latin typeface="Times New Roman" charset="0"/>
                <a:cs typeface="Times New Roman" charset="0"/>
              </a:rPr>
              <a:t>Mesure des inégalités de mortalité par cause de décès. Approche écologique à l</a:t>
            </a:r>
            <a:r>
              <a:rPr lang="ja-JP" altLang="fr-FR" sz="2400" dirty="0">
                <a:solidFill>
                  <a:srgbClr val="000000"/>
                </a:solidFill>
                <a:latin typeface="Times New Roman" charset="0"/>
                <a:cs typeface="Times New Roman" charset="0"/>
              </a:rPr>
              <a:t>’</a:t>
            </a:r>
            <a:r>
              <a:rPr lang="fr-FR" altLang="ja-JP" sz="2400" dirty="0">
                <a:solidFill>
                  <a:srgbClr val="000000"/>
                </a:solidFill>
                <a:latin typeface="Times New Roman" charset="0"/>
                <a:cs typeface="Times New Roman" charset="0"/>
              </a:rPr>
              <a:t>aide d</a:t>
            </a:r>
            <a:r>
              <a:rPr lang="ja-JP" altLang="fr-FR" sz="2400" dirty="0">
                <a:solidFill>
                  <a:srgbClr val="000000"/>
                </a:solidFill>
                <a:latin typeface="Times New Roman" charset="0"/>
                <a:cs typeface="Times New Roman" charset="0"/>
              </a:rPr>
              <a:t>’</a:t>
            </a:r>
            <a:r>
              <a:rPr lang="fr-FR" altLang="ja-JP" sz="2400" dirty="0">
                <a:solidFill>
                  <a:srgbClr val="000000"/>
                </a:solidFill>
                <a:latin typeface="Times New Roman" charset="0"/>
                <a:cs typeface="Times New Roman" charset="0"/>
              </a:rPr>
              <a:t>un indice de désavantage social.</a:t>
            </a:r>
          </a:p>
          <a:p>
            <a:pPr marL="0" indent="0" algn="just">
              <a:buNone/>
            </a:pPr>
            <a:r>
              <a:rPr lang="fr-FR" sz="2400" dirty="0">
                <a:solidFill>
                  <a:srgbClr val="000000"/>
                </a:solidFill>
                <a:latin typeface="Times New Roman" charset="0"/>
                <a:cs typeface="Times New Roman" charset="0"/>
              </a:rPr>
              <a:t>Rey G, </a:t>
            </a:r>
            <a:r>
              <a:rPr lang="fr-FR" sz="2400" dirty="0" err="1">
                <a:solidFill>
                  <a:srgbClr val="000000"/>
                </a:solidFill>
                <a:latin typeface="Times New Roman" charset="0"/>
                <a:cs typeface="Times New Roman" charset="0"/>
              </a:rPr>
              <a:t>Rican</a:t>
            </a:r>
            <a:r>
              <a:rPr lang="fr-FR" sz="2400" dirty="0">
                <a:solidFill>
                  <a:srgbClr val="000000"/>
                </a:solidFill>
                <a:latin typeface="Times New Roman" charset="0"/>
                <a:cs typeface="Times New Roman" charset="0"/>
              </a:rPr>
              <a:t> S, </a:t>
            </a:r>
            <a:r>
              <a:rPr lang="fr-FR" sz="2400" dirty="0" err="1">
                <a:solidFill>
                  <a:srgbClr val="000000"/>
                </a:solidFill>
                <a:latin typeface="Times New Roman" charset="0"/>
                <a:cs typeface="Times New Roman" charset="0"/>
              </a:rPr>
              <a:t>Jougla</a:t>
            </a:r>
            <a:r>
              <a:rPr lang="fr-FR" sz="2400" dirty="0">
                <a:solidFill>
                  <a:srgbClr val="000000"/>
                </a:solidFill>
                <a:latin typeface="Times New Roman" charset="0"/>
                <a:cs typeface="Times New Roman" charset="0"/>
              </a:rPr>
              <a:t> E. BEH 8-9 mars 2011, 87-90.</a:t>
            </a:r>
          </a:p>
          <a:p>
            <a:pPr marL="0" indent="0">
              <a:lnSpc>
                <a:spcPct val="90000"/>
              </a:lnSpc>
              <a:buNone/>
            </a:pPr>
            <a:endParaRPr lang="fr-FR" sz="2000" dirty="0">
              <a:latin typeface="Times New Roman" charset="0"/>
              <a:cs typeface="Times New Roman" charset="0"/>
            </a:endParaRPr>
          </a:p>
        </p:txBody>
      </p:sp>
    </p:spTree>
    <p:extLst>
      <p:ext uri="{BB962C8B-B14F-4D97-AF65-F5344CB8AC3E}">
        <p14:creationId xmlns:p14="http://schemas.microsoft.com/office/powerpoint/2010/main" val="3394272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084917"/>
            <a:ext cx="7772400" cy="1135063"/>
          </a:xfrm>
        </p:spPr>
        <p:txBody>
          <a:bodyPr/>
          <a:lstStyle/>
          <a:p>
            <a:pPr algn="ctr"/>
            <a:r>
              <a:rPr lang="fr-FR" dirty="0"/>
              <a:t>Que faire ?</a:t>
            </a:r>
          </a:p>
        </p:txBody>
      </p:sp>
    </p:spTree>
    <p:extLst>
      <p:ext uri="{BB962C8B-B14F-4D97-AF65-F5344CB8AC3E}">
        <p14:creationId xmlns:p14="http://schemas.microsoft.com/office/powerpoint/2010/main" val="199149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209590"/>
            <a:ext cx="8325555" cy="4524315"/>
          </a:xfrm>
          <a:prstGeom prst="rect">
            <a:avLst/>
          </a:prstGeom>
        </p:spPr>
        <p:txBody>
          <a:bodyPr wrap="square">
            <a:spAutoFit/>
          </a:bodyPr>
          <a:lstStyle/>
          <a:p>
            <a:pPr algn="just"/>
            <a:r>
              <a:rPr lang="fr-FR" sz="2400" dirty="0"/>
              <a:t>Répondre à la question des inégalités sociales de santé implique de ne pas se focaliser uniquement sur la dimension médicalisée de la santé, ni sur les seuls comportements individuels, ni sur des actions visant à prendre en compte seulement la pauvreté ou la précarité. </a:t>
            </a:r>
          </a:p>
          <a:p>
            <a:pPr algn="just"/>
            <a:endParaRPr lang="fr-FR" sz="2400" dirty="0"/>
          </a:p>
          <a:p>
            <a:pPr algn="just"/>
            <a:r>
              <a:rPr lang="fr-FR" sz="2400" dirty="0"/>
              <a:t>Les travaux internationaux sont convergents pour dire qu’il est nécessaire de </a:t>
            </a:r>
            <a:r>
              <a:rPr lang="fr-FR" sz="2400" b="1" dirty="0"/>
              <a:t>prendre en compte le gradient social. </a:t>
            </a:r>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814697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209590"/>
            <a:ext cx="8325555" cy="4524315"/>
          </a:xfrm>
          <a:prstGeom prst="rect">
            <a:avLst/>
          </a:prstGeom>
        </p:spPr>
        <p:txBody>
          <a:bodyPr wrap="square">
            <a:spAutoFit/>
          </a:bodyPr>
          <a:lstStyle/>
          <a:p>
            <a:pPr algn="just"/>
            <a:r>
              <a:rPr lang="fr-FR" sz="2400" dirty="0"/>
              <a:t>Répondre à la question des inégalités sociales de santé implique de ne pas se focaliser uniquement sur la dimension médicalisée de la santé, ni sur les seuls comportements individuels, ni sur des actions visant à prendre en compte seulement la pauvreté ou la précarité. </a:t>
            </a:r>
          </a:p>
          <a:p>
            <a:pPr algn="just"/>
            <a:endParaRPr lang="fr-FR" sz="2400" dirty="0"/>
          </a:p>
          <a:p>
            <a:pPr algn="just"/>
            <a:r>
              <a:rPr lang="fr-FR" sz="2400" dirty="0"/>
              <a:t>Les travaux internationaux sont convergents pour dire qu’il est nécessaire de </a:t>
            </a:r>
            <a:r>
              <a:rPr lang="fr-FR" sz="2400" b="1" dirty="0"/>
              <a:t>prendre en compte le gradient social. </a:t>
            </a:r>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3137439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209590"/>
            <a:ext cx="8325555" cy="4524315"/>
          </a:xfrm>
          <a:prstGeom prst="rect">
            <a:avLst/>
          </a:prstGeom>
        </p:spPr>
        <p:txBody>
          <a:bodyPr wrap="square">
            <a:spAutoFit/>
          </a:bodyPr>
          <a:lstStyle/>
          <a:p>
            <a:pPr algn="just"/>
            <a:r>
              <a:rPr lang="fr-FR" sz="2400" dirty="0"/>
              <a:t>La Commission des déterminants sociaux a retenu des recommandations et principes d’actions.</a:t>
            </a:r>
          </a:p>
          <a:p>
            <a:pPr algn="just"/>
            <a:endParaRPr lang="fr-FR" sz="2400" dirty="0"/>
          </a:p>
          <a:p>
            <a:pPr algn="just"/>
            <a:r>
              <a:rPr lang="fr-FR" sz="2400" b="1" dirty="0"/>
              <a:t>4 principes d’action </a:t>
            </a:r>
            <a:r>
              <a:rPr lang="fr-FR" sz="2400" dirty="0"/>
              <a:t>:  </a:t>
            </a:r>
          </a:p>
          <a:p>
            <a:pPr algn="just"/>
            <a:endParaRPr lang="fr-FR" sz="2400" dirty="0"/>
          </a:p>
          <a:p>
            <a:pPr lvl="0" algn="just"/>
            <a:r>
              <a:rPr lang="fr-FR" sz="2400" dirty="0"/>
              <a:t>1. Adaptation contextuelle des stratégies </a:t>
            </a:r>
          </a:p>
          <a:p>
            <a:pPr lvl="0" algn="just"/>
            <a:r>
              <a:rPr lang="fr-FR" sz="2400" dirty="0"/>
              <a:t>2. </a:t>
            </a:r>
            <a:r>
              <a:rPr lang="fr-FR" sz="2400" dirty="0" err="1"/>
              <a:t>Intersectorialité</a:t>
            </a:r>
            <a:r>
              <a:rPr lang="fr-FR" sz="2400" dirty="0"/>
              <a:t> </a:t>
            </a:r>
          </a:p>
          <a:p>
            <a:pPr lvl="0" algn="just"/>
            <a:r>
              <a:rPr lang="fr-FR" sz="2400" dirty="0"/>
              <a:t>3. Participation sociale et </a:t>
            </a:r>
            <a:r>
              <a:rPr lang="fr-FR" sz="2400" dirty="0" err="1"/>
              <a:t>empowerment</a:t>
            </a:r>
            <a:endParaRPr lang="fr-FR" sz="2400" dirty="0"/>
          </a:p>
          <a:p>
            <a:pPr lvl="0" algn="just"/>
            <a:r>
              <a:rPr lang="fr-FR" sz="2400" dirty="0"/>
              <a:t>4. Base factuelle à l’action, évaluation et santé dans toutes les politiques</a:t>
            </a:r>
          </a:p>
          <a:p>
            <a:pPr algn="just"/>
            <a:endParaRPr lang="fr-FR" sz="2400" dirty="0"/>
          </a:p>
          <a:p>
            <a:pPr algn="just"/>
            <a:endParaRPr lang="fr-FR" sz="2400" dirty="0"/>
          </a:p>
        </p:txBody>
      </p:sp>
    </p:spTree>
    <p:extLst>
      <p:ext uri="{BB962C8B-B14F-4D97-AF65-F5344CB8AC3E}">
        <p14:creationId xmlns:p14="http://schemas.microsoft.com/office/powerpoint/2010/main" val="276486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209590"/>
            <a:ext cx="8325555" cy="4955202"/>
          </a:xfrm>
          <a:prstGeom prst="rect">
            <a:avLst/>
          </a:prstGeom>
        </p:spPr>
        <p:txBody>
          <a:bodyPr wrap="square">
            <a:spAutoFit/>
          </a:bodyPr>
          <a:lstStyle/>
          <a:p>
            <a:pPr algn="just"/>
            <a:r>
              <a:rPr lang="fr-FR" sz="2000" dirty="0"/>
              <a:t>À ce jour, la déclinaison de ces principes d’actions se retrouve dans différents types d’interventions. </a:t>
            </a:r>
          </a:p>
          <a:p>
            <a:pPr algn="just"/>
            <a:endParaRPr lang="fr-FR" sz="2000" dirty="0"/>
          </a:p>
          <a:p>
            <a:pPr algn="just"/>
            <a:r>
              <a:rPr lang="fr-FR" sz="2000" b="1" dirty="0"/>
              <a:t>Quatre catégories ont été identifiées </a:t>
            </a:r>
            <a:r>
              <a:rPr lang="fr-FR" sz="2000" dirty="0"/>
              <a:t>(</a:t>
            </a:r>
            <a:r>
              <a:rPr lang="fr-FR" sz="2000" dirty="0" err="1"/>
              <a:t>WhiteHead</a:t>
            </a:r>
            <a:r>
              <a:rPr lang="fr-FR" sz="2000" dirty="0"/>
              <a:t> M. A </a:t>
            </a:r>
            <a:r>
              <a:rPr lang="fr-FR" sz="2000" dirty="0" err="1"/>
              <a:t>typology</a:t>
            </a:r>
            <a:r>
              <a:rPr lang="fr-FR" sz="2000" dirty="0"/>
              <a:t> of actions to </a:t>
            </a:r>
            <a:r>
              <a:rPr lang="fr-FR" sz="2000" dirty="0" err="1"/>
              <a:t>tackle</a:t>
            </a:r>
            <a:r>
              <a:rPr lang="fr-FR" sz="2000" dirty="0"/>
              <a:t> social </a:t>
            </a:r>
            <a:r>
              <a:rPr lang="fr-FR" sz="2000" dirty="0" err="1"/>
              <a:t>inequalities</a:t>
            </a:r>
            <a:r>
              <a:rPr lang="fr-FR" sz="2000" dirty="0"/>
              <a:t> in </a:t>
            </a:r>
            <a:r>
              <a:rPr lang="fr-FR" sz="2000" dirty="0" err="1"/>
              <a:t>health</a:t>
            </a:r>
            <a:r>
              <a:rPr lang="fr-FR" sz="2000" dirty="0"/>
              <a:t>. Journal of </a:t>
            </a:r>
            <a:r>
              <a:rPr lang="fr-FR" sz="2000" dirty="0" err="1"/>
              <a:t>Epidemiology</a:t>
            </a:r>
            <a:r>
              <a:rPr lang="fr-FR" sz="2000" dirty="0"/>
              <a:t> </a:t>
            </a:r>
            <a:r>
              <a:rPr lang="fr-FR" sz="2000" dirty="0" err="1"/>
              <a:t>Community</a:t>
            </a:r>
            <a:r>
              <a:rPr lang="fr-FR" sz="2000" dirty="0"/>
              <a:t> Health2007, n° 61 : p. 473–478.)</a:t>
            </a:r>
          </a:p>
          <a:p>
            <a:pPr algn="just"/>
            <a:endParaRPr lang="fr-FR" sz="2000" dirty="0"/>
          </a:p>
          <a:p>
            <a:pPr algn="just"/>
            <a:r>
              <a:rPr lang="fr-FR" sz="2000" b="1" dirty="0"/>
              <a:t>Catégorie 1</a:t>
            </a:r>
            <a:r>
              <a:rPr lang="fr-FR" sz="2000" dirty="0"/>
              <a:t> : agir sur le renforcement individuel</a:t>
            </a:r>
          </a:p>
          <a:p>
            <a:pPr algn="just"/>
            <a:r>
              <a:rPr lang="fr-FR" sz="2000" b="1" dirty="0"/>
              <a:t>Catégorie 2</a:t>
            </a:r>
            <a:r>
              <a:rPr lang="fr-FR" sz="2000" dirty="0"/>
              <a:t> : agir sur le renforcement des communautés  </a:t>
            </a:r>
          </a:p>
          <a:p>
            <a:pPr algn="just"/>
            <a:r>
              <a:rPr lang="fr-FR" sz="2000" b="1" dirty="0"/>
              <a:t>Catégorie 3</a:t>
            </a:r>
            <a:r>
              <a:rPr lang="fr-FR" sz="2000" dirty="0"/>
              <a:t> : améliorer les conditions de vie et de travail</a:t>
            </a:r>
          </a:p>
          <a:p>
            <a:pPr algn="just"/>
            <a:r>
              <a:rPr lang="fr-FR" sz="2000" b="1" dirty="0"/>
              <a:t>Catégorie 4</a:t>
            </a:r>
            <a:r>
              <a:rPr lang="fr-FR" sz="2000" dirty="0"/>
              <a:t> : promouvoir de saines politiques au niveau macro-économique</a:t>
            </a:r>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12178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89" y="1047580"/>
            <a:ext cx="8325555" cy="4955202"/>
          </a:xfrm>
          <a:prstGeom prst="rect">
            <a:avLst/>
          </a:prstGeom>
        </p:spPr>
        <p:txBody>
          <a:bodyPr wrap="square">
            <a:spAutoFit/>
          </a:bodyPr>
          <a:lstStyle/>
          <a:p>
            <a:pPr algn="ctr"/>
            <a:r>
              <a:rPr lang="fr-FR" sz="2000" b="1" dirty="0"/>
              <a:t>Catégorie 1 : agir sur le renforcement individuel</a:t>
            </a:r>
          </a:p>
          <a:p>
            <a:pPr algn="ctr"/>
            <a:endParaRPr lang="fr-FR" sz="2000" dirty="0"/>
          </a:p>
          <a:p>
            <a:pPr lvl="0" algn="just"/>
            <a:r>
              <a:rPr lang="fr-FR" sz="2000" b="1" dirty="0"/>
              <a:t>Objectif : </a:t>
            </a:r>
            <a:r>
              <a:rPr lang="fr-FR" sz="2000" dirty="0"/>
              <a:t>renforcement des capacités individuelles</a:t>
            </a:r>
          </a:p>
          <a:p>
            <a:pPr lvl="0" algn="just"/>
            <a:endParaRPr lang="fr-FR" sz="2000" dirty="0"/>
          </a:p>
          <a:p>
            <a:pPr lvl="0" algn="just"/>
            <a:r>
              <a:rPr lang="fr-FR" sz="2000" b="1" dirty="0">
                <a:sym typeface="Wingdings"/>
              </a:rPr>
              <a:t> </a:t>
            </a:r>
            <a:r>
              <a:rPr lang="fr-FR" sz="2000" dirty="0"/>
              <a:t>Agir sur connaissances, croyances, estime de soi, capacité d’agir</a:t>
            </a:r>
          </a:p>
          <a:p>
            <a:pPr lvl="0" algn="just"/>
            <a:endParaRPr lang="fr-FR" sz="2000" dirty="0"/>
          </a:p>
          <a:p>
            <a:pPr lvl="0" algn="just"/>
            <a:r>
              <a:rPr lang="fr-FR" sz="2000" b="1" dirty="0"/>
              <a:t>Réponse : </a:t>
            </a:r>
            <a:r>
              <a:rPr lang="fr-FR" sz="2000" dirty="0"/>
              <a:t>au niveau individuel, par l’éducation pour la santé</a:t>
            </a:r>
          </a:p>
          <a:p>
            <a:pPr lvl="0" algn="just"/>
            <a:endParaRPr lang="fr-FR" sz="2000" dirty="0"/>
          </a:p>
          <a:p>
            <a:pPr lvl="0" algn="just"/>
            <a:r>
              <a:rPr lang="fr-FR" sz="2000" b="1" dirty="0"/>
              <a:t>Moyens : </a:t>
            </a:r>
            <a:r>
              <a:rPr lang="fr-FR" sz="2000" dirty="0"/>
              <a:t>l’information, les campagnes de communication, le développement de compétences (savoir, savoir-faire, savoir-être, etc.), les programmes d’intervention auprès de groupes (scolaire, personnes défavorisées, etc.)</a:t>
            </a:r>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258307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68500" y="325967"/>
            <a:ext cx="8686191" cy="584775"/>
          </a:xfrm>
          <a:prstGeom prst="rect">
            <a:avLst/>
          </a:prstGeom>
          <a:noFill/>
        </p:spPr>
        <p:txBody>
          <a:bodyPr wrap="square" rtlCol="0">
            <a:spAutoFit/>
          </a:bodyPr>
          <a:lstStyle/>
          <a:p>
            <a:pPr algn="ctr"/>
            <a:r>
              <a:rPr lang="fr-FR" sz="3200" b="1" dirty="0">
                <a:solidFill>
                  <a:srgbClr val="FF6600"/>
                </a:solidFill>
                <a:effectLst>
                  <a:outerShdw blurRad="38100" dist="12700" dir="2700000" algn="tl" rotWithShape="0">
                    <a:srgbClr val="000000">
                      <a:alpha val="43000"/>
                    </a:srgbClr>
                  </a:outerShdw>
                </a:effectLst>
                <a:latin typeface="+mj-lt"/>
                <a:ea typeface="+mj-ea"/>
                <a:cs typeface="+mj-cs"/>
              </a:rPr>
              <a:t>Définition de la santé</a:t>
            </a:r>
          </a:p>
        </p:txBody>
      </p:sp>
      <p:sp>
        <p:nvSpPr>
          <p:cNvPr id="5" name="ZoneTexte 4"/>
          <p:cNvSpPr txBox="1"/>
          <p:nvPr/>
        </p:nvSpPr>
        <p:spPr>
          <a:xfrm>
            <a:off x="234589" y="910742"/>
            <a:ext cx="8674822" cy="5463034"/>
          </a:xfrm>
          <a:prstGeom prst="rect">
            <a:avLst/>
          </a:prstGeom>
          <a:noFill/>
        </p:spPr>
        <p:txBody>
          <a:bodyPr wrap="square" rtlCol="0">
            <a:spAutoFit/>
          </a:bodyPr>
          <a:lstStyle/>
          <a:p>
            <a:pPr algn="just"/>
            <a:r>
              <a:rPr lang="fr-FR" sz="2500" b="1" u="sng" dirty="0">
                <a:solidFill>
                  <a:srgbClr val="002060"/>
                </a:solidFill>
              </a:rPr>
              <a:t>3 Temps </a:t>
            </a:r>
          </a:p>
          <a:p>
            <a:pPr marL="342900" indent="-342900" algn="just">
              <a:buFont typeface="Arial" panose="020B0604020202020204" pitchFamily="34" charset="0"/>
              <a:buChar char="•"/>
            </a:pPr>
            <a:r>
              <a:rPr lang="fr-FR" sz="2500" dirty="0">
                <a:solidFill>
                  <a:schemeClr val="accent4"/>
                </a:solidFill>
              </a:rPr>
              <a:t>Vision « négative » </a:t>
            </a:r>
            <a:r>
              <a:rPr lang="fr-FR" sz="2500" dirty="0">
                <a:solidFill>
                  <a:srgbClr val="002060"/>
                </a:solidFill>
              </a:rPr>
              <a:t>: La santé, c’est l’absence de maladie</a:t>
            </a:r>
          </a:p>
          <a:p>
            <a:pPr marL="342900" indent="-342900" algn="just">
              <a:buFont typeface="Arial" panose="020B0604020202020204" pitchFamily="34" charset="0"/>
              <a:buChar char="•"/>
            </a:pPr>
            <a:r>
              <a:rPr lang="fr-FR" sz="2500" dirty="0">
                <a:solidFill>
                  <a:schemeClr val="accent4"/>
                </a:solidFill>
              </a:rPr>
              <a:t>Vision globale et positive </a:t>
            </a:r>
            <a:r>
              <a:rPr lang="fr-FR" sz="2500" dirty="0">
                <a:solidFill>
                  <a:srgbClr val="002060"/>
                </a:solidFill>
              </a:rPr>
              <a:t>« La santé est un état de complet bien-être physique, mental et social, et ne consiste pas seulement en une absence de maladie ou d'infirmité » (OMS, 1946)</a:t>
            </a:r>
          </a:p>
          <a:p>
            <a:pPr marL="342900" indent="-342900" algn="just">
              <a:buFont typeface="Arial" panose="020B0604020202020204" pitchFamily="34" charset="0"/>
              <a:buChar char="•"/>
            </a:pPr>
            <a:r>
              <a:rPr lang="fr-FR" sz="2500" dirty="0">
                <a:solidFill>
                  <a:schemeClr val="accent4"/>
                </a:solidFill>
              </a:rPr>
              <a:t>Notion d’adaptation </a:t>
            </a:r>
            <a:r>
              <a:rPr lang="fr-FR" sz="2500" dirty="0">
                <a:solidFill>
                  <a:srgbClr val="002060"/>
                </a:solidFill>
              </a:rPr>
              <a:t>: </a:t>
            </a:r>
          </a:p>
          <a:p>
            <a:pPr marL="799832" lvl="1" indent="-342900" algn="just">
              <a:buFont typeface="Wingdings" pitchFamily="2" charset="2"/>
              <a:buChar char="Ø"/>
            </a:pPr>
            <a:r>
              <a:rPr lang="fr-FR" sz="2000" dirty="0">
                <a:solidFill>
                  <a:srgbClr val="002060"/>
                </a:solidFill>
              </a:rPr>
              <a:t>La santé est la capacité à surmonter les crises (Canguilhem, 1962, 1974)</a:t>
            </a:r>
          </a:p>
          <a:p>
            <a:pPr marL="799832" lvl="1" indent="-342900" algn="just">
              <a:buFont typeface="Wingdings" pitchFamily="2" charset="2"/>
              <a:buChar char="Ø"/>
            </a:pPr>
            <a:r>
              <a:rPr lang="fr-FR" sz="2000" dirty="0">
                <a:solidFill>
                  <a:srgbClr val="002060"/>
                </a:solidFill>
              </a:rPr>
              <a:t>La santé est la capacité que possède tout homme de s’affirmer face au milieu ou de prendre la responsabilité de sa transformation (Illich, 1975)</a:t>
            </a:r>
          </a:p>
          <a:p>
            <a:pPr marL="799832" lvl="1" indent="-342900" algn="just">
              <a:buFont typeface="Wingdings" pitchFamily="2" charset="2"/>
              <a:buChar char="Ø"/>
            </a:pPr>
            <a:r>
              <a:rPr lang="fr-FR" sz="2000" dirty="0">
                <a:solidFill>
                  <a:srgbClr val="002060"/>
                </a:solidFill>
              </a:rPr>
              <a:t>La santé est une adaptation complète au milieu de vie, une capacité de faire face aux divers facteurs de l’environnement, la maladie étant une réponse inadéquate au changement du milieu (Dubos, 1960)</a:t>
            </a:r>
          </a:p>
          <a:p>
            <a:pPr algn="just"/>
            <a:endParaRPr lang="fr-FR" sz="3600" dirty="0"/>
          </a:p>
          <a:p>
            <a:endParaRPr lang="fr-FR" dirty="0"/>
          </a:p>
        </p:txBody>
      </p:sp>
    </p:spTree>
    <p:extLst>
      <p:ext uri="{BB962C8B-B14F-4D97-AF65-F5344CB8AC3E}">
        <p14:creationId xmlns:p14="http://schemas.microsoft.com/office/powerpoint/2010/main" val="38092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092014"/>
            <a:ext cx="8325555" cy="6063198"/>
          </a:xfrm>
          <a:prstGeom prst="rect">
            <a:avLst/>
          </a:prstGeom>
        </p:spPr>
        <p:txBody>
          <a:bodyPr wrap="square">
            <a:spAutoFit/>
          </a:bodyPr>
          <a:lstStyle/>
          <a:p>
            <a:pPr algn="ctr"/>
            <a:r>
              <a:rPr lang="fr-FR" sz="2400" b="1" dirty="0"/>
              <a:t>Catégorie 2 : agir sur le renforcement des communautés</a:t>
            </a:r>
          </a:p>
          <a:p>
            <a:pPr algn="ctr"/>
            <a:endParaRPr lang="fr-FR" sz="2400" b="1" dirty="0"/>
          </a:p>
          <a:p>
            <a:pPr lvl="0" algn="just"/>
            <a:r>
              <a:rPr lang="fr-FR" sz="2000" b="1" dirty="0"/>
              <a:t>Objectif : </a:t>
            </a:r>
            <a:r>
              <a:rPr lang="fr-FR" sz="2000" dirty="0"/>
              <a:t>renforcer la cohésion et le soutien social</a:t>
            </a:r>
          </a:p>
          <a:p>
            <a:pPr lvl="0" algn="just"/>
            <a:endParaRPr lang="fr-FR" sz="2000" dirty="0"/>
          </a:p>
          <a:p>
            <a:pPr lvl="0" algn="just"/>
            <a:r>
              <a:rPr lang="fr-FR" sz="2000" b="1" dirty="0">
                <a:sym typeface="Wingdings"/>
              </a:rPr>
              <a:t> </a:t>
            </a:r>
            <a:r>
              <a:rPr lang="fr-FR" sz="2000" dirty="0">
                <a:sym typeface="Wingdings"/>
              </a:rPr>
              <a:t>Agir </a:t>
            </a:r>
            <a:r>
              <a:rPr lang="fr-FR" sz="2000" dirty="0"/>
              <a:t>contre l’exclusion, isolement et développer les solidarités</a:t>
            </a:r>
          </a:p>
          <a:p>
            <a:pPr lvl="0" algn="just"/>
            <a:endParaRPr lang="fr-FR" sz="2000" dirty="0"/>
          </a:p>
          <a:p>
            <a:pPr lvl="0" algn="just"/>
            <a:r>
              <a:rPr lang="fr-FR" sz="2000" b="1" dirty="0"/>
              <a:t>Réponse : </a:t>
            </a:r>
            <a:r>
              <a:rPr lang="fr-FR" sz="2000" dirty="0"/>
              <a:t>action au niveau collectif, au sein d’une même communauté ou entre communautés</a:t>
            </a:r>
          </a:p>
          <a:p>
            <a:pPr lvl="0" algn="just"/>
            <a:endParaRPr lang="fr-FR" sz="2000" dirty="0"/>
          </a:p>
          <a:p>
            <a:pPr algn="just"/>
            <a:r>
              <a:rPr lang="fr-FR" sz="2000" b="1" dirty="0"/>
              <a:t>Moyens : </a:t>
            </a:r>
            <a:r>
              <a:rPr lang="fr-FR" sz="2000" dirty="0"/>
              <a:t>identifier les priorités de santé et construire ensemble une réponse collective à un problème de santé, création d’un lieu d’interaction sociale ou de ressources au sein du quartier, actions collectives sur l’organisation du quartier et la vie commune, etc.</a:t>
            </a:r>
          </a:p>
          <a:p>
            <a:pPr lvl="0"/>
            <a:endParaRPr lang="fr-FR" sz="2400" dirty="0"/>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1163293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092014"/>
            <a:ext cx="8325555" cy="6370974"/>
          </a:xfrm>
          <a:prstGeom prst="rect">
            <a:avLst/>
          </a:prstGeom>
        </p:spPr>
        <p:txBody>
          <a:bodyPr wrap="square">
            <a:spAutoFit/>
          </a:bodyPr>
          <a:lstStyle/>
          <a:p>
            <a:pPr algn="ctr"/>
            <a:r>
              <a:rPr lang="fr-FR" sz="2400" b="1" dirty="0"/>
              <a:t>Catégorie 3 : améliorer les conditions de vie et de travail</a:t>
            </a:r>
          </a:p>
          <a:p>
            <a:pPr algn="ctr"/>
            <a:endParaRPr lang="fr-FR" sz="2400" b="1" dirty="0"/>
          </a:p>
          <a:p>
            <a:pPr lvl="0" algn="just"/>
            <a:r>
              <a:rPr lang="fr-FR" sz="2000" b="1" dirty="0"/>
              <a:t>Objectif : </a:t>
            </a:r>
            <a:r>
              <a:rPr lang="fr-FR" sz="2000" dirty="0"/>
              <a:t>créer des environnements favorables à la santé</a:t>
            </a:r>
          </a:p>
          <a:p>
            <a:pPr lvl="0" algn="just"/>
            <a:endParaRPr lang="fr-FR" sz="2000" dirty="0"/>
          </a:p>
          <a:p>
            <a:pPr lvl="0" algn="just"/>
            <a:r>
              <a:rPr lang="fr-FR" sz="2000" b="1" dirty="0">
                <a:sym typeface="Wingdings"/>
              </a:rPr>
              <a:t> </a:t>
            </a:r>
            <a:r>
              <a:rPr lang="fr-FR" sz="2000" dirty="0"/>
              <a:t>diminuer exposition à des risques et créer un accès aux biens et services (alimentation, activité physique, éducation, services de prévention et de soins, etc.)</a:t>
            </a:r>
          </a:p>
          <a:p>
            <a:pPr lvl="0" algn="just"/>
            <a:endParaRPr lang="fr-FR" sz="2000" dirty="0"/>
          </a:p>
          <a:p>
            <a:pPr lvl="0" algn="just"/>
            <a:r>
              <a:rPr lang="fr-FR" sz="2000" b="1" dirty="0"/>
              <a:t>Réponse </a:t>
            </a:r>
            <a:r>
              <a:rPr lang="fr-FR" sz="2000" dirty="0"/>
              <a:t>: amélioration de l’environnement (ex. l’habitat) ; évaluation de l’impact des politiques d’aménagement sur la santé; accès théorique et réel à la prévention et aux soins, etc.</a:t>
            </a:r>
          </a:p>
          <a:p>
            <a:pPr lvl="0" algn="just"/>
            <a:endParaRPr lang="fr-FR" sz="2000" dirty="0"/>
          </a:p>
          <a:p>
            <a:pPr lvl="0" algn="just"/>
            <a:r>
              <a:rPr lang="fr-FR" sz="2000" b="1" dirty="0"/>
              <a:t>Moyens </a:t>
            </a:r>
            <a:r>
              <a:rPr lang="fr-FR" sz="2000" dirty="0"/>
              <a:t>: Mise en cohérence de </a:t>
            </a:r>
            <a:r>
              <a:rPr lang="fr-FR" sz="2000" b="1" dirty="0"/>
              <a:t>politiques intersectorielles</a:t>
            </a:r>
            <a:r>
              <a:rPr lang="fr-FR" sz="2000" dirty="0"/>
              <a:t>, prise en compte de la santé dans toutes les politiques publiques</a:t>
            </a:r>
          </a:p>
          <a:p>
            <a:pPr lvl="0"/>
            <a:endParaRPr lang="fr-FR" sz="2400" dirty="0"/>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409024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1092014"/>
            <a:ext cx="8325555" cy="5447645"/>
          </a:xfrm>
          <a:prstGeom prst="rect">
            <a:avLst/>
          </a:prstGeom>
        </p:spPr>
        <p:txBody>
          <a:bodyPr wrap="square">
            <a:spAutoFit/>
          </a:bodyPr>
          <a:lstStyle/>
          <a:p>
            <a:pPr algn="ctr"/>
            <a:r>
              <a:rPr lang="fr-FR" sz="2400" b="1" dirty="0"/>
              <a:t>Catégorie 4</a:t>
            </a:r>
            <a:r>
              <a:rPr lang="fr-FR" sz="2400" dirty="0"/>
              <a:t> : </a:t>
            </a:r>
            <a:r>
              <a:rPr lang="fr-FR" sz="2400" b="1" dirty="0"/>
              <a:t>Promouvoir de saines politiques au niveau macro-économique</a:t>
            </a:r>
          </a:p>
          <a:p>
            <a:pPr algn="just"/>
            <a:endParaRPr lang="fr-FR" sz="2400" b="1" dirty="0"/>
          </a:p>
          <a:p>
            <a:pPr lvl="0" algn="just"/>
            <a:r>
              <a:rPr lang="fr-FR" sz="2000" b="1" dirty="0"/>
              <a:t>Objectif :</a:t>
            </a:r>
            <a:r>
              <a:rPr lang="fr-FR" sz="2000" dirty="0"/>
              <a:t> Créer un environnement macro-économique favorable</a:t>
            </a:r>
          </a:p>
          <a:p>
            <a:pPr lvl="0" algn="just"/>
            <a:endParaRPr lang="fr-FR" sz="2000" dirty="0"/>
          </a:p>
          <a:p>
            <a:pPr lvl="0" algn="just"/>
            <a:r>
              <a:rPr lang="fr-FR" sz="2000" b="1" dirty="0">
                <a:sym typeface="Wingdings"/>
              </a:rPr>
              <a:t> </a:t>
            </a:r>
            <a:r>
              <a:rPr lang="fr-FR" sz="2000" dirty="0"/>
              <a:t>agir sur les déterminants économiques, culturels, environnementaux</a:t>
            </a:r>
          </a:p>
          <a:p>
            <a:pPr lvl="0" algn="just"/>
            <a:endParaRPr lang="fr-FR" sz="2000" dirty="0"/>
          </a:p>
          <a:p>
            <a:pPr lvl="0" algn="just"/>
            <a:r>
              <a:rPr lang="fr-FR" sz="2000" b="1" dirty="0"/>
              <a:t>Réponse : </a:t>
            </a:r>
            <a:r>
              <a:rPr lang="fr-FR" sz="2000" dirty="0"/>
              <a:t>au niveau de la société par protection juridique des droits humains (social, travail, etc.) ; politique de revenus, de redistribution, etc.</a:t>
            </a:r>
          </a:p>
          <a:p>
            <a:pPr lvl="0" algn="just"/>
            <a:endParaRPr lang="fr-FR" sz="2000" dirty="0"/>
          </a:p>
          <a:p>
            <a:pPr lvl="0" algn="just"/>
            <a:r>
              <a:rPr lang="fr-FR" sz="2000" b="1" dirty="0"/>
              <a:t>Moyens : </a:t>
            </a:r>
            <a:r>
              <a:rPr lang="fr-FR" sz="2000" dirty="0"/>
              <a:t>mise en cohérence de politiques économiques nationales et internationales ; redistribution équitable, etc.</a:t>
            </a:r>
          </a:p>
          <a:p>
            <a:pPr algn="just"/>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1796290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9" y="1780283"/>
            <a:ext cx="7803444" cy="830997"/>
          </a:xfrm>
          <a:prstGeom prst="rect">
            <a:avLst/>
          </a:prstGeom>
        </p:spPr>
        <p:txBody>
          <a:bodyPr wrap="square">
            <a:spAutoFit/>
          </a:bodyPr>
          <a:lstStyle/>
          <a:p>
            <a:pPr algn="just"/>
            <a:endParaRPr lang="fr-FR" sz="2400" dirty="0"/>
          </a:p>
          <a:p>
            <a:pPr algn="just"/>
            <a:endParaRPr lang="fr-FR" sz="2400" dirty="0"/>
          </a:p>
        </p:txBody>
      </p:sp>
      <p:sp>
        <p:nvSpPr>
          <p:cNvPr id="4" name="Rectangle 3"/>
          <p:cNvSpPr/>
          <p:nvPr/>
        </p:nvSpPr>
        <p:spPr>
          <a:xfrm>
            <a:off x="366889" y="328242"/>
            <a:ext cx="8505053" cy="584776"/>
          </a:xfrm>
          <a:prstGeom prst="rect">
            <a:avLst/>
          </a:prstGeom>
        </p:spPr>
        <p:txBody>
          <a:bodyPr wrap="none">
            <a:spAutoFit/>
          </a:bodyPr>
          <a:lstStyle/>
          <a:p>
            <a:pPr lvl="0"/>
            <a:r>
              <a:rPr lang="fr-FR" sz="3200" b="1" dirty="0">
                <a:solidFill>
                  <a:prstClr val="black"/>
                </a:solidFill>
              </a:rPr>
              <a:t>Recommandations et liens avec les interventions</a:t>
            </a:r>
          </a:p>
        </p:txBody>
      </p:sp>
      <p:sp>
        <p:nvSpPr>
          <p:cNvPr id="3" name="Rectangle 2"/>
          <p:cNvSpPr/>
          <p:nvPr/>
        </p:nvSpPr>
        <p:spPr>
          <a:xfrm>
            <a:off x="366890" y="2032617"/>
            <a:ext cx="8325555" cy="2677656"/>
          </a:xfrm>
          <a:prstGeom prst="rect">
            <a:avLst/>
          </a:prstGeom>
        </p:spPr>
        <p:txBody>
          <a:bodyPr wrap="square">
            <a:spAutoFit/>
          </a:bodyPr>
          <a:lstStyle/>
          <a:p>
            <a:pPr algn="just"/>
            <a:r>
              <a:rPr lang="fr-FR" sz="2400" dirty="0"/>
              <a:t>Ces interventions renvoient à la mise en place d’une véritable politique de promotion de la santé selon les principes définis par </a:t>
            </a:r>
            <a:r>
              <a:rPr lang="fr-FR" sz="2400" b="1" dirty="0"/>
              <a:t>la charte d’Ottawa pour la promotion de la santé en 1986.</a:t>
            </a:r>
          </a:p>
          <a:p>
            <a:pPr algn="ctr"/>
            <a:endParaRPr lang="fr-FR" sz="2400" dirty="0"/>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3702627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78467" y="338667"/>
            <a:ext cx="7114448" cy="584776"/>
          </a:xfrm>
          <a:prstGeom prst="rect">
            <a:avLst/>
          </a:prstGeom>
          <a:noFill/>
        </p:spPr>
        <p:txBody>
          <a:bodyPr wrap="none" rtlCol="0">
            <a:spAutoFit/>
          </a:bodyPr>
          <a:lstStyle/>
          <a:p>
            <a:r>
              <a:rPr lang="fr-FR" sz="3200" b="1" dirty="0"/>
              <a:t>La promotion de la santé : une définition</a:t>
            </a:r>
          </a:p>
        </p:txBody>
      </p:sp>
      <p:sp>
        <p:nvSpPr>
          <p:cNvPr id="4" name="ZoneTexte 3"/>
          <p:cNvSpPr txBox="1"/>
          <p:nvPr/>
        </p:nvSpPr>
        <p:spPr>
          <a:xfrm>
            <a:off x="618067" y="1552222"/>
            <a:ext cx="184666" cy="369332"/>
          </a:xfrm>
          <a:prstGeom prst="rect">
            <a:avLst/>
          </a:prstGeom>
          <a:noFill/>
        </p:spPr>
        <p:txBody>
          <a:bodyPr wrap="none" rtlCol="0">
            <a:spAutoFit/>
          </a:bodyPr>
          <a:lstStyle/>
          <a:p>
            <a:endParaRPr lang="fr-FR" dirty="0"/>
          </a:p>
        </p:txBody>
      </p:sp>
      <p:sp>
        <p:nvSpPr>
          <p:cNvPr id="5" name="Rectangle 4"/>
          <p:cNvSpPr/>
          <p:nvPr/>
        </p:nvSpPr>
        <p:spPr>
          <a:xfrm>
            <a:off x="474133" y="1157920"/>
            <a:ext cx="7918782" cy="5970865"/>
          </a:xfrm>
          <a:prstGeom prst="rect">
            <a:avLst/>
          </a:prstGeom>
        </p:spPr>
        <p:txBody>
          <a:bodyPr wrap="square">
            <a:spAutoFit/>
          </a:bodyPr>
          <a:lstStyle/>
          <a:p>
            <a:pPr algn="just"/>
            <a:r>
              <a:rPr lang="fr-FR" sz="2000" dirty="0"/>
              <a:t>« </a:t>
            </a:r>
            <a:r>
              <a:rPr lang="fr-FR" sz="2000" i="1" dirty="0"/>
              <a:t>Processus qui confère aux personnes et aux communautés la capacité d’améliorer leur santé et d’accroître leur contrôle sur les déterminants de la santé </a:t>
            </a:r>
            <a:r>
              <a:rPr lang="fr-FR" sz="2000" dirty="0"/>
              <a:t>».</a:t>
            </a:r>
          </a:p>
          <a:p>
            <a:pPr algn="just"/>
            <a:r>
              <a:rPr lang="fr-FR" sz="2000" b="1" dirty="0"/>
              <a:t>Charte d’Ottawa, 1986</a:t>
            </a:r>
          </a:p>
          <a:p>
            <a:pPr algn="just"/>
            <a:endParaRPr lang="fr-FR" sz="2000" b="1" dirty="0"/>
          </a:p>
          <a:p>
            <a:pPr marL="457200" indent="-457200" algn="just">
              <a:buFont typeface="Wingdings" charset="0"/>
              <a:buChar char="à"/>
            </a:pPr>
            <a:r>
              <a:rPr lang="fr-FR" sz="2000" dirty="0"/>
              <a:t>Reconnue lors de la première conférence internationale pour la promotion de la santé en 1986 au cours de laquelle a été ratifiée la Charte d’Ottawa.</a:t>
            </a:r>
          </a:p>
          <a:p>
            <a:pPr marL="457200" indent="-457200" algn="just">
              <a:buFont typeface="Wingdings" charset="0"/>
              <a:buChar char="à"/>
            </a:pPr>
            <a:r>
              <a:rPr lang="fr-FR" sz="2000" b="1" dirty="0"/>
              <a:t>La Charte d’Ottawa </a:t>
            </a:r>
            <a:r>
              <a:rPr lang="fr-FR" sz="2000" dirty="0"/>
              <a:t>:</a:t>
            </a:r>
          </a:p>
          <a:p>
            <a:pPr marL="800100" lvl="1" indent="-342900" algn="just">
              <a:buFont typeface="Arial"/>
              <a:buChar char="•"/>
            </a:pPr>
            <a:r>
              <a:rPr lang="fr-FR" sz="2000" dirty="0"/>
              <a:t>Fait suite à la </a:t>
            </a:r>
            <a:r>
              <a:rPr lang="fr-FR" sz="2000" b="1" dirty="0"/>
              <a:t>déclaration d’Alma-Ata</a:t>
            </a:r>
            <a:r>
              <a:rPr lang="fr-FR" sz="2000" dirty="0"/>
              <a:t> (1978) qui a apporté et défini les éléments clés d'un système de santé intégré qui fonctionne avec et pour les gens.</a:t>
            </a:r>
          </a:p>
          <a:p>
            <a:pPr marL="800100" lvl="1" indent="-342900" algn="just">
              <a:buFont typeface="Arial"/>
              <a:buChar char="•"/>
            </a:pPr>
            <a:r>
              <a:rPr lang="fr-FR" sz="2000" dirty="0"/>
              <a:t>Demandait de renforcer l’action communautaire.</a:t>
            </a:r>
          </a:p>
          <a:p>
            <a:r>
              <a:rPr lang="fr-FR" sz="2000" dirty="0"/>
              <a:t> </a:t>
            </a:r>
          </a:p>
          <a:p>
            <a:pPr marL="342900" indent="-342900" algn="just">
              <a:buFont typeface="Arial"/>
              <a:buChar char="•"/>
            </a:pPr>
            <a:endParaRPr lang="fr-FR" sz="2000" dirty="0"/>
          </a:p>
          <a:p>
            <a:pPr algn="just"/>
            <a:endParaRPr lang="fr-FR" sz="3200" dirty="0"/>
          </a:p>
          <a:p>
            <a:endParaRPr lang="fr-FR" sz="3200" b="1" dirty="0"/>
          </a:p>
          <a:p>
            <a:endParaRPr lang="fr-FR" dirty="0"/>
          </a:p>
        </p:txBody>
      </p:sp>
    </p:spTree>
    <p:extLst>
      <p:ext uri="{BB962C8B-B14F-4D97-AF65-F5344CB8AC3E}">
        <p14:creationId xmlns:p14="http://schemas.microsoft.com/office/powerpoint/2010/main" val="100539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83467" y="599722"/>
            <a:ext cx="184666" cy="369332"/>
          </a:xfrm>
          <a:prstGeom prst="rect">
            <a:avLst/>
          </a:prstGeom>
          <a:noFill/>
        </p:spPr>
        <p:txBody>
          <a:bodyPr wrap="none" rtlCol="0">
            <a:spAutoFit/>
          </a:bodyPr>
          <a:lstStyle/>
          <a:p>
            <a:r>
              <a:rPr lang="fr-FR" dirty="0"/>
              <a:t> </a:t>
            </a:r>
          </a:p>
        </p:txBody>
      </p:sp>
      <p:pic>
        <p:nvPicPr>
          <p:cNvPr id="4" name="Image 3" descr="prevention@promotion san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7682"/>
            <a:ext cx="9143999" cy="4846318"/>
          </a:xfrm>
          <a:prstGeom prst="rect">
            <a:avLst/>
          </a:prstGeom>
        </p:spPr>
      </p:pic>
    </p:spTree>
    <p:extLst>
      <p:ext uri="{BB962C8B-B14F-4D97-AF65-F5344CB8AC3E}">
        <p14:creationId xmlns:p14="http://schemas.microsoft.com/office/powerpoint/2010/main" val="1122540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71911A1-3E7A-BCEA-D3A0-024C323C9CC4}"/>
              </a:ext>
            </a:extLst>
          </p:cNvPr>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46</a:t>
            </a:fld>
            <a:endParaRPr lang="fr-FR">
              <a:solidFill>
                <a:prstClr val="black">
                  <a:tint val="75000"/>
                </a:prstClr>
              </a:solidFill>
              <a:latin typeface="Calibri"/>
            </a:endParaRPr>
          </a:p>
        </p:txBody>
      </p:sp>
      <p:pic>
        <p:nvPicPr>
          <p:cNvPr id="6" name="Image 5">
            <a:extLst>
              <a:ext uri="{FF2B5EF4-FFF2-40B4-BE49-F238E27FC236}">
                <a16:creationId xmlns:a16="http://schemas.microsoft.com/office/drawing/2014/main" id="{B42F8B74-02FB-C9F5-5040-A61944021F5B}"/>
              </a:ext>
            </a:extLst>
          </p:cNvPr>
          <p:cNvPicPr>
            <a:picLocks noChangeAspect="1"/>
          </p:cNvPicPr>
          <p:nvPr/>
        </p:nvPicPr>
        <p:blipFill>
          <a:blip r:embed="rId2"/>
          <a:stretch>
            <a:fillRect/>
          </a:stretch>
        </p:blipFill>
        <p:spPr>
          <a:xfrm>
            <a:off x="865737" y="0"/>
            <a:ext cx="7412525" cy="5715000"/>
          </a:xfrm>
          <a:prstGeom prst="rect">
            <a:avLst/>
          </a:prstGeom>
        </p:spPr>
      </p:pic>
    </p:spTree>
    <p:extLst>
      <p:ext uri="{BB962C8B-B14F-4D97-AF65-F5344CB8AC3E}">
        <p14:creationId xmlns:p14="http://schemas.microsoft.com/office/powerpoint/2010/main" val="64328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1416" y="349024"/>
            <a:ext cx="8836774" cy="954107"/>
          </a:xfrm>
          <a:prstGeom prst="rect">
            <a:avLst/>
          </a:prstGeom>
          <a:noFill/>
        </p:spPr>
        <p:txBody>
          <a:bodyPr wrap="none" rtlCol="0">
            <a:spAutoFit/>
          </a:bodyPr>
          <a:lstStyle/>
          <a:p>
            <a:r>
              <a:rPr lang="fr-FR" sz="2800" b="1" cap="all" dirty="0">
                <a:solidFill>
                  <a:srgbClr val="FF6600"/>
                </a:solidFill>
                <a:effectLst>
                  <a:outerShdw blurRad="38100" dist="12700" dir="2700000" algn="tl" rotWithShape="0">
                    <a:srgbClr val="000000">
                      <a:alpha val="43000"/>
                    </a:srgbClr>
                  </a:outerShdw>
                </a:effectLst>
                <a:latin typeface="+mj-lt"/>
                <a:ea typeface="+mj-ea"/>
                <a:cs typeface="+mj-cs"/>
              </a:rPr>
              <a:t>Promotion de la santé : Stratégies d’intervention </a:t>
            </a:r>
          </a:p>
          <a:p>
            <a:r>
              <a:rPr lang="fr-FR" sz="2800" b="1" cap="all" dirty="0">
                <a:solidFill>
                  <a:srgbClr val="FF6600"/>
                </a:solidFill>
                <a:effectLst>
                  <a:outerShdw blurRad="38100" dist="12700" dir="2700000" algn="tl" rotWithShape="0">
                    <a:srgbClr val="000000">
                      <a:alpha val="43000"/>
                    </a:srgbClr>
                  </a:outerShdw>
                </a:effectLst>
                <a:latin typeface="+mj-lt"/>
                <a:ea typeface="+mj-ea"/>
                <a:cs typeface="+mj-cs"/>
              </a:rPr>
              <a:t>(Charte d’Ottawa) </a:t>
            </a:r>
          </a:p>
        </p:txBody>
      </p:sp>
      <p:sp>
        <p:nvSpPr>
          <p:cNvPr id="3" name="ZoneTexte 2"/>
          <p:cNvSpPr txBox="1"/>
          <p:nvPr/>
        </p:nvSpPr>
        <p:spPr>
          <a:xfrm>
            <a:off x="721102" y="1915186"/>
            <a:ext cx="4801017" cy="3139321"/>
          </a:xfrm>
          <a:prstGeom prst="rect">
            <a:avLst/>
          </a:prstGeom>
          <a:noFill/>
        </p:spPr>
        <p:txBody>
          <a:bodyPr wrap="square" rtlCol="0">
            <a:spAutoFit/>
          </a:bodyPr>
          <a:lstStyle/>
          <a:p>
            <a:pPr marL="285750" indent="-285750" algn="just">
              <a:buFont typeface="Arial"/>
              <a:buChar char="•"/>
            </a:pPr>
            <a:r>
              <a:rPr lang="fr-FR" sz="2000" dirty="0">
                <a:solidFill>
                  <a:srgbClr val="002060"/>
                </a:solidFill>
              </a:rPr>
              <a:t>Élaboration de politiques pour la santé </a:t>
            </a:r>
          </a:p>
          <a:p>
            <a:pPr algn="just"/>
            <a:endParaRPr lang="fr-FR" sz="2000" dirty="0">
              <a:solidFill>
                <a:srgbClr val="002060"/>
              </a:solidFill>
            </a:endParaRPr>
          </a:p>
          <a:p>
            <a:pPr marL="285750" indent="-285750" algn="just">
              <a:buFont typeface="Arial"/>
              <a:buChar char="•"/>
            </a:pPr>
            <a:r>
              <a:rPr lang="fr-FR" sz="2000" dirty="0">
                <a:solidFill>
                  <a:srgbClr val="002060"/>
                </a:solidFill>
              </a:rPr>
              <a:t>Création de milieux favorables </a:t>
            </a:r>
          </a:p>
          <a:p>
            <a:pPr algn="just"/>
            <a:endParaRPr lang="fr-FR" sz="2000" dirty="0">
              <a:solidFill>
                <a:srgbClr val="002060"/>
              </a:solidFill>
            </a:endParaRPr>
          </a:p>
          <a:p>
            <a:pPr marL="285750" indent="-285750" algn="just">
              <a:buFont typeface="Arial"/>
              <a:buChar char="•"/>
            </a:pPr>
            <a:r>
              <a:rPr lang="fr-FR" sz="2000" dirty="0">
                <a:solidFill>
                  <a:srgbClr val="002060"/>
                </a:solidFill>
              </a:rPr>
              <a:t>Renforcement de l’action communautaire </a:t>
            </a:r>
          </a:p>
          <a:p>
            <a:pPr algn="just"/>
            <a:endParaRPr lang="fr-FR" sz="2000" dirty="0">
              <a:solidFill>
                <a:srgbClr val="002060"/>
              </a:solidFill>
            </a:endParaRPr>
          </a:p>
          <a:p>
            <a:pPr marL="285750" indent="-285750" algn="just">
              <a:buFont typeface="Arial"/>
              <a:buChar char="•"/>
            </a:pPr>
            <a:r>
              <a:rPr lang="fr-FR" sz="2000" b="1" dirty="0">
                <a:solidFill>
                  <a:srgbClr val="002060"/>
                </a:solidFill>
              </a:rPr>
              <a:t>Acquisition des aptitudes individuelles </a:t>
            </a:r>
          </a:p>
          <a:p>
            <a:pPr algn="just"/>
            <a:endParaRPr lang="fr-FR" sz="2000" dirty="0">
              <a:solidFill>
                <a:srgbClr val="002060"/>
              </a:solidFill>
            </a:endParaRPr>
          </a:p>
          <a:p>
            <a:pPr marL="285750" indent="-285750" algn="just">
              <a:buFont typeface="Arial"/>
              <a:buChar char="•"/>
            </a:pPr>
            <a:r>
              <a:rPr lang="fr-FR" sz="2000" dirty="0">
                <a:solidFill>
                  <a:srgbClr val="002060"/>
                </a:solidFill>
              </a:rPr>
              <a:t>Réorientation des services de santé</a:t>
            </a:r>
          </a:p>
          <a:p>
            <a:endParaRPr lang="fr-FR" dirty="0"/>
          </a:p>
        </p:txBody>
      </p:sp>
      <p:sp>
        <p:nvSpPr>
          <p:cNvPr id="4" name="Espace réservé du numéro de diapositive 3"/>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47</a:t>
            </a:fld>
            <a:endParaRPr lang="fr-FR">
              <a:solidFill>
                <a:prstClr val="black">
                  <a:tint val="75000"/>
                </a:prstClr>
              </a:solidFill>
              <a:latin typeface="Calibri"/>
            </a:endParaRPr>
          </a:p>
        </p:txBody>
      </p:sp>
      <p:pic>
        <p:nvPicPr>
          <p:cNvPr id="8" name="Image 7">
            <a:extLst>
              <a:ext uri="{FF2B5EF4-FFF2-40B4-BE49-F238E27FC236}">
                <a16:creationId xmlns:a16="http://schemas.microsoft.com/office/drawing/2014/main" id="{079E1677-2F1D-9DEF-1514-89F67374B699}"/>
              </a:ext>
            </a:extLst>
          </p:cNvPr>
          <p:cNvPicPr>
            <a:picLocks noChangeAspect="1"/>
          </p:cNvPicPr>
          <p:nvPr/>
        </p:nvPicPr>
        <p:blipFill>
          <a:blip r:embed="rId3"/>
          <a:stretch>
            <a:fillRect/>
          </a:stretch>
        </p:blipFill>
        <p:spPr>
          <a:xfrm>
            <a:off x="5400676" y="1185837"/>
            <a:ext cx="3643844" cy="3519365"/>
          </a:xfrm>
          <a:prstGeom prst="rect">
            <a:avLst/>
          </a:prstGeom>
        </p:spPr>
      </p:pic>
    </p:spTree>
    <p:extLst>
      <p:ext uri="{BB962C8B-B14F-4D97-AF65-F5344CB8AC3E}">
        <p14:creationId xmlns:p14="http://schemas.microsoft.com/office/powerpoint/2010/main" val="2022370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6542" y="351058"/>
            <a:ext cx="6788236" cy="584776"/>
          </a:xfrm>
          <a:prstGeom prst="rect">
            <a:avLst/>
          </a:prstGeom>
          <a:noFill/>
        </p:spPr>
        <p:txBody>
          <a:bodyPr wrap="none" rtlCol="0">
            <a:spAutoFit/>
          </a:bodyPr>
          <a:lstStyle/>
          <a:p>
            <a:r>
              <a:rPr lang="fr-FR" sz="3200" b="1" dirty="0">
                <a:solidFill>
                  <a:schemeClr val="accent4"/>
                </a:solidFill>
              </a:rPr>
              <a:t>Élaboration de politiques pour la santé</a:t>
            </a:r>
          </a:p>
        </p:txBody>
      </p:sp>
      <p:sp>
        <p:nvSpPr>
          <p:cNvPr id="4" name="ZoneTexte 3"/>
          <p:cNvSpPr txBox="1"/>
          <p:nvPr/>
        </p:nvSpPr>
        <p:spPr>
          <a:xfrm>
            <a:off x="329361" y="1622778"/>
            <a:ext cx="8572379" cy="3170099"/>
          </a:xfrm>
          <a:prstGeom prst="rect">
            <a:avLst/>
          </a:prstGeom>
          <a:noFill/>
        </p:spPr>
        <p:txBody>
          <a:bodyPr wrap="none" rtlCol="0">
            <a:spAutoFit/>
          </a:bodyPr>
          <a:lstStyle/>
          <a:p>
            <a:pPr marL="285750" indent="-285750" algn="just">
              <a:buFont typeface="Wingdings" charset="0"/>
              <a:buChar char="à"/>
            </a:pPr>
            <a:r>
              <a:rPr lang="fr-FR" sz="2000" b="1" dirty="0">
                <a:solidFill>
                  <a:srgbClr val="002060"/>
                </a:solidFill>
              </a:rPr>
              <a:t>La promotion de la santé </a:t>
            </a:r>
            <a:r>
              <a:rPr lang="fr-FR" sz="2000" dirty="0">
                <a:solidFill>
                  <a:srgbClr val="002060"/>
                </a:solidFill>
              </a:rPr>
              <a:t>va bien au-delà des simples soins de santé. </a:t>
            </a:r>
          </a:p>
          <a:p>
            <a:pPr algn="just"/>
            <a:endParaRPr lang="fr-FR" sz="2000" dirty="0">
              <a:solidFill>
                <a:srgbClr val="002060"/>
              </a:solidFill>
            </a:endParaRPr>
          </a:p>
          <a:p>
            <a:pPr marL="285750" indent="-285750" algn="just">
              <a:buFont typeface="Wingdings" charset="0"/>
              <a:buChar char="à"/>
            </a:pPr>
            <a:r>
              <a:rPr lang="fr-FR" sz="2000" dirty="0">
                <a:solidFill>
                  <a:srgbClr val="002060"/>
                </a:solidFill>
              </a:rPr>
              <a:t>Elle inscrit la santé à l'ordre du jour des responsables politiques de tous </a:t>
            </a:r>
          </a:p>
          <a:p>
            <a:pPr algn="just"/>
            <a:r>
              <a:rPr lang="fr-FR" sz="2000" dirty="0">
                <a:solidFill>
                  <a:srgbClr val="002060"/>
                </a:solidFill>
              </a:rPr>
              <a:t>      les secteurs et à tous les niveaux.</a:t>
            </a:r>
          </a:p>
          <a:p>
            <a:pPr algn="just"/>
            <a:endParaRPr lang="fr-FR" sz="2000" dirty="0">
              <a:solidFill>
                <a:srgbClr val="002060"/>
              </a:solidFill>
            </a:endParaRPr>
          </a:p>
          <a:p>
            <a:pPr algn="just"/>
            <a:r>
              <a:rPr lang="fr-FR" sz="2000" dirty="0">
                <a:solidFill>
                  <a:srgbClr val="002060"/>
                </a:solidFill>
                <a:sym typeface="Wingdings"/>
              </a:rPr>
              <a:t></a:t>
            </a:r>
            <a:r>
              <a:rPr lang="fr-FR" sz="2000" dirty="0">
                <a:solidFill>
                  <a:srgbClr val="002060"/>
                </a:solidFill>
              </a:rPr>
              <a:t> La politique de promotion de la santé associe des approches différentes, mais</a:t>
            </a:r>
          </a:p>
          <a:p>
            <a:pPr algn="just"/>
            <a:r>
              <a:rPr lang="fr-FR" sz="2000" dirty="0">
                <a:solidFill>
                  <a:srgbClr val="002060"/>
                </a:solidFill>
              </a:rPr>
              <a:t>     complémentaires :</a:t>
            </a:r>
          </a:p>
          <a:p>
            <a:pPr marL="742950" lvl="1" indent="-285750" algn="just">
              <a:buFont typeface="Arial"/>
              <a:buChar char="•"/>
            </a:pPr>
            <a:r>
              <a:rPr lang="fr-FR" sz="2000" dirty="0">
                <a:solidFill>
                  <a:srgbClr val="002060"/>
                </a:solidFill>
              </a:rPr>
              <a:t>Mesures législatives</a:t>
            </a:r>
          </a:p>
          <a:p>
            <a:pPr marL="742950" lvl="1" indent="-285750" algn="just">
              <a:buFont typeface="Arial"/>
              <a:buChar char="•"/>
            </a:pPr>
            <a:r>
              <a:rPr lang="fr-FR" sz="2000" dirty="0">
                <a:solidFill>
                  <a:srgbClr val="002060"/>
                </a:solidFill>
              </a:rPr>
              <a:t>Financières et fiscales </a:t>
            </a:r>
          </a:p>
          <a:p>
            <a:pPr marL="742950" lvl="1" indent="-285750" algn="just">
              <a:buFont typeface="Arial"/>
              <a:buChar char="•"/>
            </a:pPr>
            <a:r>
              <a:rPr lang="fr-FR" sz="2000" dirty="0">
                <a:solidFill>
                  <a:srgbClr val="002060"/>
                </a:solidFill>
              </a:rPr>
              <a:t>Changements organisationnels</a:t>
            </a:r>
          </a:p>
        </p:txBody>
      </p:sp>
      <p:sp>
        <p:nvSpPr>
          <p:cNvPr id="3" name="Espace réservé du numéro de diapositive 2"/>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48</a:t>
            </a:fld>
            <a:endParaRPr lang="fr-FR">
              <a:solidFill>
                <a:prstClr val="black">
                  <a:tint val="75000"/>
                </a:prstClr>
              </a:solidFill>
              <a:latin typeface="Calibri"/>
            </a:endParaRPr>
          </a:p>
        </p:txBody>
      </p:sp>
    </p:spTree>
    <p:extLst>
      <p:ext uri="{BB962C8B-B14F-4D97-AF65-F5344CB8AC3E}">
        <p14:creationId xmlns:p14="http://schemas.microsoft.com/office/powerpoint/2010/main" val="1014005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8472D2-6F76-5441-63EB-EF13AE7E3C54}"/>
              </a:ext>
            </a:extLst>
          </p:cNvPr>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49</a:t>
            </a:fld>
            <a:endParaRPr lang="fr-FR">
              <a:solidFill>
                <a:prstClr val="black">
                  <a:tint val="75000"/>
                </a:prstClr>
              </a:solidFill>
              <a:latin typeface="Calibri"/>
            </a:endParaRPr>
          </a:p>
        </p:txBody>
      </p:sp>
      <p:pic>
        <p:nvPicPr>
          <p:cNvPr id="1026" name="Picture 2" descr="Hausse du prix du paquet, zones non-fumeur, interdiction des puffs : ce que  contient le plan anti-tabac - France Bleu">
            <a:extLst>
              <a:ext uri="{FF2B5EF4-FFF2-40B4-BE49-F238E27FC236}">
                <a16:creationId xmlns:a16="http://schemas.microsoft.com/office/drawing/2014/main" id="{E81DA643-F12A-1350-4BFE-1D3A679ED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50006"/>
            <a:ext cx="6670675" cy="566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4133" y="338667"/>
            <a:ext cx="8348134" cy="646331"/>
          </a:xfrm>
          <a:prstGeom prst="rect">
            <a:avLst/>
          </a:prstGeom>
          <a:noFill/>
        </p:spPr>
        <p:txBody>
          <a:bodyPr wrap="square" rtlCol="0">
            <a:spAutoFit/>
          </a:bodyPr>
          <a:lstStyle/>
          <a:p>
            <a:pPr algn="ctr"/>
            <a:r>
              <a:rPr lang="fr-FR" sz="3600" dirty="0">
                <a:solidFill>
                  <a:srgbClr val="FF6600"/>
                </a:solidFill>
              </a:rPr>
              <a:t>Définition de la Santé selon l’OMS (</a:t>
            </a:r>
            <a:r>
              <a:rPr lang="fr-FR" sz="3600" b="1" dirty="0">
                <a:solidFill>
                  <a:srgbClr val="FF6600"/>
                </a:solidFill>
              </a:rPr>
              <a:t>1946)</a:t>
            </a:r>
          </a:p>
        </p:txBody>
      </p:sp>
      <p:sp>
        <p:nvSpPr>
          <p:cNvPr id="5" name="ZoneTexte 4"/>
          <p:cNvSpPr txBox="1"/>
          <p:nvPr/>
        </p:nvSpPr>
        <p:spPr>
          <a:xfrm>
            <a:off x="652969" y="1091662"/>
            <a:ext cx="7635898" cy="6247865"/>
          </a:xfrm>
          <a:prstGeom prst="rect">
            <a:avLst/>
          </a:prstGeom>
          <a:noFill/>
        </p:spPr>
        <p:txBody>
          <a:bodyPr wrap="square" rtlCol="0">
            <a:spAutoFit/>
          </a:bodyPr>
          <a:lstStyle/>
          <a:p>
            <a:pPr algn="just"/>
            <a:r>
              <a:rPr lang="fr-FR" sz="3200" dirty="0"/>
              <a:t>« La santé est un état de complet bien-être physique, mental et social, et ne consiste pas seulement en une absence de maladie ou d'infirmité</a:t>
            </a:r>
            <a:r>
              <a:rPr lang="fr-FR" sz="3200" b="1" dirty="0"/>
              <a:t> </a:t>
            </a:r>
            <a:r>
              <a:rPr lang="fr-FR" sz="3600" dirty="0"/>
              <a:t>».</a:t>
            </a:r>
          </a:p>
          <a:p>
            <a:pPr algn="just"/>
            <a:endParaRPr lang="fr-FR" sz="3600" dirty="0"/>
          </a:p>
          <a:p>
            <a:pPr marL="457200" indent="-457200" algn="just">
              <a:buFont typeface="Wingdings" charset="0"/>
              <a:buChar char="à"/>
            </a:pPr>
            <a:r>
              <a:rPr lang="fr-FR" sz="2800" dirty="0">
                <a:sym typeface="Wingdings"/>
              </a:rPr>
              <a:t>Expression positive de l‘absence de maladie</a:t>
            </a:r>
          </a:p>
          <a:p>
            <a:pPr marL="457200" indent="-457200" algn="just">
              <a:buFont typeface="Wingdings" charset="0"/>
              <a:buChar char="à"/>
            </a:pPr>
            <a:r>
              <a:rPr lang="fr-FR" sz="2800" dirty="0">
                <a:sym typeface="Wingdings"/>
              </a:rPr>
              <a:t>Un concept autant social, mental que physique</a:t>
            </a:r>
          </a:p>
          <a:p>
            <a:pPr marL="457200" indent="-457200" algn="just">
              <a:buFont typeface="Wingdings" charset="0"/>
              <a:buChar char="à"/>
            </a:pPr>
            <a:r>
              <a:rPr lang="fr-FR" sz="2800" dirty="0">
                <a:sym typeface="Wingdings"/>
              </a:rPr>
              <a:t>Un état dynamique partagé entre des responsabilités individuelles et collectives </a:t>
            </a:r>
            <a:endParaRPr lang="fr-FR" sz="2800" dirty="0"/>
          </a:p>
          <a:p>
            <a:pPr algn="just"/>
            <a:endParaRPr lang="fr-FR" dirty="0">
              <a:sym typeface="Wingdings"/>
            </a:endParaRPr>
          </a:p>
          <a:p>
            <a:pPr marL="285750" indent="-285750" algn="just">
              <a:buFont typeface="Arial"/>
              <a:buChar char="•"/>
            </a:pPr>
            <a:endParaRPr lang="fr-FR" dirty="0"/>
          </a:p>
          <a:p>
            <a:pPr marL="285750" indent="-285750" algn="just">
              <a:buFont typeface="Arial"/>
              <a:buChar char="•"/>
            </a:pPr>
            <a:endParaRPr lang="fr-FR" dirty="0"/>
          </a:p>
          <a:p>
            <a:pPr marL="285750" indent="-285750" algn="just">
              <a:buFont typeface="Arial"/>
              <a:buChar char="•"/>
            </a:pPr>
            <a:endParaRPr lang="fr-FR" dirty="0"/>
          </a:p>
          <a:p>
            <a:pPr algn="just"/>
            <a:r>
              <a:rPr lang="fr-FR" dirty="0"/>
              <a:t> </a:t>
            </a:r>
          </a:p>
          <a:p>
            <a:endParaRPr lang="fr-FR" dirty="0"/>
          </a:p>
        </p:txBody>
      </p:sp>
    </p:spTree>
    <p:extLst>
      <p:ext uri="{BB962C8B-B14F-4D97-AF65-F5344CB8AC3E}">
        <p14:creationId xmlns:p14="http://schemas.microsoft.com/office/powerpoint/2010/main" val="3552594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3952" y="243902"/>
            <a:ext cx="5444119" cy="584775"/>
          </a:xfrm>
          <a:prstGeom prst="rect">
            <a:avLst/>
          </a:prstGeom>
          <a:noFill/>
        </p:spPr>
        <p:txBody>
          <a:bodyPr wrap="none" rtlCol="0">
            <a:spAutoFit/>
          </a:bodyPr>
          <a:lstStyle/>
          <a:p>
            <a:pPr algn="just"/>
            <a:r>
              <a:rPr lang="fr-FR" sz="3200" b="1" dirty="0">
                <a:solidFill>
                  <a:schemeClr val="accent4"/>
                </a:solidFill>
              </a:rPr>
              <a:t>Création de milieux favorables </a:t>
            </a:r>
          </a:p>
        </p:txBody>
      </p:sp>
      <p:sp>
        <p:nvSpPr>
          <p:cNvPr id="4" name="ZoneTexte 3"/>
          <p:cNvSpPr txBox="1"/>
          <p:nvPr/>
        </p:nvSpPr>
        <p:spPr>
          <a:xfrm>
            <a:off x="282198" y="828677"/>
            <a:ext cx="7508458" cy="3139321"/>
          </a:xfrm>
          <a:prstGeom prst="rect">
            <a:avLst/>
          </a:prstGeom>
          <a:noFill/>
        </p:spPr>
        <p:txBody>
          <a:bodyPr wrap="square" rtlCol="0">
            <a:spAutoFit/>
          </a:bodyPr>
          <a:lstStyle/>
          <a:p>
            <a:pPr marL="342900" indent="-342900" algn="just">
              <a:buFont typeface="Wingdings" charset="0"/>
              <a:buChar char="à"/>
            </a:pPr>
            <a:r>
              <a:rPr lang="fr-FR" sz="2000" dirty="0">
                <a:solidFill>
                  <a:srgbClr val="002060"/>
                </a:solidFill>
              </a:rPr>
              <a:t>Nos sociétés sont complexes et interconnectées et l'on ne peut séparer la santé des autres objectifs.</a:t>
            </a:r>
          </a:p>
          <a:p>
            <a:pPr algn="just"/>
            <a:endParaRPr lang="fr-FR" sz="2000" dirty="0">
              <a:solidFill>
                <a:srgbClr val="002060"/>
              </a:solidFill>
            </a:endParaRPr>
          </a:p>
          <a:p>
            <a:pPr marL="342900" indent="-342900" algn="just">
              <a:buFont typeface="Wingdings" charset="0"/>
              <a:buChar char="à"/>
            </a:pPr>
            <a:r>
              <a:rPr lang="fr-FR" sz="2000" dirty="0">
                <a:solidFill>
                  <a:srgbClr val="002060"/>
                </a:solidFill>
              </a:rPr>
              <a:t>Les liens qui unissent de façon inextricable les individus à leur milieu constituent la base d'une approche socio-écologique à l'égard de la santé. </a:t>
            </a:r>
          </a:p>
          <a:p>
            <a:pPr algn="just"/>
            <a:endParaRPr lang="fr-FR" sz="2000" dirty="0">
              <a:solidFill>
                <a:srgbClr val="002060"/>
              </a:solidFill>
            </a:endParaRPr>
          </a:p>
          <a:p>
            <a:pPr marL="342900" indent="-342900" algn="just">
              <a:buFont typeface="Wingdings" charset="0"/>
              <a:buChar char="à"/>
            </a:pPr>
            <a:r>
              <a:rPr lang="fr-FR" sz="2000" b="1" dirty="0">
                <a:solidFill>
                  <a:srgbClr val="002060"/>
                </a:solidFill>
              </a:rPr>
              <a:t>La promotion de la santé </a:t>
            </a:r>
            <a:r>
              <a:rPr lang="fr-FR" sz="2000" dirty="0">
                <a:solidFill>
                  <a:srgbClr val="002060"/>
                </a:solidFill>
              </a:rPr>
              <a:t>engendre des conditions de vie et de travail à la fois sûres, stimulantes, gratifiantes et agréables. </a:t>
            </a:r>
          </a:p>
          <a:p>
            <a:pPr algn="just"/>
            <a:endParaRPr lang="fr-FR" dirty="0"/>
          </a:p>
        </p:txBody>
      </p:sp>
      <p:sp>
        <p:nvSpPr>
          <p:cNvPr id="3" name="Espace réservé du numéro de diapositive 2"/>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50</a:t>
            </a:fld>
            <a:endParaRPr lang="fr-FR">
              <a:solidFill>
                <a:prstClr val="black">
                  <a:tint val="75000"/>
                </a:prstClr>
              </a:solidFill>
              <a:latin typeface="Calibri"/>
            </a:endParaRPr>
          </a:p>
        </p:txBody>
      </p:sp>
      <p:pic>
        <p:nvPicPr>
          <p:cNvPr id="2050" name="Picture 2" descr="Le Plan vélo et marche 2023-2027 | La préfecture et les services de l'État  en région Île-de-France">
            <a:extLst>
              <a:ext uri="{FF2B5EF4-FFF2-40B4-BE49-F238E27FC236}">
                <a16:creationId xmlns:a16="http://schemas.microsoft.com/office/drawing/2014/main" id="{557B0D4A-1CB0-1DD6-4B1B-4F511121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28430"/>
            <a:ext cx="3657599" cy="208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55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6542" y="379749"/>
            <a:ext cx="7308411" cy="584776"/>
          </a:xfrm>
          <a:prstGeom prst="rect">
            <a:avLst/>
          </a:prstGeom>
          <a:noFill/>
        </p:spPr>
        <p:txBody>
          <a:bodyPr wrap="none" rtlCol="0">
            <a:spAutoFit/>
          </a:bodyPr>
          <a:lstStyle/>
          <a:p>
            <a:pPr algn="just"/>
            <a:r>
              <a:rPr lang="fr-FR" sz="3200" b="1" dirty="0">
                <a:solidFill>
                  <a:schemeClr val="accent4"/>
                </a:solidFill>
              </a:rPr>
              <a:t>Renforcement de l’action communautaire</a:t>
            </a:r>
          </a:p>
        </p:txBody>
      </p:sp>
      <p:sp>
        <p:nvSpPr>
          <p:cNvPr id="4" name="ZoneTexte 3"/>
          <p:cNvSpPr txBox="1"/>
          <p:nvPr/>
        </p:nvSpPr>
        <p:spPr>
          <a:xfrm>
            <a:off x="606388" y="1332130"/>
            <a:ext cx="7588717" cy="1600438"/>
          </a:xfrm>
          <a:prstGeom prst="rect">
            <a:avLst/>
          </a:prstGeom>
          <a:noFill/>
        </p:spPr>
        <p:txBody>
          <a:bodyPr wrap="square" rtlCol="0">
            <a:spAutoFit/>
          </a:bodyPr>
          <a:lstStyle/>
          <a:p>
            <a:pPr algn="just"/>
            <a:r>
              <a:rPr lang="fr-FR" sz="2000" dirty="0">
                <a:solidFill>
                  <a:srgbClr val="002060"/>
                </a:solidFill>
                <a:sym typeface="Wingdings"/>
              </a:rPr>
              <a:t> </a:t>
            </a:r>
            <a:r>
              <a:rPr lang="fr-FR" sz="2000" b="1" dirty="0">
                <a:solidFill>
                  <a:srgbClr val="002060"/>
                </a:solidFill>
              </a:rPr>
              <a:t>La promotion de la santé </a:t>
            </a:r>
            <a:r>
              <a:rPr lang="fr-FR" sz="2000" dirty="0">
                <a:solidFill>
                  <a:srgbClr val="002060"/>
                </a:solidFill>
              </a:rPr>
              <a:t>passe par la participation effective et concrète de  	la communauté à la fixation des priorités, à la prise des décisions et à l'élaboration et à la mise en œuvre des stratégies de planification en vue d'atteindre une meilleure santé.</a:t>
            </a:r>
          </a:p>
          <a:p>
            <a:pPr algn="just"/>
            <a:endParaRPr lang="fr-FR" dirty="0"/>
          </a:p>
        </p:txBody>
      </p:sp>
      <p:sp>
        <p:nvSpPr>
          <p:cNvPr id="3" name="Espace réservé du numéro de diapositive 2"/>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51</a:t>
            </a:fld>
            <a:endParaRPr lang="fr-FR">
              <a:solidFill>
                <a:prstClr val="black">
                  <a:tint val="75000"/>
                </a:prstClr>
              </a:solidFill>
              <a:latin typeface="Calibri"/>
            </a:endParaRPr>
          </a:p>
        </p:txBody>
      </p:sp>
      <p:pic>
        <p:nvPicPr>
          <p:cNvPr id="3074" name="Picture 2" descr="L'Académie populaire de la santé - Seine-Saint-Denis, le Département">
            <a:hlinkClick r:id="rId3"/>
            <a:extLst>
              <a:ext uri="{FF2B5EF4-FFF2-40B4-BE49-F238E27FC236}">
                <a16:creationId xmlns:a16="http://schemas.microsoft.com/office/drawing/2014/main" id="{9223BF99-B0EA-2ADF-26EF-7DD82DF66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130" y="2932568"/>
            <a:ext cx="5299870" cy="278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76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9854" y="396414"/>
            <a:ext cx="6825908" cy="1077218"/>
          </a:xfrm>
          <a:prstGeom prst="rect">
            <a:avLst/>
          </a:prstGeom>
          <a:noFill/>
        </p:spPr>
        <p:txBody>
          <a:bodyPr wrap="none" rtlCol="0">
            <a:spAutoFit/>
          </a:bodyPr>
          <a:lstStyle/>
          <a:p>
            <a:pPr algn="just"/>
            <a:r>
              <a:rPr lang="fr-FR" sz="3200" b="1" dirty="0">
                <a:solidFill>
                  <a:schemeClr val="accent4"/>
                </a:solidFill>
              </a:rPr>
              <a:t>Acquisition des aptitudes individuelles </a:t>
            </a:r>
          </a:p>
          <a:p>
            <a:pPr algn="just"/>
            <a:endParaRPr lang="fr-FR" sz="3200" dirty="0"/>
          </a:p>
        </p:txBody>
      </p:sp>
      <p:sp>
        <p:nvSpPr>
          <p:cNvPr id="4" name="ZoneTexte 3"/>
          <p:cNvSpPr txBox="1"/>
          <p:nvPr/>
        </p:nvSpPr>
        <p:spPr>
          <a:xfrm>
            <a:off x="539374" y="1208838"/>
            <a:ext cx="7588717" cy="2523768"/>
          </a:xfrm>
          <a:prstGeom prst="rect">
            <a:avLst/>
          </a:prstGeom>
          <a:noFill/>
        </p:spPr>
        <p:txBody>
          <a:bodyPr wrap="square" rtlCol="0">
            <a:spAutoFit/>
          </a:bodyPr>
          <a:lstStyle/>
          <a:p>
            <a:pPr marL="342900" indent="-342900" algn="just">
              <a:buFont typeface="Wingdings" charset="0"/>
              <a:buChar char="à"/>
            </a:pPr>
            <a:r>
              <a:rPr lang="fr-FR" sz="2000" b="1" dirty="0">
                <a:solidFill>
                  <a:srgbClr val="002060"/>
                </a:solidFill>
              </a:rPr>
              <a:t>La promotion de la santé </a:t>
            </a:r>
            <a:r>
              <a:rPr lang="fr-FR" sz="2000" dirty="0">
                <a:solidFill>
                  <a:srgbClr val="002060"/>
                </a:solidFill>
              </a:rPr>
              <a:t>appuie le développement individuel et social grâce à l'information, à l'éducation pour la santé et au perfectionnement des aptitudes indispensables à la vie. </a:t>
            </a:r>
          </a:p>
          <a:p>
            <a:pPr algn="just"/>
            <a:endParaRPr lang="fr-FR" sz="2000" dirty="0">
              <a:solidFill>
                <a:srgbClr val="002060"/>
              </a:solidFill>
            </a:endParaRPr>
          </a:p>
          <a:p>
            <a:pPr marL="342900" indent="-342900" algn="just">
              <a:buFont typeface="Wingdings" charset="0"/>
              <a:buChar char="à"/>
            </a:pPr>
            <a:r>
              <a:rPr lang="fr-FR" sz="2000" dirty="0">
                <a:solidFill>
                  <a:srgbClr val="002060"/>
                </a:solidFill>
              </a:rPr>
              <a:t>Elle donne aux gens davantage de possibilités de </a:t>
            </a:r>
            <a:r>
              <a:rPr lang="fr-FR" sz="2000" dirty="0">
                <a:solidFill>
                  <a:srgbClr val="E56727"/>
                </a:solidFill>
              </a:rPr>
              <a:t>contrôle</a:t>
            </a:r>
            <a:r>
              <a:rPr lang="fr-FR" sz="2000" dirty="0">
                <a:solidFill>
                  <a:srgbClr val="002060"/>
                </a:solidFill>
              </a:rPr>
              <a:t> de leur propre santé et de leur environnement et les rend mieux aptes à faire des </a:t>
            </a:r>
            <a:r>
              <a:rPr lang="fr-FR" sz="2000" dirty="0">
                <a:solidFill>
                  <a:srgbClr val="E56727"/>
                </a:solidFill>
              </a:rPr>
              <a:t>choix judicieux</a:t>
            </a:r>
            <a:r>
              <a:rPr lang="fr-FR" sz="2000" dirty="0">
                <a:solidFill>
                  <a:schemeClr val="tx1">
                    <a:tint val="75000"/>
                  </a:schemeClr>
                </a:solidFill>
              </a:rPr>
              <a:t>.</a:t>
            </a:r>
          </a:p>
          <a:p>
            <a:pPr algn="just"/>
            <a:endParaRPr lang="fr-FR" dirty="0"/>
          </a:p>
        </p:txBody>
      </p:sp>
      <p:sp>
        <p:nvSpPr>
          <p:cNvPr id="3" name="Espace réservé du numéro de diapositive 2"/>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52</a:t>
            </a:fld>
            <a:endParaRPr lang="fr-FR">
              <a:solidFill>
                <a:prstClr val="black">
                  <a:tint val="75000"/>
                </a:prstClr>
              </a:solidFill>
              <a:latin typeface="Calibri"/>
            </a:endParaRPr>
          </a:p>
        </p:txBody>
      </p:sp>
      <p:pic>
        <p:nvPicPr>
          <p:cNvPr id="5" name="Image 1">
            <a:extLst>
              <a:ext uri="{FF2B5EF4-FFF2-40B4-BE49-F238E27FC236}">
                <a16:creationId xmlns:a16="http://schemas.microsoft.com/office/drawing/2014/main" id="{683804F2-4F38-4B2D-CA9E-5DCA702D6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3216" y="3736181"/>
            <a:ext cx="5680784" cy="1978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1">
            <a:extLst>
              <a:ext uri="{FF2B5EF4-FFF2-40B4-BE49-F238E27FC236}">
                <a16:creationId xmlns:a16="http://schemas.microsoft.com/office/drawing/2014/main" id="{1E2CB655-AB37-61B9-885D-82F3FC38F1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569" y="3671888"/>
            <a:ext cx="2959744" cy="204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686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6542" y="266391"/>
            <a:ext cx="6219171" cy="1077218"/>
          </a:xfrm>
          <a:prstGeom prst="rect">
            <a:avLst/>
          </a:prstGeom>
          <a:noFill/>
        </p:spPr>
        <p:txBody>
          <a:bodyPr wrap="none" rtlCol="0">
            <a:spAutoFit/>
          </a:bodyPr>
          <a:lstStyle/>
          <a:p>
            <a:pPr algn="just"/>
            <a:r>
              <a:rPr lang="fr-FR" sz="3200" b="1" dirty="0">
                <a:solidFill>
                  <a:schemeClr val="accent4"/>
                </a:solidFill>
              </a:rPr>
              <a:t>Réorientation des services de santé</a:t>
            </a:r>
          </a:p>
          <a:p>
            <a:pPr algn="just"/>
            <a:endParaRPr lang="fr-FR" sz="3200" dirty="0"/>
          </a:p>
        </p:txBody>
      </p:sp>
      <p:sp>
        <p:nvSpPr>
          <p:cNvPr id="4" name="ZoneTexte 3"/>
          <p:cNvSpPr txBox="1"/>
          <p:nvPr/>
        </p:nvSpPr>
        <p:spPr>
          <a:xfrm>
            <a:off x="777641" y="1004485"/>
            <a:ext cx="7588717" cy="3447098"/>
          </a:xfrm>
          <a:prstGeom prst="rect">
            <a:avLst/>
          </a:prstGeom>
          <a:noFill/>
        </p:spPr>
        <p:txBody>
          <a:bodyPr wrap="square" rtlCol="0">
            <a:spAutoFit/>
          </a:bodyPr>
          <a:lstStyle/>
          <a:p>
            <a:pPr marL="342900" indent="-342900" algn="just">
              <a:buFont typeface="Wingdings" charset="0"/>
              <a:buChar char="à"/>
            </a:pPr>
            <a:r>
              <a:rPr lang="fr-FR" sz="2000" dirty="0">
                <a:solidFill>
                  <a:srgbClr val="002060"/>
                </a:solidFill>
              </a:rPr>
              <a:t>La tâche de promotion est partagée entre les particuliers, les groupes communautaires, les professionnels de la santé, les établissements de services, et les gouvernements. </a:t>
            </a:r>
          </a:p>
          <a:p>
            <a:pPr marL="342900" indent="-342900" algn="just">
              <a:buFont typeface="Wingdings" charset="0"/>
              <a:buChar char="à"/>
            </a:pPr>
            <a:endParaRPr lang="fr-FR" sz="2000" dirty="0">
              <a:solidFill>
                <a:srgbClr val="002060"/>
              </a:solidFill>
            </a:endParaRPr>
          </a:p>
          <a:p>
            <a:pPr marL="342900" indent="-342900" algn="just">
              <a:buFont typeface="Wingdings" charset="0"/>
              <a:buChar char="à"/>
            </a:pPr>
            <a:r>
              <a:rPr lang="fr-FR" sz="2000" dirty="0">
                <a:solidFill>
                  <a:srgbClr val="002060"/>
                </a:solidFill>
              </a:rPr>
              <a:t>Tous doivent œuvrer ensemble à la création d'un système de soins servant au mieux les intérêts de la santé.</a:t>
            </a:r>
          </a:p>
          <a:p>
            <a:pPr marL="342900" indent="-342900" algn="just">
              <a:buFont typeface="Wingdings" charset="0"/>
              <a:buChar char="à"/>
            </a:pPr>
            <a:endParaRPr lang="fr-FR" sz="2000" dirty="0">
              <a:solidFill>
                <a:srgbClr val="002060"/>
              </a:solidFill>
            </a:endParaRPr>
          </a:p>
          <a:p>
            <a:pPr marL="342900" indent="-342900" algn="just">
              <a:buFont typeface="Wingdings" charset="0"/>
              <a:buChar char="à"/>
            </a:pPr>
            <a:r>
              <a:rPr lang="fr-FR" sz="2000" dirty="0">
                <a:solidFill>
                  <a:srgbClr val="002060"/>
                </a:solidFill>
              </a:rPr>
              <a:t>La réorientation des services de santé exige une attention accrue l'égard de </a:t>
            </a:r>
            <a:r>
              <a:rPr lang="fr-FR" sz="2000" dirty="0">
                <a:solidFill>
                  <a:srgbClr val="E56727"/>
                </a:solidFill>
              </a:rPr>
              <a:t>la recherche</a:t>
            </a:r>
            <a:r>
              <a:rPr lang="fr-FR" sz="2000" dirty="0">
                <a:solidFill>
                  <a:srgbClr val="002060"/>
                </a:solidFill>
              </a:rPr>
              <a:t>, ainsi que des changements dans </a:t>
            </a:r>
            <a:r>
              <a:rPr lang="fr-FR" sz="2000" dirty="0">
                <a:solidFill>
                  <a:srgbClr val="E56727"/>
                </a:solidFill>
              </a:rPr>
              <a:t>l'enseignement</a:t>
            </a:r>
            <a:r>
              <a:rPr lang="fr-FR" sz="2000" dirty="0">
                <a:solidFill>
                  <a:srgbClr val="002060"/>
                </a:solidFill>
              </a:rPr>
              <a:t> et </a:t>
            </a:r>
            <a:r>
              <a:rPr lang="fr-FR" sz="2000" dirty="0">
                <a:solidFill>
                  <a:srgbClr val="E56727"/>
                </a:solidFill>
              </a:rPr>
              <a:t>la formation des professionnels. </a:t>
            </a:r>
          </a:p>
          <a:p>
            <a:pPr marL="342900" indent="-342900" algn="just">
              <a:buFont typeface="Wingdings" charset="0"/>
              <a:buChar char="à"/>
            </a:pPr>
            <a:endParaRPr lang="fr-FR" dirty="0"/>
          </a:p>
        </p:txBody>
      </p:sp>
      <p:sp>
        <p:nvSpPr>
          <p:cNvPr id="3" name="Espace réservé du numéro de diapositive 2"/>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53</a:t>
            </a:fld>
            <a:endParaRPr lang="fr-FR">
              <a:solidFill>
                <a:prstClr val="black">
                  <a:tint val="75000"/>
                </a:prstClr>
              </a:solidFill>
              <a:latin typeface="Calibri"/>
            </a:endParaRPr>
          </a:p>
        </p:txBody>
      </p:sp>
    </p:spTree>
    <p:extLst>
      <p:ext uri="{BB962C8B-B14F-4D97-AF65-F5344CB8AC3E}">
        <p14:creationId xmlns:p14="http://schemas.microsoft.com/office/powerpoint/2010/main" val="2307197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37544B2-F08A-7DE5-642E-2F1D343B0B92}"/>
              </a:ext>
            </a:extLst>
          </p:cNvPr>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54</a:t>
            </a:fld>
            <a:endParaRPr lang="fr-FR">
              <a:solidFill>
                <a:prstClr val="black">
                  <a:tint val="75000"/>
                </a:prstClr>
              </a:solidFill>
              <a:latin typeface="Calibri"/>
            </a:endParaRPr>
          </a:p>
        </p:txBody>
      </p:sp>
      <p:pic>
        <p:nvPicPr>
          <p:cNvPr id="3" name="Picture 2" descr="Promotion de la santé en bref - Promo Santé">
            <a:extLst>
              <a:ext uri="{FF2B5EF4-FFF2-40B4-BE49-F238E27FC236}">
                <a16:creationId xmlns:a16="http://schemas.microsoft.com/office/drawing/2014/main" id="{99CB157E-8DEA-5E3D-8678-435741119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5" y="0"/>
            <a:ext cx="8090693"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EF6192D-F970-9E6D-0399-D2E62FFEE2E3}"/>
              </a:ext>
            </a:extLst>
          </p:cNvPr>
          <p:cNvSpPr txBox="1"/>
          <p:nvPr/>
        </p:nvSpPr>
        <p:spPr>
          <a:xfrm>
            <a:off x="6215063" y="4784616"/>
            <a:ext cx="2821780" cy="584775"/>
          </a:xfrm>
          <a:prstGeom prst="rect">
            <a:avLst/>
          </a:prstGeom>
          <a:noFill/>
        </p:spPr>
        <p:txBody>
          <a:bodyPr wrap="square">
            <a:spAutoFit/>
          </a:bodyPr>
          <a:lstStyle/>
          <a:p>
            <a:r>
              <a:rPr lang="fr-FR" sz="1600" dirty="0">
                <a:solidFill>
                  <a:srgbClr val="E56727"/>
                </a:solidFill>
              </a:rPr>
              <a:t>https://</a:t>
            </a:r>
            <a:r>
              <a:rPr lang="fr-FR" sz="1600" dirty="0" err="1">
                <a:solidFill>
                  <a:srgbClr val="E56727"/>
                </a:solidFill>
              </a:rPr>
              <a:t>promosante.org</a:t>
            </a:r>
            <a:r>
              <a:rPr lang="fr-FR" sz="1600" dirty="0">
                <a:solidFill>
                  <a:srgbClr val="E56727"/>
                </a:solidFill>
              </a:rPr>
              <a:t>/promotion-de-la-sante-en-bref/</a:t>
            </a:r>
          </a:p>
        </p:txBody>
      </p:sp>
    </p:spTree>
    <p:extLst>
      <p:ext uri="{BB962C8B-B14F-4D97-AF65-F5344CB8AC3E}">
        <p14:creationId xmlns:p14="http://schemas.microsoft.com/office/powerpoint/2010/main" val="644539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BEFE0E7-6095-0647-960E-D2C15A143760}"/>
              </a:ext>
            </a:extLst>
          </p:cNvPr>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55</a:t>
            </a:fld>
            <a:endParaRPr lang="fr-FR">
              <a:solidFill>
                <a:prstClr val="black">
                  <a:tint val="75000"/>
                </a:prstClr>
              </a:solidFill>
              <a:latin typeface="Calibri"/>
            </a:endParaRPr>
          </a:p>
        </p:txBody>
      </p:sp>
      <p:pic>
        <p:nvPicPr>
          <p:cNvPr id="3" name="Image 2">
            <a:extLst>
              <a:ext uri="{FF2B5EF4-FFF2-40B4-BE49-F238E27FC236}">
                <a16:creationId xmlns:a16="http://schemas.microsoft.com/office/drawing/2014/main" id="{CA53DFF2-2057-D048-9622-EC38E62A8B1C}"/>
              </a:ext>
            </a:extLst>
          </p:cNvPr>
          <p:cNvPicPr>
            <a:picLocks noChangeAspect="1"/>
          </p:cNvPicPr>
          <p:nvPr/>
        </p:nvPicPr>
        <p:blipFill>
          <a:blip r:embed="rId2"/>
          <a:stretch>
            <a:fillRect/>
          </a:stretch>
        </p:blipFill>
        <p:spPr>
          <a:xfrm>
            <a:off x="0" y="1082727"/>
            <a:ext cx="9144000" cy="3958620"/>
          </a:xfrm>
          <a:prstGeom prst="rect">
            <a:avLst/>
          </a:prstGeom>
        </p:spPr>
      </p:pic>
      <p:sp>
        <p:nvSpPr>
          <p:cNvPr id="4" name="Rectangle 3">
            <a:extLst>
              <a:ext uri="{FF2B5EF4-FFF2-40B4-BE49-F238E27FC236}">
                <a16:creationId xmlns:a16="http://schemas.microsoft.com/office/drawing/2014/main" id="{1B1AA019-C2A0-C346-ABC3-5E99897D99B7}"/>
              </a:ext>
            </a:extLst>
          </p:cNvPr>
          <p:cNvSpPr/>
          <p:nvPr/>
        </p:nvSpPr>
        <p:spPr>
          <a:xfrm>
            <a:off x="181296" y="356755"/>
            <a:ext cx="8615307" cy="369332"/>
          </a:xfrm>
          <a:prstGeom prst="rect">
            <a:avLst/>
          </a:prstGeom>
        </p:spPr>
        <p:txBody>
          <a:bodyPr wrap="none">
            <a:spAutoFit/>
          </a:bodyPr>
          <a:lstStyle/>
          <a:p>
            <a:r>
              <a:rPr lang="fr-FR" b="1" cap="all" dirty="0">
                <a:solidFill>
                  <a:srgbClr val="FF6600"/>
                </a:solidFill>
                <a:effectLst>
                  <a:outerShdw blurRad="38100" dist="12700" dir="2700000" algn="tl" rotWithShape="0">
                    <a:srgbClr val="000000">
                      <a:alpha val="43000"/>
                    </a:srgbClr>
                  </a:outerShdw>
                </a:effectLst>
              </a:rPr>
              <a:t>La promotion de la santé au cours des grandes conférences internationale</a:t>
            </a:r>
          </a:p>
        </p:txBody>
      </p:sp>
    </p:spTree>
    <p:extLst>
      <p:ext uri="{BB962C8B-B14F-4D97-AF65-F5344CB8AC3E}">
        <p14:creationId xmlns:p14="http://schemas.microsoft.com/office/powerpoint/2010/main" val="35323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533" y="402167"/>
            <a:ext cx="8424334" cy="584776"/>
          </a:xfrm>
          <a:prstGeom prst="rect">
            <a:avLst/>
          </a:prstGeom>
          <a:noFill/>
        </p:spPr>
        <p:txBody>
          <a:bodyPr wrap="square" rtlCol="0">
            <a:spAutoFit/>
          </a:bodyPr>
          <a:lstStyle/>
          <a:p>
            <a:pPr algn="ctr"/>
            <a:r>
              <a:rPr lang="fr-FR" sz="3200" b="1" dirty="0"/>
              <a:t>Les conditions indispensables à la santé 1/2 </a:t>
            </a:r>
          </a:p>
        </p:txBody>
      </p:sp>
      <p:sp>
        <p:nvSpPr>
          <p:cNvPr id="3" name="ZoneTexte 2"/>
          <p:cNvSpPr txBox="1"/>
          <p:nvPr/>
        </p:nvSpPr>
        <p:spPr>
          <a:xfrm>
            <a:off x="523425" y="1248834"/>
            <a:ext cx="8073444" cy="4062651"/>
          </a:xfrm>
          <a:prstGeom prst="rect">
            <a:avLst/>
          </a:prstGeom>
          <a:noFill/>
        </p:spPr>
        <p:txBody>
          <a:bodyPr wrap="none" rtlCol="0">
            <a:spAutoFit/>
          </a:bodyPr>
          <a:lstStyle/>
          <a:p>
            <a:pPr algn="just"/>
            <a:r>
              <a:rPr lang="fr-FR" sz="2000" dirty="0"/>
              <a:t>La santé exige un certain nombre de conditions et de ressources préalables, </a:t>
            </a:r>
          </a:p>
          <a:p>
            <a:pPr algn="just"/>
            <a:r>
              <a:rPr lang="fr-FR" sz="2000" dirty="0"/>
              <a:t>l'individu devant pouvoir notamment (Charte d’Ottawa, 1986) :</a:t>
            </a:r>
          </a:p>
          <a:p>
            <a:pPr algn="just"/>
            <a:endParaRPr lang="fr-FR" sz="2000" dirty="0"/>
          </a:p>
          <a:p>
            <a:pPr algn="just"/>
            <a:r>
              <a:rPr lang="fr-FR" sz="2000" dirty="0"/>
              <a:t>· se loger,</a:t>
            </a:r>
          </a:p>
          <a:p>
            <a:pPr algn="just"/>
            <a:r>
              <a:rPr lang="fr-FR" sz="2000" dirty="0"/>
              <a:t>· accéder à l'éducation,</a:t>
            </a:r>
          </a:p>
          <a:p>
            <a:pPr algn="just"/>
            <a:r>
              <a:rPr lang="fr-FR" sz="2000" dirty="0"/>
              <a:t>· se nourrir convenablement,</a:t>
            </a:r>
          </a:p>
          <a:p>
            <a:pPr algn="just"/>
            <a:r>
              <a:rPr lang="fr-FR" sz="2000" dirty="0"/>
              <a:t>· disposer d'un certain revenu,</a:t>
            </a:r>
          </a:p>
          <a:p>
            <a:pPr algn="just"/>
            <a:r>
              <a:rPr lang="fr-FR" sz="2000" dirty="0"/>
              <a:t>· bénéficier d'un </a:t>
            </a:r>
            <a:r>
              <a:rPr lang="fr-FR" sz="2000" dirty="0" err="1"/>
              <a:t>éco-système</a:t>
            </a:r>
            <a:r>
              <a:rPr lang="fr-FR" sz="2000" dirty="0"/>
              <a:t> stable,</a:t>
            </a:r>
          </a:p>
          <a:p>
            <a:pPr algn="just"/>
            <a:r>
              <a:rPr lang="fr-FR" sz="2000" dirty="0"/>
              <a:t>· compter sur un apport durable de ressources,</a:t>
            </a:r>
          </a:p>
          <a:p>
            <a:pPr algn="just"/>
            <a:r>
              <a:rPr lang="fr-FR" sz="2000" dirty="0"/>
              <a:t>· avoir droit à la justice sociale et à un traitement équitable.</a:t>
            </a:r>
          </a:p>
          <a:p>
            <a:pPr algn="just"/>
            <a:endParaRPr lang="fr-FR" sz="2000" dirty="0"/>
          </a:p>
          <a:p>
            <a:pPr algn="just"/>
            <a:r>
              <a:rPr lang="fr-FR" sz="2000" dirty="0"/>
              <a:t>Tels sont les préalables indispensables à toute amélioration de la santé.</a:t>
            </a:r>
          </a:p>
          <a:p>
            <a:endParaRPr lang="fr-FR" dirty="0"/>
          </a:p>
        </p:txBody>
      </p:sp>
    </p:spTree>
    <p:extLst>
      <p:ext uri="{BB962C8B-B14F-4D97-AF65-F5344CB8AC3E}">
        <p14:creationId xmlns:p14="http://schemas.microsoft.com/office/powerpoint/2010/main" val="862461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8293" y="320788"/>
            <a:ext cx="7607371" cy="584776"/>
          </a:xfrm>
          <a:prstGeom prst="rect">
            <a:avLst/>
          </a:prstGeom>
          <a:noFill/>
        </p:spPr>
        <p:txBody>
          <a:bodyPr wrap="none" rtlCol="0">
            <a:spAutoFit/>
          </a:bodyPr>
          <a:lstStyle/>
          <a:p>
            <a:pPr lvl="0" algn="ctr"/>
            <a:r>
              <a:rPr lang="fr-FR" sz="3200" b="1" dirty="0">
                <a:solidFill>
                  <a:prstClr val="black"/>
                </a:solidFill>
              </a:rPr>
              <a:t>Les conditions indispensables à la santé 2/2 </a:t>
            </a:r>
          </a:p>
        </p:txBody>
      </p:sp>
      <p:sp>
        <p:nvSpPr>
          <p:cNvPr id="4" name="ZoneTexte 3"/>
          <p:cNvSpPr txBox="1"/>
          <p:nvPr/>
        </p:nvSpPr>
        <p:spPr>
          <a:xfrm>
            <a:off x="544969" y="1334852"/>
            <a:ext cx="16916399" cy="4585871"/>
          </a:xfrm>
          <a:prstGeom prst="rect">
            <a:avLst/>
          </a:prstGeom>
          <a:noFill/>
        </p:spPr>
        <p:txBody>
          <a:bodyPr wrap="square" rtlCol="0">
            <a:spAutoFit/>
          </a:bodyPr>
          <a:lstStyle/>
          <a:p>
            <a:pPr algn="just"/>
            <a:r>
              <a:rPr lang="fr-FR" sz="2000" dirty="0">
                <a:sym typeface="Wingdings"/>
              </a:rPr>
              <a:t> </a:t>
            </a:r>
            <a:r>
              <a:rPr lang="fr-FR" sz="2400" b="1" dirty="0"/>
              <a:t>La déclaration de Jakarta </a:t>
            </a:r>
            <a:r>
              <a:rPr lang="fr-FR" sz="2000" dirty="0"/>
              <a:t>(1997) réaffirme que la santé est </a:t>
            </a:r>
            <a:r>
              <a:rPr lang="fr-FR" sz="2000" dirty="0">
                <a:solidFill>
                  <a:srgbClr val="FF6600"/>
                </a:solidFill>
              </a:rPr>
              <a:t>un droit </a:t>
            </a:r>
          </a:p>
          <a:p>
            <a:pPr algn="just"/>
            <a:r>
              <a:rPr lang="fr-FR" sz="2000" dirty="0">
                <a:solidFill>
                  <a:srgbClr val="FF6600"/>
                </a:solidFill>
              </a:rPr>
              <a:t>      fondamental </a:t>
            </a:r>
            <a:r>
              <a:rPr lang="fr-FR" sz="2000" dirty="0"/>
              <a:t>de l'être humain et un facteur indispensable au </a:t>
            </a:r>
          </a:p>
          <a:p>
            <a:pPr algn="just"/>
            <a:r>
              <a:rPr lang="fr-FR" sz="2000" dirty="0"/>
              <a:t>      développement économique et social.</a:t>
            </a:r>
          </a:p>
          <a:p>
            <a:pPr algn="just"/>
            <a:endParaRPr lang="fr-FR" sz="2000" dirty="0"/>
          </a:p>
          <a:p>
            <a:pPr algn="just"/>
            <a:r>
              <a:rPr lang="fr-FR" sz="2000" dirty="0">
                <a:sym typeface="Wingdings"/>
              </a:rPr>
              <a:t> </a:t>
            </a:r>
            <a:r>
              <a:rPr lang="fr-FR" sz="2000" dirty="0"/>
              <a:t>Elle place la promotion de la santé dans une </a:t>
            </a:r>
            <a:r>
              <a:rPr lang="fr-FR" sz="2000" dirty="0">
                <a:solidFill>
                  <a:srgbClr val="FF6600"/>
                </a:solidFill>
              </a:rPr>
              <a:t>vision d'ensemble.</a:t>
            </a:r>
          </a:p>
          <a:p>
            <a:pPr algn="just"/>
            <a:endParaRPr lang="fr-FR" sz="2000" dirty="0"/>
          </a:p>
          <a:p>
            <a:pPr algn="just"/>
            <a:r>
              <a:rPr lang="fr-FR" sz="2000" dirty="0">
                <a:sym typeface="Wingdings"/>
              </a:rPr>
              <a:t> Elle a ajouté d’autres préalables à la santé :</a:t>
            </a:r>
            <a:endParaRPr lang="fr-FR" sz="2000" dirty="0"/>
          </a:p>
          <a:p>
            <a:pPr algn="just"/>
            <a:endParaRPr lang="fr-FR" sz="2800" dirty="0"/>
          </a:p>
          <a:p>
            <a:pPr marL="285750" indent="-285750" algn="just">
              <a:buFont typeface="Arial"/>
              <a:buChar char="•"/>
            </a:pPr>
            <a:r>
              <a:rPr lang="fr-FR" sz="2000" dirty="0"/>
              <a:t>La sécurité sociale</a:t>
            </a:r>
          </a:p>
          <a:p>
            <a:pPr marL="285750" indent="-285750" algn="just">
              <a:buFont typeface="Arial"/>
              <a:buChar char="•"/>
            </a:pPr>
            <a:r>
              <a:rPr lang="fr-FR" sz="2000" dirty="0"/>
              <a:t>La responsabilisation des femmes</a:t>
            </a:r>
          </a:p>
          <a:p>
            <a:pPr marL="285750" indent="-285750" algn="just">
              <a:buFont typeface="Arial"/>
              <a:buChar char="•"/>
            </a:pPr>
            <a:r>
              <a:rPr lang="fr-FR" sz="2000" dirty="0"/>
              <a:t>Le respect des droits de l’homme</a:t>
            </a:r>
          </a:p>
          <a:p>
            <a:pPr algn="just"/>
            <a:endParaRPr lang="fr-FR" sz="2000" dirty="0"/>
          </a:p>
          <a:p>
            <a:endParaRPr lang="fr-FR" sz="2000" dirty="0"/>
          </a:p>
          <a:p>
            <a:endParaRPr lang="fr-FR" sz="2000" dirty="0"/>
          </a:p>
        </p:txBody>
      </p:sp>
    </p:spTree>
    <p:extLst>
      <p:ext uri="{BB962C8B-B14F-4D97-AF65-F5344CB8AC3E}">
        <p14:creationId xmlns:p14="http://schemas.microsoft.com/office/powerpoint/2010/main" val="2741109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7290" y="254001"/>
            <a:ext cx="5582490" cy="923330"/>
          </a:xfrm>
          <a:prstGeom prst="rect">
            <a:avLst/>
          </a:prstGeom>
          <a:noFill/>
        </p:spPr>
        <p:txBody>
          <a:bodyPr wrap="none" rtlCol="0">
            <a:spAutoFit/>
          </a:bodyPr>
          <a:lstStyle/>
          <a:p>
            <a:r>
              <a:rPr lang="fr-FR" sz="3600" b="1" dirty="0"/>
              <a:t>La charte de Bangkok (2005)</a:t>
            </a:r>
          </a:p>
          <a:p>
            <a:r>
              <a:rPr lang="fr-FR" dirty="0"/>
              <a:t> </a:t>
            </a:r>
          </a:p>
        </p:txBody>
      </p:sp>
      <p:sp>
        <p:nvSpPr>
          <p:cNvPr id="4" name="ZoneTexte 3"/>
          <p:cNvSpPr txBox="1"/>
          <p:nvPr/>
        </p:nvSpPr>
        <p:spPr>
          <a:xfrm>
            <a:off x="431760" y="1361723"/>
            <a:ext cx="7662424" cy="2523768"/>
          </a:xfrm>
          <a:prstGeom prst="rect">
            <a:avLst/>
          </a:prstGeom>
          <a:noFill/>
        </p:spPr>
        <p:txBody>
          <a:bodyPr wrap="none" rtlCol="0">
            <a:spAutoFit/>
          </a:bodyPr>
          <a:lstStyle/>
          <a:p>
            <a:pPr marL="285750" indent="-285750" algn="just">
              <a:buFont typeface="Wingdings" charset="0"/>
              <a:buChar char="à"/>
            </a:pPr>
            <a:r>
              <a:rPr lang="fr-FR" sz="2000" dirty="0"/>
              <a:t>Elle développe trois axes concernant la promotion de la santé :</a:t>
            </a:r>
          </a:p>
          <a:p>
            <a:pPr algn="just"/>
            <a:endParaRPr lang="fr-FR" sz="2000" dirty="0"/>
          </a:p>
          <a:p>
            <a:pPr marL="285750" lvl="0" indent="-285750" algn="just">
              <a:buFont typeface="Arial"/>
              <a:buChar char="•"/>
            </a:pPr>
            <a:r>
              <a:rPr lang="fr-FR" sz="2000" dirty="0"/>
              <a:t>une responsabilité centrale de l'ensemble du </a:t>
            </a:r>
            <a:r>
              <a:rPr lang="fr-FR" sz="2000" dirty="0">
                <a:solidFill>
                  <a:srgbClr val="FF6600"/>
                </a:solidFill>
              </a:rPr>
              <a:t>secteur public </a:t>
            </a:r>
            <a:r>
              <a:rPr lang="fr-FR" sz="2000" dirty="0"/>
              <a:t>;</a:t>
            </a:r>
          </a:p>
          <a:p>
            <a:pPr marL="285750" lvl="0" indent="-285750" algn="just">
              <a:buFont typeface="Arial"/>
              <a:buChar char="•"/>
            </a:pPr>
            <a:r>
              <a:rPr lang="fr-FR" sz="2000" dirty="0"/>
              <a:t>un axe essentiel de l'action communautaire et de la société civile ;</a:t>
            </a:r>
          </a:p>
          <a:p>
            <a:pPr marL="285750" lvl="0" indent="-285750" algn="just">
              <a:buFont typeface="Arial"/>
              <a:buChar char="•"/>
            </a:pPr>
            <a:r>
              <a:rPr lang="fr-FR" sz="2000" dirty="0"/>
              <a:t>une exigence de bonne pratique au niveau </a:t>
            </a:r>
            <a:r>
              <a:rPr lang="fr-FR" sz="2000" dirty="0">
                <a:solidFill>
                  <a:srgbClr val="FF6600"/>
                </a:solidFill>
              </a:rPr>
              <a:t>des entreprises</a:t>
            </a:r>
            <a:r>
              <a:rPr lang="fr-FR" sz="2000" dirty="0"/>
              <a:t>, </a:t>
            </a:r>
          </a:p>
          <a:p>
            <a:pPr lvl="0" algn="just"/>
            <a:r>
              <a:rPr lang="fr-FR" sz="2000" dirty="0"/>
              <a:t>en comprenant sa participation aux </a:t>
            </a:r>
            <a:r>
              <a:rPr lang="fr-FR" sz="2000" dirty="0">
                <a:solidFill>
                  <a:srgbClr val="FF6600"/>
                </a:solidFill>
              </a:rPr>
              <a:t>besoins sociaux de l'environnement </a:t>
            </a:r>
          </a:p>
          <a:p>
            <a:pPr lvl="0" algn="just"/>
            <a:r>
              <a:rPr lang="fr-FR" sz="2000" dirty="0"/>
              <a:t>dans lequel elles s'insèrent et dès lors qu'elles modifient.</a:t>
            </a:r>
          </a:p>
          <a:p>
            <a:endParaRPr lang="fr-FR" dirty="0"/>
          </a:p>
        </p:txBody>
      </p:sp>
    </p:spTree>
    <p:extLst>
      <p:ext uri="{BB962C8B-B14F-4D97-AF65-F5344CB8AC3E}">
        <p14:creationId xmlns:p14="http://schemas.microsoft.com/office/powerpoint/2010/main" val="240417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0284083-9D14-7444-9E02-6AAA9A53C6A9}"/>
              </a:ext>
            </a:extLst>
          </p:cNvPr>
          <p:cNvSpPr>
            <a:spLocks noGrp="1"/>
          </p:cNvSpPr>
          <p:nvPr>
            <p:ph type="sldNum" sz="quarter" idx="12"/>
          </p:nvPr>
        </p:nvSpPr>
        <p:spPr/>
        <p:txBody>
          <a:bodyPr/>
          <a:lstStyle/>
          <a:p>
            <a:fld id="{96737105-C6F0-AF4F-B0CD-4FC2C9D8BA94}" type="slidenum">
              <a:rPr lang="fr-FR" smtClean="0">
                <a:solidFill>
                  <a:prstClr val="black">
                    <a:tint val="75000"/>
                  </a:prstClr>
                </a:solidFill>
                <a:latin typeface="Calibri"/>
              </a:rPr>
              <a:pPr/>
              <a:t>59</a:t>
            </a:fld>
            <a:endParaRPr lang="fr-FR">
              <a:solidFill>
                <a:prstClr val="black">
                  <a:tint val="75000"/>
                </a:prstClr>
              </a:solidFill>
              <a:latin typeface="Calibri"/>
            </a:endParaRPr>
          </a:p>
        </p:txBody>
      </p:sp>
      <p:sp>
        <p:nvSpPr>
          <p:cNvPr id="3" name="Rectangle 2">
            <a:extLst>
              <a:ext uri="{FF2B5EF4-FFF2-40B4-BE49-F238E27FC236}">
                <a16:creationId xmlns:a16="http://schemas.microsoft.com/office/drawing/2014/main" id="{7FB72E26-7336-6F4A-BD76-8E82B56598DC}"/>
              </a:ext>
            </a:extLst>
          </p:cNvPr>
          <p:cNvSpPr/>
          <p:nvPr/>
        </p:nvSpPr>
        <p:spPr>
          <a:xfrm>
            <a:off x="276725" y="871387"/>
            <a:ext cx="8211553" cy="4573688"/>
          </a:xfrm>
          <a:prstGeom prst="rect">
            <a:avLst/>
          </a:prstGeom>
        </p:spPr>
        <p:txBody>
          <a:bodyPr wrap="square">
            <a:spAutoFit/>
          </a:bodyPr>
          <a:lstStyle/>
          <a:p>
            <a:r>
              <a:rPr lang="fr-FR" dirty="0"/>
              <a:t>La charte est issue de la 10ème Conférence mondiale sur la promotion de la santé. </a:t>
            </a:r>
          </a:p>
          <a:p>
            <a:endParaRPr lang="fr-FR" dirty="0"/>
          </a:p>
          <a:p>
            <a:r>
              <a:rPr lang="fr-FR" dirty="0"/>
              <a:t>Elle évoque l’urgence d’agir face </a:t>
            </a:r>
            <a:r>
              <a:rPr lang="fr-FR" dirty="0">
                <a:solidFill>
                  <a:srgbClr val="E56727"/>
                </a:solidFill>
              </a:rPr>
              <a:t>aux crises mondiales (Covid-19), </a:t>
            </a:r>
            <a:r>
              <a:rPr lang="fr-FR" dirty="0"/>
              <a:t>en soulignant l’impact des déterminants écologiques, politiques, commerciaux, numériques et sociaux sur la santé, ainsi que leurs conséquences sur les inégalités dans et entre les groupes sociaux et les nations.</a:t>
            </a:r>
          </a:p>
          <a:p>
            <a:endParaRPr lang="fr-FR" dirty="0"/>
          </a:p>
          <a:p>
            <a:r>
              <a:rPr lang="fr-FR" dirty="0"/>
              <a:t>La Charte de Genève souligne que la création de sociétés fondées sur le </a:t>
            </a:r>
            <a:r>
              <a:rPr lang="fr-FR" b="1" dirty="0">
                <a:solidFill>
                  <a:srgbClr val="002060"/>
                </a:solidFill>
              </a:rPr>
              <a:t>bien-être</a:t>
            </a:r>
            <a:r>
              <a:rPr lang="fr-FR" dirty="0"/>
              <a:t> nécessite des actions coordonnées dans 5 domaines :</a:t>
            </a:r>
          </a:p>
          <a:p>
            <a:pPr marL="285750" indent="-285750">
              <a:lnSpc>
                <a:spcPct val="150000"/>
              </a:lnSpc>
              <a:buFont typeface="Arial" panose="020B0604020202020204" pitchFamily="34" charset="0"/>
              <a:buChar char="•"/>
            </a:pPr>
            <a:r>
              <a:rPr lang="fr-FR" sz="1400" dirty="0"/>
              <a:t>Valoriser, respecter et protéger </a:t>
            </a:r>
            <a:r>
              <a:rPr lang="fr-FR" sz="1400" dirty="0">
                <a:solidFill>
                  <a:srgbClr val="E56727"/>
                </a:solidFill>
              </a:rPr>
              <a:t>la planète et ses écosystèmes</a:t>
            </a:r>
            <a:r>
              <a:rPr lang="fr-FR" sz="1400" dirty="0"/>
              <a:t>,</a:t>
            </a:r>
          </a:p>
          <a:p>
            <a:pPr marL="285750" indent="-285750">
              <a:lnSpc>
                <a:spcPct val="150000"/>
              </a:lnSpc>
              <a:buFont typeface="Arial" panose="020B0604020202020204" pitchFamily="34" charset="0"/>
              <a:buChar char="•"/>
            </a:pPr>
            <a:r>
              <a:rPr lang="fr-FR" sz="1400" dirty="0"/>
              <a:t>Concevoir une économie équitable au service du développement humain dans le respect </a:t>
            </a:r>
            <a:r>
              <a:rPr lang="fr-FR" sz="1400" dirty="0">
                <a:solidFill>
                  <a:srgbClr val="E56727"/>
                </a:solidFill>
              </a:rPr>
              <a:t>des limites écologiques locales et planétaires,</a:t>
            </a:r>
          </a:p>
          <a:p>
            <a:pPr marL="285750" indent="-285750">
              <a:lnSpc>
                <a:spcPct val="150000"/>
              </a:lnSpc>
              <a:buFont typeface="Arial" panose="020B0604020202020204" pitchFamily="34" charset="0"/>
              <a:buChar char="•"/>
            </a:pPr>
            <a:r>
              <a:rPr lang="fr-FR" sz="1400" dirty="0"/>
              <a:t>Mettre en place des </a:t>
            </a:r>
            <a:r>
              <a:rPr lang="fr-FR" sz="1400" dirty="0">
                <a:solidFill>
                  <a:srgbClr val="E56727"/>
                </a:solidFill>
              </a:rPr>
              <a:t>politiques publiques </a:t>
            </a:r>
            <a:r>
              <a:rPr lang="fr-FR" sz="1400" dirty="0"/>
              <a:t>favorables à la santé, d’intérêt général</a:t>
            </a:r>
          </a:p>
          <a:p>
            <a:pPr marL="285750" indent="-285750">
              <a:lnSpc>
                <a:spcPct val="150000"/>
              </a:lnSpc>
              <a:buFont typeface="Arial" panose="020B0604020202020204" pitchFamily="34" charset="0"/>
              <a:buChar char="•"/>
            </a:pPr>
            <a:r>
              <a:rPr lang="fr-FR" sz="1400" dirty="0"/>
              <a:t>Assurer une protection maladie </a:t>
            </a:r>
            <a:r>
              <a:rPr lang="fr-FR" sz="1400" dirty="0">
                <a:solidFill>
                  <a:srgbClr val="E56727"/>
                </a:solidFill>
              </a:rPr>
              <a:t>universelle,</a:t>
            </a:r>
          </a:p>
          <a:p>
            <a:pPr marL="285750" indent="-285750">
              <a:lnSpc>
                <a:spcPct val="150000"/>
              </a:lnSpc>
              <a:buFont typeface="Arial" panose="020B0604020202020204" pitchFamily="34" charset="0"/>
              <a:buChar char="•"/>
            </a:pPr>
            <a:r>
              <a:rPr lang="fr-FR" sz="1400" dirty="0"/>
              <a:t>Gérer les impacts de la </a:t>
            </a:r>
            <a:r>
              <a:rPr lang="fr-FR" sz="1400" dirty="0">
                <a:solidFill>
                  <a:srgbClr val="E56727"/>
                </a:solidFill>
              </a:rPr>
              <a:t>révolution numérique</a:t>
            </a:r>
            <a:r>
              <a:rPr lang="fr-FR" dirty="0">
                <a:solidFill>
                  <a:srgbClr val="E56727"/>
                </a:solidFill>
              </a:rPr>
              <a:t>.</a:t>
            </a:r>
          </a:p>
        </p:txBody>
      </p:sp>
      <p:sp>
        <p:nvSpPr>
          <p:cNvPr id="4" name="Rectangle 3">
            <a:extLst>
              <a:ext uri="{FF2B5EF4-FFF2-40B4-BE49-F238E27FC236}">
                <a16:creationId xmlns:a16="http://schemas.microsoft.com/office/drawing/2014/main" id="{6CCE12D8-EBB9-8A42-AE64-A8FA82E61AEB}"/>
              </a:ext>
            </a:extLst>
          </p:cNvPr>
          <p:cNvSpPr/>
          <p:nvPr/>
        </p:nvSpPr>
        <p:spPr>
          <a:xfrm>
            <a:off x="327457" y="385354"/>
            <a:ext cx="2747227" cy="369332"/>
          </a:xfrm>
          <a:prstGeom prst="rect">
            <a:avLst/>
          </a:prstGeom>
        </p:spPr>
        <p:txBody>
          <a:bodyPr wrap="none">
            <a:spAutoFit/>
          </a:bodyPr>
          <a:lstStyle/>
          <a:p>
            <a:r>
              <a:rPr lang="fr-FR" b="1" cap="all" dirty="0">
                <a:solidFill>
                  <a:srgbClr val="FF6600"/>
                </a:solidFill>
                <a:effectLst>
                  <a:outerShdw blurRad="38100" dist="12700" dir="2700000" algn="tl" rotWithShape="0">
                    <a:srgbClr val="000000">
                      <a:alpha val="43000"/>
                    </a:srgbClr>
                  </a:outerShdw>
                </a:effectLst>
              </a:rPr>
              <a:t>Charte de </a:t>
            </a:r>
            <a:r>
              <a:rPr lang="fr-FR" b="1" cap="all" dirty="0" err="1">
                <a:solidFill>
                  <a:srgbClr val="FF6600"/>
                </a:solidFill>
                <a:effectLst>
                  <a:outerShdw blurRad="38100" dist="12700" dir="2700000" algn="tl" rotWithShape="0">
                    <a:srgbClr val="000000">
                      <a:alpha val="43000"/>
                    </a:srgbClr>
                  </a:outerShdw>
                </a:effectLst>
              </a:rPr>
              <a:t>genève</a:t>
            </a:r>
            <a:r>
              <a:rPr lang="fr-FR" b="1" cap="all" dirty="0">
                <a:solidFill>
                  <a:srgbClr val="FF6600"/>
                </a:solidFill>
                <a:effectLst>
                  <a:outerShdw blurRad="38100" dist="12700" dir="2700000" algn="tl" rotWithShape="0">
                    <a:srgbClr val="000000">
                      <a:alpha val="43000"/>
                    </a:srgbClr>
                  </a:outerShdw>
                </a:effectLst>
              </a:rPr>
              <a:t> (2021)</a:t>
            </a:r>
            <a:endParaRPr lang="fr-FR" dirty="0"/>
          </a:p>
        </p:txBody>
      </p:sp>
    </p:spTree>
    <p:extLst>
      <p:ext uri="{BB962C8B-B14F-4D97-AF65-F5344CB8AC3E}">
        <p14:creationId xmlns:p14="http://schemas.microsoft.com/office/powerpoint/2010/main" val="382605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4133" y="338667"/>
            <a:ext cx="8348134" cy="1138773"/>
          </a:xfrm>
          <a:prstGeom prst="rect">
            <a:avLst/>
          </a:prstGeom>
          <a:noFill/>
        </p:spPr>
        <p:txBody>
          <a:bodyPr wrap="square" rtlCol="0">
            <a:spAutoFit/>
          </a:bodyPr>
          <a:lstStyle/>
          <a:p>
            <a:pPr algn="ctr"/>
            <a:r>
              <a:rPr lang="fr-FR" sz="3200" b="1" dirty="0">
                <a:solidFill>
                  <a:srgbClr val="FF6600"/>
                </a:solidFill>
              </a:rPr>
              <a:t>Modèles sous-jacents de la santé (Bury, 1988)</a:t>
            </a:r>
          </a:p>
          <a:p>
            <a:pPr algn="ctr"/>
            <a:endParaRPr lang="fr-FR" sz="3600" b="1" dirty="0"/>
          </a:p>
        </p:txBody>
      </p:sp>
      <p:sp>
        <p:nvSpPr>
          <p:cNvPr id="5" name="ZoneTexte 4"/>
          <p:cNvSpPr txBox="1"/>
          <p:nvPr/>
        </p:nvSpPr>
        <p:spPr>
          <a:xfrm>
            <a:off x="295595" y="1287644"/>
            <a:ext cx="8519903" cy="4339650"/>
          </a:xfrm>
          <a:prstGeom prst="rect">
            <a:avLst/>
          </a:prstGeom>
          <a:noFill/>
        </p:spPr>
        <p:txBody>
          <a:bodyPr wrap="square" rtlCol="0">
            <a:spAutoFit/>
          </a:bodyPr>
          <a:lstStyle/>
          <a:p>
            <a:r>
              <a:rPr lang="fr-FR" sz="2800" u="sng" dirty="0"/>
              <a:t>Modèle biomédical </a:t>
            </a:r>
          </a:p>
          <a:p>
            <a:pPr marL="571500" indent="-571500">
              <a:buFont typeface="Arial"/>
              <a:buChar char="•"/>
            </a:pPr>
            <a:r>
              <a:rPr lang="fr-FR" sz="2800" dirty="0"/>
              <a:t>La maladie est principalement organique</a:t>
            </a:r>
          </a:p>
          <a:p>
            <a:pPr marL="571500" indent="-571500">
              <a:buFont typeface="Arial"/>
              <a:buChar char="•"/>
            </a:pPr>
            <a:r>
              <a:rPr lang="fr-FR" sz="2800" dirty="0"/>
              <a:t>Elle affecte l’individu</a:t>
            </a:r>
          </a:p>
          <a:p>
            <a:pPr marL="571500" indent="-571500">
              <a:buFont typeface="Arial"/>
              <a:buChar char="•"/>
            </a:pPr>
            <a:r>
              <a:rPr lang="fr-FR" sz="2800" dirty="0"/>
              <a:t>Elle demande une approche curative (diagnostic et traitement)</a:t>
            </a:r>
          </a:p>
          <a:p>
            <a:pPr marL="571500" indent="-571500">
              <a:buFont typeface="Arial"/>
              <a:buChar char="•"/>
            </a:pPr>
            <a:r>
              <a:rPr lang="fr-FR" sz="2800" dirty="0"/>
              <a:t>Par des médecins formés aux sciences biologiques</a:t>
            </a:r>
          </a:p>
          <a:p>
            <a:pPr algn="just"/>
            <a:endParaRPr lang="fr-FR" dirty="0">
              <a:sym typeface="Wingdings"/>
            </a:endParaRPr>
          </a:p>
          <a:p>
            <a:pPr marL="285750" indent="-285750" algn="just">
              <a:buFont typeface="Arial"/>
              <a:buChar char="•"/>
            </a:pPr>
            <a:endParaRPr lang="fr-FR" dirty="0"/>
          </a:p>
          <a:p>
            <a:pPr marL="285750" indent="-285750" algn="just">
              <a:buFont typeface="Arial"/>
              <a:buChar char="•"/>
            </a:pPr>
            <a:endParaRPr lang="fr-FR" dirty="0"/>
          </a:p>
          <a:p>
            <a:pPr marL="285750" indent="-285750" algn="just">
              <a:buFont typeface="Arial"/>
              <a:buChar char="•"/>
            </a:pPr>
            <a:endParaRPr lang="fr-FR" dirty="0"/>
          </a:p>
          <a:p>
            <a:pPr algn="just"/>
            <a:r>
              <a:rPr lang="fr-FR" dirty="0"/>
              <a:t> </a:t>
            </a:r>
          </a:p>
          <a:p>
            <a:endParaRPr lang="fr-FR" dirty="0"/>
          </a:p>
        </p:txBody>
      </p:sp>
      <p:sp>
        <p:nvSpPr>
          <p:cNvPr id="7" name="ZoneTexte 6"/>
          <p:cNvSpPr txBox="1"/>
          <p:nvPr/>
        </p:nvSpPr>
        <p:spPr>
          <a:xfrm>
            <a:off x="795866" y="1091662"/>
            <a:ext cx="8348134" cy="646331"/>
          </a:xfrm>
          <a:prstGeom prst="rect">
            <a:avLst/>
          </a:prstGeom>
          <a:noFill/>
        </p:spPr>
        <p:txBody>
          <a:bodyPr wrap="square" rtlCol="0">
            <a:spAutoFit/>
          </a:bodyPr>
          <a:lstStyle/>
          <a:p>
            <a:pPr algn="ctr"/>
            <a:endParaRPr lang="fr-FR" sz="3600" b="1" dirty="0"/>
          </a:p>
        </p:txBody>
      </p:sp>
    </p:spTree>
    <p:extLst>
      <p:ext uri="{BB962C8B-B14F-4D97-AF65-F5344CB8AC3E}">
        <p14:creationId xmlns:p14="http://schemas.microsoft.com/office/powerpoint/2010/main" val="2923570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262" y="1190247"/>
            <a:ext cx="8748407" cy="3416320"/>
          </a:xfrm>
          <a:prstGeom prst="rect">
            <a:avLst/>
          </a:prstGeom>
        </p:spPr>
        <p:txBody>
          <a:bodyPr wrap="square">
            <a:spAutoFit/>
          </a:bodyPr>
          <a:lstStyle/>
          <a:p>
            <a:r>
              <a:rPr lang="fr-FR" sz="2400" dirty="0"/>
              <a:t>Il n’existe pas de réponse unanime, ni de mode d’intervention « type » ou universellement applicable et un seul type d’intervention seul est insuffisant. </a:t>
            </a:r>
            <a:br>
              <a:rPr lang="fr-FR" sz="2400" dirty="0"/>
            </a:br>
            <a:endParaRPr lang="fr-FR" sz="2400" dirty="0"/>
          </a:p>
          <a:p>
            <a:pPr algn="just"/>
            <a:r>
              <a:rPr lang="fr-FR" sz="2400" dirty="0"/>
              <a:t>Au moins deux principes d’action sont à retenir : </a:t>
            </a:r>
            <a:r>
              <a:rPr lang="fr-FR" sz="2400" dirty="0" err="1"/>
              <a:t>intersectorialité</a:t>
            </a:r>
            <a:r>
              <a:rPr lang="fr-FR" sz="2400" dirty="0"/>
              <a:t>, participation sociale et </a:t>
            </a:r>
            <a:r>
              <a:rPr lang="fr-FR" sz="2400" i="1" dirty="0" err="1"/>
              <a:t>empowerment</a:t>
            </a:r>
            <a:r>
              <a:rPr lang="fr-FR" sz="2400" dirty="0"/>
              <a:t>.</a:t>
            </a:r>
          </a:p>
          <a:p>
            <a:pPr algn="just"/>
            <a:endParaRPr lang="fr-FR" sz="2400" dirty="0"/>
          </a:p>
          <a:p>
            <a:pPr algn="just"/>
            <a:r>
              <a:rPr lang="fr-FR" sz="2400" dirty="0"/>
              <a:t>Un secteur d’intervention apparaît prioritaire, celui de la petite enfance (Commission des déterminants sociaux).</a:t>
            </a:r>
          </a:p>
        </p:txBody>
      </p:sp>
      <p:sp>
        <p:nvSpPr>
          <p:cNvPr id="3" name="ZoneTexte 2"/>
          <p:cNvSpPr txBox="1"/>
          <p:nvPr/>
        </p:nvSpPr>
        <p:spPr>
          <a:xfrm>
            <a:off x="3451293" y="266391"/>
            <a:ext cx="2459528" cy="584776"/>
          </a:xfrm>
          <a:prstGeom prst="rect">
            <a:avLst/>
          </a:prstGeom>
          <a:noFill/>
        </p:spPr>
        <p:txBody>
          <a:bodyPr wrap="none" rtlCol="0">
            <a:spAutoFit/>
          </a:bodyPr>
          <a:lstStyle/>
          <a:p>
            <a:pPr algn="just"/>
            <a:r>
              <a:rPr lang="fr-FR" sz="3200" b="1" dirty="0"/>
              <a:t>CONCLUSION</a:t>
            </a:r>
            <a:endParaRPr lang="fr-FR" sz="3200" dirty="0"/>
          </a:p>
        </p:txBody>
      </p:sp>
    </p:spTree>
    <p:extLst>
      <p:ext uri="{BB962C8B-B14F-4D97-AF65-F5344CB8AC3E}">
        <p14:creationId xmlns:p14="http://schemas.microsoft.com/office/powerpoint/2010/main" val="353323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51000" y="1185334"/>
            <a:ext cx="5842000" cy="3344333"/>
          </a:xfrm>
          <a:prstGeom prst="rect">
            <a:avLst/>
          </a:prstGeom>
        </p:spPr>
      </p:pic>
    </p:spTree>
    <p:extLst>
      <p:ext uri="{BB962C8B-B14F-4D97-AF65-F5344CB8AC3E}">
        <p14:creationId xmlns:p14="http://schemas.microsoft.com/office/powerpoint/2010/main" val="205356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350838" y="1096247"/>
            <a:ext cx="8229600" cy="3862917"/>
          </a:xfrm>
        </p:spPr>
        <p:txBody>
          <a:bodyPr>
            <a:normAutofit fontScale="92500" lnSpcReduction="10000"/>
          </a:bodyPr>
          <a:lstStyle/>
          <a:p>
            <a:pPr>
              <a:lnSpc>
                <a:spcPct val="90000"/>
              </a:lnSpc>
              <a:buSzPct val="80000"/>
              <a:buFont typeface="Wingdings" charset="0"/>
              <a:buChar char="q"/>
              <a:defRPr/>
            </a:pPr>
            <a:r>
              <a:rPr lang="fr-FR" sz="2800" dirty="0">
                <a:solidFill>
                  <a:schemeClr val="tx1"/>
                </a:solidFill>
                <a:latin typeface="+mj-lt"/>
              </a:rPr>
              <a:t>Nous retenons : </a:t>
            </a:r>
            <a:r>
              <a:rPr lang="fr-FR" sz="2600" dirty="0">
                <a:solidFill>
                  <a:schemeClr val="tx1"/>
                </a:solidFill>
                <a:latin typeface="Tahoma" charset="0"/>
              </a:rPr>
              <a:t>(sur une période de 3 jours) </a:t>
            </a:r>
            <a:endParaRPr lang="fr-FR" sz="2600" b="1" dirty="0">
              <a:solidFill>
                <a:schemeClr val="tx1"/>
              </a:solidFill>
              <a:latin typeface="+mj-lt"/>
            </a:endParaRPr>
          </a:p>
          <a:p>
            <a:pPr lvl="1">
              <a:lnSpc>
                <a:spcPct val="90000"/>
              </a:lnSpc>
              <a:spcBef>
                <a:spcPct val="40000"/>
              </a:spcBef>
              <a:spcAft>
                <a:spcPct val="5000"/>
              </a:spcAft>
              <a:buSzPct val="80000"/>
              <a:buFont typeface="Wingdings" charset="0"/>
              <a:buChar char="Ø"/>
              <a:defRPr/>
            </a:pPr>
            <a:r>
              <a:rPr lang="fr-FR" sz="1600" dirty="0">
                <a:solidFill>
                  <a:srgbClr val="FF0000"/>
                </a:solidFill>
                <a:latin typeface="+mj-lt"/>
              </a:rPr>
              <a:t>10% </a:t>
            </a:r>
            <a:r>
              <a:rPr lang="fr-FR" sz="1600" dirty="0">
                <a:solidFill>
                  <a:schemeClr val="tx1"/>
                </a:solidFill>
                <a:latin typeface="+mj-lt"/>
              </a:rPr>
              <a:t>de ce que nous lisons</a:t>
            </a:r>
            <a:r>
              <a:rPr lang="fr-FR" sz="2400" dirty="0">
                <a:solidFill>
                  <a:schemeClr val="tx1"/>
                </a:solidFill>
                <a:latin typeface="+mj-lt"/>
              </a:rPr>
              <a:t>       </a:t>
            </a:r>
          </a:p>
          <a:p>
            <a:pPr lvl="1">
              <a:lnSpc>
                <a:spcPct val="90000"/>
              </a:lnSpc>
              <a:spcBef>
                <a:spcPct val="40000"/>
              </a:spcBef>
              <a:spcAft>
                <a:spcPct val="5000"/>
              </a:spcAft>
              <a:buSzPct val="80000"/>
              <a:buFont typeface="Wingdings" charset="0"/>
              <a:buChar char="Ø"/>
              <a:defRPr/>
            </a:pPr>
            <a:r>
              <a:rPr lang="fr-FR" sz="2000" dirty="0">
                <a:solidFill>
                  <a:srgbClr val="FF0000"/>
                </a:solidFill>
                <a:latin typeface="+mj-lt"/>
              </a:rPr>
              <a:t>20%</a:t>
            </a:r>
            <a:r>
              <a:rPr lang="fr-FR" sz="2000" dirty="0">
                <a:solidFill>
                  <a:schemeClr val="tx1"/>
                </a:solidFill>
                <a:latin typeface="+mj-lt"/>
              </a:rPr>
              <a:t> de ce que nous entendons</a:t>
            </a:r>
          </a:p>
          <a:p>
            <a:pPr lvl="1">
              <a:lnSpc>
                <a:spcPct val="90000"/>
              </a:lnSpc>
              <a:spcBef>
                <a:spcPct val="40000"/>
              </a:spcBef>
              <a:spcAft>
                <a:spcPct val="5000"/>
              </a:spcAft>
              <a:buSzPct val="80000"/>
              <a:buFont typeface="Wingdings" charset="0"/>
              <a:buChar char="Ø"/>
              <a:defRPr/>
            </a:pPr>
            <a:r>
              <a:rPr lang="fr-FR" sz="2400" dirty="0">
                <a:solidFill>
                  <a:srgbClr val="FF0000"/>
                </a:solidFill>
                <a:latin typeface="+mj-lt"/>
              </a:rPr>
              <a:t>30% </a:t>
            </a:r>
            <a:r>
              <a:rPr lang="fr-FR" sz="2400" dirty="0">
                <a:solidFill>
                  <a:schemeClr val="tx1"/>
                </a:solidFill>
                <a:latin typeface="+mj-lt"/>
              </a:rPr>
              <a:t>de ce que nous voyons</a:t>
            </a:r>
          </a:p>
          <a:p>
            <a:pPr lvl="1">
              <a:lnSpc>
                <a:spcPct val="90000"/>
              </a:lnSpc>
              <a:spcBef>
                <a:spcPct val="40000"/>
              </a:spcBef>
              <a:spcAft>
                <a:spcPct val="5000"/>
              </a:spcAft>
              <a:buSzPct val="80000"/>
              <a:buFont typeface="Wingdings" charset="0"/>
              <a:buChar char="Ø"/>
              <a:defRPr/>
            </a:pPr>
            <a:r>
              <a:rPr lang="fr-FR" dirty="0">
                <a:solidFill>
                  <a:srgbClr val="FF0000"/>
                </a:solidFill>
                <a:latin typeface="+mj-lt"/>
              </a:rPr>
              <a:t>50% </a:t>
            </a:r>
            <a:r>
              <a:rPr lang="fr-FR" dirty="0">
                <a:solidFill>
                  <a:schemeClr val="tx1"/>
                </a:solidFill>
                <a:latin typeface="+mj-lt"/>
              </a:rPr>
              <a:t>de ce que nous voyons et entendons en même temps</a:t>
            </a:r>
          </a:p>
          <a:p>
            <a:pPr lvl="1">
              <a:lnSpc>
                <a:spcPct val="90000"/>
              </a:lnSpc>
              <a:spcBef>
                <a:spcPct val="40000"/>
              </a:spcBef>
              <a:spcAft>
                <a:spcPct val="5000"/>
              </a:spcAft>
              <a:buSzPct val="80000"/>
              <a:buFont typeface="Wingdings" charset="0"/>
              <a:buChar char="Ø"/>
              <a:defRPr/>
            </a:pPr>
            <a:r>
              <a:rPr lang="fr-FR" dirty="0">
                <a:solidFill>
                  <a:srgbClr val="FF0000"/>
                </a:solidFill>
                <a:latin typeface="+mj-lt"/>
              </a:rPr>
              <a:t>80% </a:t>
            </a:r>
            <a:r>
              <a:rPr lang="fr-FR" dirty="0">
                <a:solidFill>
                  <a:schemeClr val="tx1"/>
                </a:solidFill>
                <a:latin typeface="+mj-lt"/>
              </a:rPr>
              <a:t>de ce que nous disons</a:t>
            </a:r>
          </a:p>
          <a:p>
            <a:pPr lvl="1">
              <a:lnSpc>
                <a:spcPct val="90000"/>
              </a:lnSpc>
              <a:spcBef>
                <a:spcPct val="40000"/>
              </a:spcBef>
              <a:spcAft>
                <a:spcPct val="5000"/>
              </a:spcAft>
              <a:buSzPct val="80000"/>
              <a:buFont typeface="Wingdings" charset="0"/>
              <a:buChar char="Ø"/>
              <a:defRPr/>
            </a:pPr>
            <a:r>
              <a:rPr lang="fr-FR" sz="3200" dirty="0">
                <a:solidFill>
                  <a:srgbClr val="FF0000"/>
                </a:solidFill>
                <a:latin typeface="+mj-lt"/>
              </a:rPr>
              <a:t>90% </a:t>
            </a:r>
            <a:r>
              <a:rPr lang="fr-FR" sz="3200" dirty="0">
                <a:solidFill>
                  <a:schemeClr val="tx1"/>
                </a:solidFill>
                <a:effectLst>
                  <a:outerShdw blurRad="38100" dist="38100" dir="2700000" algn="tl">
                    <a:srgbClr val="DDDDDD"/>
                  </a:outerShdw>
                </a:effectLst>
                <a:latin typeface="+mj-lt"/>
              </a:rPr>
              <a:t>de ce nous faisons et auquel nous avons réfléchit par nous mêmes</a:t>
            </a:r>
          </a:p>
          <a:p>
            <a:pPr marL="0" indent="0">
              <a:spcAft>
                <a:spcPts val="1200"/>
              </a:spcAft>
              <a:buNone/>
            </a:pPr>
            <a:endParaRPr lang="fr-FR" dirty="0"/>
          </a:p>
        </p:txBody>
      </p:sp>
      <p:sp>
        <p:nvSpPr>
          <p:cNvPr id="4" name="Titre 3"/>
          <p:cNvSpPr>
            <a:spLocks noGrp="1"/>
          </p:cNvSpPr>
          <p:nvPr>
            <p:ph type="title" idx="4294967295"/>
          </p:nvPr>
        </p:nvSpPr>
        <p:spPr>
          <a:xfrm>
            <a:off x="457200" y="256228"/>
            <a:ext cx="8229600" cy="632773"/>
          </a:xfrm>
        </p:spPr>
        <p:txBody>
          <a:bodyPr>
            <a:normAutofit/>
          </a:bodyPr>
          <a:lstStyle/>
          <a:p>
            <a:r>
              <a:rPr lang="fr-FR" sz="3200" dirty="0">
                <a:ea typeface="ＭＳ Ｐゴシック" charset="0"/>
                <a:cs typeface="ＭＳ Ｐゴシック" charset="0"/>
              </a:rPr>
              <a:t>Pourquoi des méthodes de pédagogie active ?</a:t>
            </a:r>
            <a:endParaRPr lang="fr-FR" dirty="0"/>
          </a:p>
        </p:txBody>
      </p:sp>
      <p:sp>
        <p:nvSpPr>
          <p:cNvPr id="9" name="Rectangle 6"/>
          <p:cNvSpPr>
            <a:spLocks noChangeArrowheads="1"/>
          </p:cNvSpPr>
          <p:nvPr/>
        </p:nvSpPr>
        <p:spPr bwMode="auto">
          <a:xfrm>
            <a:off x="1295400" y="6810375"/>
            <a:ext cx="7437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200" b="1" dirty="0" err="1">
                <a:solidFill>
                  <a:srgbClr val="7600B1"/>
                </a:solidFill>
              </a:rPr>
              <a:t>Mucchielli</a:t>
            </a:r>
            <a:r>
              <a:rPr lang="fr-FR" sz="1200" b="1" dirty="0">
                <a:solidFill>
                  <a:srgbClr val="7600B1"/>
                </a:solidFill>
              </a:rPr>
              <a:t> R, Les méthodes actives dans la pédagogies des adultes, Paris éditions ESP; 1975, 2006</a:t>
            </a:r>
            <a:endParaRPr lang="fr-FR" sz="1200" dirty="0">
              <a:solidFill>
                <a:srgbClr val="7600B1"/>
              </a:solidFill>
            </a:endParaRPr>
          </a:p>
        </p:txBody>
      </p:sp>
      <p:sp>
        <p:nvSpPr>
          <p:cNvPr id="10" name="Rectangle 9"/>
          <p:cNvSpPr>
            <a:spLocks noChangeArrowheads="1"/>
          </p:cNvSpPr>
          <p:nvPr/>
        </p:nvSpPr>
        <p:spPr bwMode="auto">
          <a:xfrm>
            <a:off x="692784" y="5146292"/>
            <a:ext cx="7437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fr-FR" sz="1200" b="1" dirty="0" err="1">
                <a:solidFill>
                  <a:srgbClr val="7600B1"/>
                </a:solidFill>
              </a:rPr>
              <a:t>Mucchielli</a:t>
            </a:r>
            <a:r>
              <a:rPr lang="fr-FR" sz="1200" b="1" dirty="0">
                <a:solidFill>
                  <a:srgbClr val="7600B1"/>
                </a:solidFill>
              </a:rPr>
              <a:t> R, Les méthodes actives dans la pédagogies des adultes, Paris éditions ESP; 1975, 2006</a:t>
            </a:r>
            <a:endParaRPr lang="fr-FR" sz="1200" dirty="0">
              <a:solidFill>
                <a:srgbClr val="7600B1"/>
              </a:solidFill>
            </a:endParaRPr>
          </a:p>
        </p:txBody>
      </p:sp>
    </p:spTree>
    <p:extLst>
      <p:ext uri="{BB962C8B-B14F-4D97-AF65-F5344CB8AC3E}">
        <p14:creationId xmlns:p14="http://schemas.microsoft.com/office/powerpoint/2010/main" val="279924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457200" y="1333500"/>
            <a:ext cx="8229600" cy="3862917"/>
          </a:xfrm>
        </p:spPr>
        <p:txBody>
          <a:bodyPr>
            <a:normAutofit lnSpcReduction="10000"/>
          </a:bodyPr>
          <a:lstStyle/>
          <a:p>
            <a:pPr>
              <a:spcAft>
                <a:spcPts val="1200"/>
              </a:spcAft>
            </a:pPr>
            <a:r>
              <a:rPr lang="fr-FR" dirty="0">
                <a:solidFill>
                  <a:srgbClr val="154F7A"/>
                </a:solidFill>
              </a:rPr>
              <a:t>Quelle</a:t>
            </a:r>
            <a:r>
              <a:rPr lang="fr-FR" dirty="0"/>
              <a:t> différences faites vous entre :</a:t>
            </a:r>
          </a:p>
          <a:p>
            <a:pPr lvl="1">
              <a:spcAft>
                <a:spcPts val="1200"/>
              </a:spcAft>
            </a:pPr>
            <a:r>
              <a:rPr lang="fr-FR" dirty="0"/>
              <a:t>Information</a:t>
            </a:r>
          </a:p>
          <a:p>
            <a:pPr lvl="1">
              <a:spcAft>
                <a:spcPts val="1200"/>
              </a:spcAft>
            </a:pPr>
            <a:r>
              <a:rPr lang="fr-FR" dirty="0"/>
              <a:t>Conseil</a:t>
            </a:r>
          </a:p>
          <a:p>
            <a:pPr lvl="1">
              <a:spcAft>
                <a:spcPts val="1200"/>
              </a:spcAft>
            </a:pPr>
            <a:r>
              <a:rPr lang="fr-FR" dirty="0"/>
              <a:t>Education </a:t>
            </a:r>
          </a:p>
          <a:p>
            <a:pPr marL="457200" lvl="1" indent="0" algn="ctr">
              <a:spcAft>
                <a:spcPts val="1200"/>
              </a:spcAft>
              <a:buNone/>
            </a:pPr>
            <a:r>
              <a:rPr lang="fr-FR" sz="3600" b="1" dirty="0"/>
              <a:t>?</a:t>
            </a:r>
          </a:p>
          <a:p>
            <a:pPr marL="457200" lvl="1" indent="0">
              <a:spcAft>
                <a:spcPts val="1200"/>
              </a:spcAft>
              <a:buNone/>
            </a:pPr>
            <a:r>
              <a:rPr lang="fr-FR" u="sng" dirty="0">
                <a:solidFill>
                  <a:srgbClr val="FF6600"/>
                </a:solidFill>
              </a:rPr>
              <a:t>Méthode</a:t>
            </a:r>
            <a:r>
              <a:rPr lang="fr-FR" dirty="0">
                <a:solidFill>
                  <a:srgbClr val="FF6600"/>
                </a:solidFill>
              </a:rPr>
              <a:t> : « Trois petits tours… » ou « mots-clés »</a:t>
            </a:r>
          </a:p>
        </p:txBody>
      </p:sp>
      <p:sp>
        <p:nvSpPr>
          <p:cNvPr id="4" name="Titre 3"/>
          <p:cNvSpPr>
            <a:spLocks noGrp="1"/>
          </p:cNvSpPr>
          <p:nvPr>
            <p:ph type="title" idx="4294967295"/>
          </p:nvPr>
        </p:nvSpPr>
        <p:spPr>
          <a:xfrm>
            <a:off x="457200" y="256228"/>
            <a:ext cx="8229600" cy="632773"/>
          </a:xfrm>
        </p:spPr>
        <p:txBody>
          <a:bodyPr>
            <a:noAutofit/>
          </a:bodyPr>
          <a:lstStyle/>
          <a:p>
            <a:r>
              <a:rPr lang="fr-FR" sz="2400" dirty="0">
                <a:latin typeface="+mn-lt"/>
                <a:ea typeface="+mn-ea"/>
                <a:cs typeface="+mn-cs"/>
              </a:rPr>
              <a:t>Définir les concepts d’information, de conseil et d’éducation</a:t>
            </a:r>
          </a:p>
        </p:txBody>
      </p:sp>
    </p:spTree>
    <p:extLst>
      <p:ext uri="{BB962C8B-B14F-4D97-AF65-F5344CB8AC3E}">
        <p14:creationId xmlns:p14="http://schemas.microsoft.com/office/powerpoint/2010/main" val="112866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935038" y="1200150"/>
            <a:ext cx="8208962" cy="4133850"/>
          </a:xfrm>
          <a:noFill/>
        </p:spPr>
        <p:txBody>
          <a:bodyPr>
            <a:normAutofit fontScale="92500" lnSpcReduction="10000"/>
          </a:bodyPr>
          <a:lstStyle/>
          <a:p>
            <a:pPr algn="ctr">
              <a:lnSpc>
                <a:spcPct val="80000"/>
              </a:lnSpc>
            </a:pPr>
            <a:endParaRPr lang="fr-FR" sz="1000" dirty="0">
              <a:solidFill>
                <a:srgbClr val="2F4B27"/>
              </a:solidFill>
              <a:latin typeface="Calibri" charset="0"/>
              <a:ea typeface="ＭＳ Ｐゴシック" charset="0"/>
              <a:cs typeface="ＭＳ Ｐゴシック" charset="0"/>
            </a:endParaRPr>
          </a:p>
          <a:p>
            <a:pPr>
              <a:lnSpc>
                <a:spcPct val="80000"/>
              </a:lnSpc>
              <a:buFont typeface="Wingdings 2" charset="0"/>
              <a:buNone/>
            </a:pPr>
            <a:r>
              <a:rPr lang="fr-FR" sz="2400" b="1" dirty="0">
                <a:solidFill>
                  <a:srgbClr val="FF6600"/>
                </a:solidFill>
                <a:latin typeface="Calibri" charset="0"/>
                <a:ea typeface="ＭＳ Ｐゴシック" charset="0"/>
                <a:cs typeface="ＭＳ Ｐゴシック" charset="0"/>
              </a:rPr>
              <a:t>Trois grandes catégories d</a:t>
            </a:r>
            <a:r>
              <a:rPr lang="ja-JP" altLang="fr-FR" sz="2400" b="1" dirty="0">
                <a:solidFill>
                  <a:srgbClr val="FF6600"/>
                </a:solidFill>
                <a:latin typeface="Calibri" charset="0"/>
                <a:ea typeface="ＭＳ Ｐゴシック" charset="0"/>
                <a:cs typeface="ＭＳ Ｐゴシック" charset="0"/>
              </a:rPr>
              <a:t>’</a:t>
            </a:r>
            <a:r>
              <a:rPr lang="fr-FR" altLang="ja-JP" sz="2400" b="1" dirty="0">
                <a:solidFill>
                  <a:srgbClr val="FF6600"/>
                </a:solidFill>
                <a:latin typeface="Calibri" charset="0"/>
                <a:ea typeface="ＭＳ Ｐゴシック" charset="0"/>
                <a:cs typeface="ＭＳ Ｐゴシック" charset="0"/>
              </a:rPr>
              <a:t>intervention </a:t>
            </a:r>
          </a:p>
          <a:p>
            <a:pPr>
              <a:lnSpc>
                <a:spcPct val="80000"/>
              </a:lnSpc>
            </a:pPr>
            <a:r>
              <a:rPr lang="fr-FR" sz="1000" dirty="0">
                <a:solidFill>
                  <a:srgbClr val="2F4B27"/>
                </a:solidFill>
                <a:latin typeface="Calibri" charset="0"/>
                <a:ea typeface="ＭＳ Ｐゴシック" charset="0"/>
                <a:cs typeface="ＭＳ Ｐゴシック" charset="0"/>
              </a:rPr>
              <a:t>							</a:t>
            </a:r>
            <a:endParaRPr lang="fr-FR" sz="1200" i="1" dirty="0">
              <a:solidFill>
                <a:srgbClr val="2F4B27"/>
              </a:solidFill>
              <a:latin typeface="Calibri" charset="0"/>
              <a:ea typeface="ＭＳ Ｐゴシック" charset="0"/>
              <a:cs typeface="ＭＳ Ｐゴシック" charset="0"/>
            </a:endParaRPr>
          </a:p>
          <a:p>
            <a:pPr lvl="1">
              <a:lnSpc>
                <a:spcPct val="80000"/>
              </a:lnSpc>
              <a:buClr>
                <a:srgbClr val="09030D"/>
              </a:buClr>
              <a:buSzTx/>
              <a:buFontTx/>
              <a:buNone/>
            </a:pPr>
            <a:r>
              <a:rPr lang="fr-FR" sz="2000" dirty="0">
                <a:solidFill>
                  <a:srgbClr val="2F4B27"/>
                </a:solidFill>
                <a:latin typeface="Calibri" charset="0"/>
                <a:ea typeface="ＭＳ Ｐゴシック" charset="0"/>
                <a:sym typeface="Wingdings" charset="0"/>
              </a:rPr>
              <a:t> </a:t>
            </a:r>
            <a:r>
              <a:rPr lang="fr-FR" b="1" dirty="0">
                <a:solidFill>
                  <a:srgbClr val="154F7A"/>
                </a:solidFill>
                <a:latin typeface="Calibri" charset="0"/>
                <a:ea typeface="ＭＳ Ｐゴシック" charset="0"/>
              </a:rPr>
              <a:t>Soit on informe…</a:t>
            </a:r>
          </a:p>
          <a:p>
            <a:pPr lvl="1" algn="just">
              <a:lnSpc>
                <a:spcPct val="80000"/>
              </a:lnSpc>
              <a:buClr>
                <a:srgbClr val="09030D"/>
              </a:buClr>
              <a:buSzTx/>
              <a:buFontTx/>
              <a:buNone/>
            </a:pPr>
            <a:r>
              <a:rPr lang="fr-FR" b="1" dirty="0">
                <a:solidFill>
                  <a:srgbClr val="154F7A"/>
                </a:solidFill>
                <a:latin typeface="Calibri" charset="0"/>
                <a:ea typeface="ＭＳ Ｐゴシック" charset="0"/>
              </a:rPr>
              <a:t> BUT …transmettre des informations sanitaires pertinentes</a:t>
            </a:r>
          </a:p>
          <a:p>
            <a:pPr lvl="1" algn="just">
              <a:lnSpc>
                <a:spcPct val="80000"/>
              </a:lnSpc>
              <a:buClr>
                <a:srgbClr val="09030D"/>
              </a:buClr>
              <a:buSzTx/>
              <a:buFontTx/>
              <a:buNone/>
            </a:pPr>
            <a:endParaRPr lang="fr-FR" dirty="0">
              <a:solidFill>
                <a:srgbClr val="2F4B27"/>
              </a:solidFill>
              <a:latin typeface="Calibri" charset="0"/>
              <a:ea typeface="ＭＳ Ｐゴシック" charset="0"/>
            </a:endParaRPr>
          </a:p>
          <a:p>
            <a:pPr lvl="1">
              <a:lnSpc>
                <a:spcPct val="80000"/>
              </a:lnSpc>
              <a:buClr>
                <a:srgbClr val="09030D"/>
              </a:buClr>
              <a:buSzTx/>
              <a:buFontTx/>
              <a:buNone/>
            </a:pPr>
            <a:r>
              <a:rPr lang="fr-FR" dirty="0">
                <a:solidFill>
                  <a:srgbClr val="154F7A"/>
                </a:solidFill>
                <a:latin typeface="Calibri" charset="0"/>
                <a:ea typeface="ＭＳ Ｐゴシック" charset="0"/>
                <a:sym typeface="Wingdings" charset="0"/>
              </a:rPr>
              <a:t> </a:t>
            </a:r>
            <a:r>
              <a:rPr lang="fr-FR" b="1" dirty="0">
                <a:solidFill>
                  <a:srgbClr val="154F7A"/>
                </a:solidFill>
                <a:latin typeface="Calibri" charset="0"/>
                <a:ea typeface="ＭＳ Ｐゴシック" charset="0"/>
              </a:rPr>
              <a:t>Soit on persuade…</a:t>
            </a:r>
          </a:p>
          <a:p>
            <a:pPr lvl="1">
              <a:lnSpc>
                <a:spcPct val="80000"/>
              </a:lnSpc>
              <a:buClr>
                <a:srgbClr val="09030D"/>
              </a:buClr>
              <a:buSzTx/>
              <a:buFontTx/>
              <a:buNone/>
            </a:pPr>
            <a:r>
              <a:rPr lang="fr-FR" b="1" dirty="0">
                <a:solidFill>
                  <a:srgbClr val="154F7A"/>
                </a:solidFill>
                <a:latin typeface="Calibri" charset="0"/>
                <a:ea typeface="ＭＳ Ｐゴシック" charset="0"/>
              </a:rPr>
              <a:t>		  BUT … vouloir transmettre une vérité</a:t>
            </a:r>
          </a:p>
          <a:p>
            <a:pPr lvl="1">
              <a:lnSpc>
                <a:spcPct val="80000"/>
              </a:lnSpc>
              <a:buClr>
                <a:srgbClr val="09030D"/>
              </a:buClr>
              <a:buSzTx/>
              <a:buFontTx/>
              <a:buNone/>
            </a:pPr>
            <a:endParaRPr lang="fr-FR" dirty="0">
              <a:solidFill>
                <a:srgbClr val="2F4B27"/>
              </a:solidFill>
              <a:latin typeface="Calibri" charset="0"/>
              <a:ea typeface="ＭＳ Ｐゴシック" charset="0"/>
              <a:sym typeface="Wingdings" charset="0"/>
            </a:endParaRPr>
          </a:p>
          <a:p>
            <a:pPr lvl="1">
              <a:lnSpc>
                <a:spcPct val="80000"/>
              </a:lnSpc>
              <a:buClr>
                <a:srgbClr val="09030D"/>
              </a:buClr>
              <a:buSzTx/>
              <a:buFontTx/>
              <a:buNone/>
            </a:pPr>
            <a:r>
              <a:rPr lang="fr-FR" sz="2200" dirty="0">
                <a:solidFill>
                  <a:srgbClr val="2F4B27"/>
                </a:solidFill>
                <a:latin typeface="Calibri" charset="0"/>
                <a:ea typeface="ＭＳ Ｐゴシック" charset="0"/>
                <a:sym typeface="Wingdings" charset="0"/>
              </a:rPr>
              <a:t> </a:t>
            </a:r>
            <a:r>
              <a:rPr lang="fr-FR" sz="1400" dirty="0">
                <a:solidFill>
                  <a:srgbClr val="154F7A"/>
                </a:solidFill>
                <a:latin typeface="Calibri" charset="0"/>
                <a:ea typeface="ＭＳ Ｐゴシック" charset="0"/>
                <a:sym typeface="Wingdings" charset="0"/>
              </a:rPr>
              <a:t>	</a:t>
            </a:r>
            <a:r>
              <a:rPr lang="fr-FR" b="1" dirty="0">
                <a:solidFill>
                  <a:srgbClr val="154F7A"/>
                </a:solidFill>
                <a:latin typeface="Calibri" charset="0"/>
                <a:ea typeface="ＭＳ Ｐゴシック" charset="0"/>
              </a:rPr>
              <a:t>Soit on éduque…</a:t>
            </a:r>
          </a:p>
          <a:p>
            <a:pPr lvl="1" algn="just">
              <a:lnSpc>
                <a:spcPct val="80000"/>
              </a:lnSpc>
              <a:buClr>
                <a:srgbClr val="09030D"/>
              </a:buClr>
              <a:buSzTx/>
              <a:buFontTx/>
              <a:buNone/>
            </a:pPr>
            <a:r>
              <a:rPr lang="fr-FR" b="1" dirty="0">
                <a:solidFill>
                  <a:srgbClr val="154F7A"/>
                </a:solidFill>
                <a:latin typeface="Calibri" charset="0"/>
                <a:ea typeface="ＭＳ Ｐゴシック" charset="0"/>
              </a:rPr>
              <a:t>		  BUT … vouloir construire de nouveaux savoirs, de nouvelles représentations, </a:t>
            </a:r>
          </a:p>
        </p:txBody>
      </p:sp>
      <p:sp>
        <p:nvSpPr>
          <p:cNvPr id="541704" name="Rectangle 8"/>
          <p:cNvSpPr>
            <a:spLocks noChangeArrowheads="1"/>
          </p:cNvSpPr>
          <p:nvPr/>
        </p:nvSpPr>
        <p:spPr bwMode="auto">
          <a:xfrm>
            <a:off x="1490663" y="4173802"/>
            <a:ext cx="7345362" cy="1268677"/>
          </a:xfrm>
          <a:prstGeom prst="rect">
            <a:avLst/>
          </a:prstGeom>
          <a:noFill/>
          <a:ln w="63500">
            <a:solidFill>
              <a:schemeClr val="bg1">
                <a:lumMod val="50000"/>
              </a:schemeClr>
            </a:solidFill>
            <a:prstDash val="dash"/>
            <a:miter lim="800000"/>
            <a:headEnd/>
            <a:tailEnd/>
          </a:ln>
          <a:effectLst/>
        </p:spPr>
        <p:txBody>
          <a:bodyPr wrap="none" anchor="ctr"/>
          <a:lstStyle/>
          <a:p>
            <a:pPr algn="r">
              <a:defRPr/>
            </a:pPr>
            <a:endParaRPr lang="fr-FR" b="1">
              <a:latin typeface="Comic Sans MS" pitchFamily="66" charset="0"/>
              <a:ea typeface="+mn-ea"/>
              <a:cs typeface="+mn-cs"/>
            </a:endParaRPr>
          </a:p>
        </p:txBody>
      </p:sp>
      <p:sp>
        <p:nvSpPr>
          <p:cNvPr id="541706" name="Text Box 10"/>
          <p:cNvSpPr txBox="1">
            <a:spLocks noChangeArrowheads="1"/>
          </p:cNvSpPr>
          <p:nvPr/>
        </p:nvSpPr>
        <p:spPr bwMode="auto">
          <a:xfrm>
            <a:off x="4284663" y="4229896"/>
            <a:ext cx="4248150" cy="4001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sz="2000" b="1">
                <a:solidFill>
                  <a:srgbClr val="FFFFFF"/>
                </a:solidFill>
                <a:latin typeface="Calibri" charset="0"/>
              </a:rPr>
              <a:t>Résultat = Acquérir des compétences </a:t>
            </a:r>
          </a:p>
        </p:txBody>
      </p:sp>
      <p:sp>
        <p:nvSpPr>
          <p:cNvPr id="541707" name="Rectangle 11"/>
          <p:cNvSpPr>
            <a:spLocks noChangeArrowheads="1"/>
          </p:cNvSpPr>
          <p:nvPr/>
        </p:nvSpPr>
        <p:spPr bwMode="auto">
          <a:xfrm>
            <a:off x="1193801" y="1799163"/>
            <a:ext cx="7713663" cy="1140354"/>
          </a:xfrm>
          <a:prstGeom prst="rect">
            <a:avLst/>
          </a:prstGeom>
          <a:noFill/>
          <a:ln w="66675">
            <a:solidFill>
              <a:schemeClr val="tx1">
                <a:lumMod val="50000"/>
              </a:schemeClr>
            </a:solidFill>
            <a:prstDash val="dash"/>
            <a:miter lim="800000"/>
            <a:headEnd/>
            <a:tailEnd/>
          </a:ln>
          <a:effectLst/>
        </p:spPr>
        <p:txBody>
          <a:bodyPr wrap="none" anchor="ctr"/>
          <a:lstStyle/>
          <a:p>
            <a:pPr>
              <a:defRPr/>
            </a:pPr>
            <a:endParaRPr lang="fr-FR" dirty="0">
              <a:solidFill>
                <a:schemeClr val="accent3"/>
              </a:solidFill>
              <a:latin typeface="Calibri" pitchFamily="34" charset="0"/>
              <a:ea typeface="+mn-ea"/>
              <a:cs typeface="+mn-cs"/>
            </a:endParaRPr>
          </a:p>
        </p:txBody>
      </p:sp>
      <p:sp>
        <p:nvSpPr>
          <p:cNvPr id="541708" name="Text Box 12"/>
          <p:cNvSpPr txBox="1">
            <a:spLocks noChangeArrowheads="1"/>
          </p:cNvSpPr>
          <p:nvPr/>
        </p:nvSpPr>
        <p:spPr bwMode="auto">
          <a:xfrm>
            <a:off x="4140200" y="2497667"/>
            <a:ext cx="4464050" cy="4001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sz="2000" b="1">
                <a:solidFill>
                  <a:srgbClr val="FFFFFF"/>
                </a:solidFill>
                <a:latin typeface="Calibri" charset="0"/>
              </a:rPr>
              <a:t>Résultat = Améliorer des connaissances</a:t>
            </a:r>
          </a:p>
        </p:txBody>
      </p:sp>
      <p:sp>
        <p:nvSpPr>
          <p:cNvPr id="541709" name="Rectangle 13"/>
          <p:cNvSpPr>
            <a:spLocks noChangeArrowheads="1"/>
          </p:cNvSpPr>
          <p:nvPr/>
        </p:nvSpPr>
        <p:spPr bwMode="auto">
          <a:xfrm>
            <a:off x="1490663" y="3053292"/>
            <a:ext cx="7416800" cy="899583"/>
          </a:xfrm>
          <a:prstGeom prst="rect">
            <a:avLst/>
          </a:prstGeom>
          <a:noFill/>
          <a:ln w="63500">
            <a:solidFill>
              <a:schemeClr val="bg1">
                <a:lumMod val="50000"/>
              </a:schemeClr>
            </a:solidFill>
            <a:prstDash val="dash"/>
            <a:miter lim="800000"/>
            <a:headEnd/>
            <a:tailEnd/>
          </a:ln>
          <a:effectLst/>
        </p:spPr>
        <p:txBody>
          <a:bodyPr wrap="none" anchor="ctr"/>
          <a:lstStyle/>
          <a:p>
            <a:pPr>
              <a:defRPr/>
            </a:pPr>
            <a:endParaRPr lang="fr-FR">
              <a:ea typeface="+mn-ea"/>
              <a:cs typeface="+mn-cs"/>
            </a:endParaRPr>
          </a:p>
        </p:txBody>
      </p:sp>
      <p:sp>
        <p:nvSpPr>
          <p:cNvPr id="541710" name="Text Box 14"/>
          <p:cNvSpPr txBox="1">
            <a:spLocks noChangeArrowheads="1"/>
          </p:cNvSpPr>
          <p:nvPr/>
        </p:nvSpPr>
        <p:spPr bwMode="auto">
          <a:xfrm>
            <a:off x="4211639" y="3161424"/>
            <a:ext cx="4465637" cy="4001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sz="2000" b="1">
                <a:solidFill>
                  <a:srgbClr val="FFFFFF"/>
                </a:solidFill>
                <a:latin typeface="Calibri" charset="0"/>
              </a:rPr>
              <a:t>Résultat = Changer</a:t>
            </a:r>
            <a:r>
              <a:rPr lang="fr-FR" sz="2000" b="1">
                <a:solidFill>
                  <a:srgbClr val="FFFFFF"/>
                </a:solidFill>
                <a:latin typeface="Comic Sans MS" charset="0"/>
              </a:rPr>
              <a:t> </a:t>
            </a:r>
            <a:r>
              <a:rPr lang="fr-FR" sz="2000" b="1">
                <a:solidFill>
                  <a:srgbClr val="FFFFFF"/>
                </a:solidFill>
                <a:latin typeface="Calibri" charset="0"/>
              </a:rPr>
              <a:t>les comportements</a:t>
            </a:r>
          </a:p>
        </p:txBody>
      </p:sp>
      <p:grpSp>
        <p:nvGrpSpPr>
          <p:cNvPr id="5" name="Grouper 4"/>
          <p:cNvGrpSpPr/>
          <p:nvPr/>
        </p:nvGrpSpPr>
        <p:grpSpPr>
          <a:xfrm>
            <a:off x="479996" y="238464"/>
            <a:ext cx="8556139" cy="700722"/>
            <a:chOff x="479996" y="238464"/>
            <a:chExt cx="8556139" cy="700722"/>
          </a:xfrm>
        </p:grpSpPr>
        <p:sp>
          <p:nvSpPr>
            <p:cNvPr id="3" name="ZoneTexte 2"/>
            <p:cNvSpPr txBox="1"/>
            <p:nvPr/>
          </p:nvSpPr>
          <p:spPr>
            <a:xfrm>
              <a:off x="479996" y="238464"/>
              <a:ext cx="7320408" cy="584776"/>
            </a:xfrm>
            <a:prstGeom prst="rect">
              <a:avLst/>
            </a:prstGeom>
            <a:noFill/>
          </p:spPr>
          <p:txBody>
            <a:bodyPr wrap="none" rtlCol="0">
              <a:spAutoFit/>
            </a:bodyPr>
            <a:lstStyle/>
            <a:p>
              <a:r>
                <a:rPr lang="fr-FR" dirty="0"/>
                <a:t>  </a:t>
              </a:r>
              <a:r>
                <a:rPr lang="fr-FR" sz="3200" dirty="0">
                  <a:solidFill>
                    <a:srgbClr val="FF6600"/>
                  </a:solidFill>
                  <a:latin typeface="Calibri"/>
                  <a:cs typeface="Calibri"/>
                </a:rPr>
                <a:t>Quelle stratégie d</a:t>
              </a:r>
              <a:r>
                <a:rPr lang="ja-JP" altLang="fr-FR" sz="3200" dirty="0">
                  <a:solidFill>
                    <a:srgbClr val="FF6600"/>
                  </a:solidFill>
                  <a:latin typeface="Calibri"/>
                  <a:cs typeface="Calibri"/>
                </a:rPr>
                <a:t>’</a:t>
              </a:r>
              <a:r>
                <a:rPr lang="fr-FR" altLang="ja-JP" sz="3200" dirty="0">
                  <a:solidFill>
                    <a:srgbClr val="FF6600"/>
                  </a:solidFill>
                  <a:latin typeface="Calibri"/>
                  <a:cs typeface="Calibri"/>
                </a:rPr>
                <a:t>intervention en santé ? </a:t>
              </a:r>
              <a:endParaRPr lang="fr-FR" sz="3200" dirty="0">
                <a:latin typeface="Calibri"/>
                <a:cs typeface="Calibri"/>
              </a:endParaRPr>
            </a:p>
          </p:txBody>
        </p:sp>
        <p:sp>
          <p:nvSpPr>
            <p:cNvPr id="4" name="ZoneTexte 3"/>
            <p:cNvSpPr txBox="1"/>
            <p:nvPr/>
          </p:nvSpPr>
          <p:spPr>
            <a:xfrm>
              <a:off x="7131220" y="600632"/>
              <a:ext cx="1904915" cy="338554"/>
            </a:xfrm>
            <a:prstGeom prst="rect">
              <a:avLst/>
            </a:prstGeom>
            <a:noFill/>
          </p:spPr>
          <p:txBody>
            <a:bodyPr wrap="square" rtlCol="0">
              <a:spAutoFit/>
            </a:bodyPr>
            <a:lstStyle/>
            <a:p>
              <a:r>
                <a:rPr lang="fr-FR" sz="1600" b="1" dirty="0">
                  <a:latin typeface="Calibri" charset="0"/>
                </a:rPr>
                <a:t>Jacques BURY(1992)</a:t>
              </a:r>
              <a:endParaRPr lang="fr-FR" sz="1600" b="1" dirty="0">
                <a:solidFill>
                  <a:srgbClr val="FFFFFF"/>
                </a:solidFill>
                <a:latin typeface="Calibri" charset="0"/>
              </a:endParaRPr>
            </a:p>
          </p:txBody>
        </p:sp>
      </p:grpSp>
    </p:spTree>
    <p:extLst>
      <p:ext uri="{BB962C8B-B14F-4D97-AF65-F5344CB8AC3E}">
        <p14:creationId xmlns:p14="http://schemas.microsoft.com/office/powerpoint/2010/main" val="168346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1707"/>
                                        </p:tgtEl>
                                        <p:attrNameLst>
                                          <p:attrName>style.visibility</p:attrName>
                                        </p:attrNameLst>
                                      </p:cBhvr>
                                      <p:to>
                                        <p:strVal val="visible"/>
                                      </p:to>
                                    </p:set>
                                    <p:animEffect transition="in" filter="checkerboard(across)">
                                      <p:cBhvr>
                                        <p:cTn id="7" dur="500"/>
                                        <p:tgtEl>
                                          <p:spTgt spid="54170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41708"/>
                                        </p:tgtEl>
                                        <p:attrNameLst>
                                          <p:attrName>style.visibility</p:attrName>
                                        </p:attrNameLst>
                                      </p:cBhvr>
                                      <p:to>
                                        <p:strVal val="visible"/>
                                      </p:to>
                                    </p:set>
                                    <p:animEffect transition="in" filter="checkerboard(across)">
                                      <p:cBhvr>
                                        <p:cTn id="10" dur="500"/>
                                        <p:tgtEl>
                                          <p:spTgt spid="5417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41709"/>
                                        </p:tgtEl>
                                        <p:attrNameLst>
                                          <p:attrName>style.visibility</p:attrName>
                                        </p:attrNameLst>
                                      </p:cBhvr>
                                      <p:to>
                                        <p:strVal val="visible"/>
                                      </p:to>
                                    </p:set>
                                    <p:animEffect transition="in" filter="blinds(horizontal)">
                                      <p:cBhvr>
                                        <p:cTn id="15" dur="500"/>
                                        <p:tgtEl>
                                          <p:spTgt spid="54170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1710"/>
                                        </p:tgtEl>
                                        <p:attrNameLst>
                                          <p:attrName>style.visibility</p:attrName>
                                        </p:attrNameLst>
                                      </p:cBhvr>
                                      <p:to>
                                        <p:strVal val="visible"/>
                                      </p:to>
                                    </p:set>
                                    <p:animEffect transition="in" filter="blinds(horizontal)">
                                      <p:cBhvr>
                                        <p:cTn id="18" dur="500"/>
                                        <p:tgtEl>
                                          <p:spTgt spid="5417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41704"/>
                                        </p:tgtEl>
                                        <p:attrNameLst>
                                          <p:attrName>style.visibility</p:attrName>
                                        </p:attrNameLst>
                                      </p:cBhvr>
                                      <p:to>
                                        <p:strVal val="visible"/>
                                      </p:to>
                                    </p:set>
                                    <p:anim calcmode="lin" valueType="num">
                                      <p:cBhvr additive="base">
                                        <p:cTn id="23" dur="500" fill="hold"/>
                                        <p:tgtEl>
                                          <p:spTgt spid="541704"/>
                                        </p:tgtEl>
                                        <p:attrNameLst>
                                          <p:attrName>ppt_x</p:attrName>
                                        </p:attrNameLst>
                                      </p:cBhvr>
                                      <p:tavLst>
                                        <p:tav tm="0">
                                          <p:val>
                                            <p:strVal val="#ppt_x"/>
                                          </p:val>
                                        </p:tav>
                                        <p:tav tm="100000">
                                          <p:val>
                                            <p:strVal val="#ppt_x"/>
                                          </p:val>
                                        </p:tav>
                                      </p:tavLst>
                                    </p:anim>
                                    <p:anim calcmode="lin" valueType="num">
                                      <p:cBhvr additive="base">
                                        <p:cTn id="24" dur="500" fill="hold"/>
                                        <p:tgtEl>
                                          <p:spTgt spid="54170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1706"/>
                                        </p:tgtEl>
                                        <p:attrNameLst>
                                          <p:attrName>style.visibility</p:attrName>
                                        </p:attrNameLst>
                                      </p:cBhvr>
                                      <p:to>
                                        <p:strVal val="visible"/>
                                      </p:to>
                                    </p:set>
                                    <p:anim calcmode="lin" valueType="num">
                                      <p:cBhvr additive="base">
                                        <p:cTn id="27" dur="500" fill="hold"/>
                                        <p:tgtEl>
                                          <p:spTgt spid="541706"/>
                                        </p:tgtEl>
                                        <p:attrNameLst>
                                          <p:attrName>ppt_x</p:attrName>
                                        </p:attrNameLst>
                                      </p:cBhvr>
                                      <p:tavLst>
                                        <p:tav tm="0">
                                          <p:val>
                                            <p:strVal val="#ppt_x"/>
                                          </p:val>
                                        </p:tav>
                                        <p:tav tm="100000">
                                          <p:val>
                                            <p:strVal val="#ppt_x"/>
                                          </p:val>
                                        </p:tav>
                                      </p:tavLst>
                                    </p:anim>
                                    <p:anim calcmode="lin" valueType="num">
                                      <p:cBhvr additive="base">
                                        <p:cTn id="28" dur="500" fill="hold"/>
                                        <p:tgtEl>
                                          <p:spTgt spid="541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animBg="1"/>
      <p:bldP spid="541706" grpId="0" animBg="1"/>
      <p:bldP spid="541707" grpId="0" animBg="1"/>
      <p:bldP spid="541708" grpId="0" animBg="1"/>
      <p:bldP spid="541709" grpId="0" animBg="1"/>
      <p:bldP spid="5417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4294967295"/>
          </p:nvPr>
        </p:nvSpPr>
        <p:spPr>
          <a:xfrm>
            <a:off x="0" y="1489075"/>
            <a:ext cx="9144000" cy="3868738"/>
          </a:xfrm>
          <a:noFill/>
        </p:spPr>
        <p:txBody>
          <a:bodyPr>
            <a:normAutofit/>
          </a:bodyPr>
          <a:lstStyle/>
          <a:p>
            <a:pPr marL="0" indent="0" algn="just">
              <a:lnSpc>
                <a:spcPct val="90000"/>
              </a:lnSpc>
              <a:buFont typeface="Wingdings 2" charset="0"/>
              <a:buNone/>
            </a:pPr>
            <a:r>
              <a:rPr lang="fr-FR" sz="2400" b="1" dirty="0">
                <a:solidFill>
                  <a:srgbClr val="154F7A"/>
                </a:solidFill>
                <a:latin typeface="Tahoma" charset="0"/>
                <a:ea typeface="ＭＳ Ｐゴシック" charset="0"/>
                <a:cs typeface="Times New Roman" charset="0"/>
              </a:rPr>
              <a:t>En prévention de la consommation d</a:t>
            </a:r>
            <a:r>
              <a:rPr lang="ja-JP" altLang="fr-FR" sz="2400" b="1" dirty="0">
                <a:solidFill>
                  <a:srgbClr val="154F7A"/>
                </a:solidFill>
                <a:latin typeface="Tahoma" charset="0"/>
                <a:ea typeface="ＭＳ Ｐゴシック" charset="0"/>
                <a:cs typeface="Times New Roman" charset="0"/>
              </a:rPr>
              <a:t>’</a:t>
            </a:r>
            <a:r>
              <a:rPr lang="fr-FR" altLang="ja-JP" sz="2400" b="1" dirty="0">
                <a:solidFill>
                  <a:srgbClr val="154F7A"/>
                </a:solidFill>
                <a:latin typeface="Tahoma" charset="0"/>
                <a:ea typeface="ＭＳ Ｐゴシック" charset="0"/>
                <a:cs typeface="Times New Roman" charset="0"/>
              </a:rPr>
              <a:t>alcool par exemple</a:t>
            </a:r>
            <a:r>
              <a:rPr lang="mr-IN" altLang="ja-JP" sz="2400" b="1" dirty="0">
                <a:solidFill>
                  <a:srgbClr val="154F7A"/>
                </a:solidFill>
                <a:latin typeface="Tahoma" charset="0"/>
                <a:ea typeface="ＭＳ Ｐゴシック" charset="0"/>
                <a:cs typeface="Times New Roman" charset="0"/>
              </a:rPr>
              <a:t>…</a:t>
            </a:r>
            <a:endParaRPr lang="fr-FR" altLang="ja-JP" sz="2400" b="1" dirty="0">
              <a:solidFill>
                <a:srgbClr val="154F7A"/>
              </a:solidFill>
              <a:latin typeface="Tahoma" charset="0"/>
              <a:ea typeface="ＭＳ Ｐゴシック" charset="0"/>
              <a:cs typeface="Times New Roman" charset="0"/>
            </a:endParaRPr>
          </a:p>
          <a:p>
            <a:pPr marL="0" indent="0" algn="just">
              <a:lnSpc>
                <a:spcPct val="90000"/>
              </a:lnSpc>
              <a:buFont typeface="Wingdings 2" charset="0"/>
              <a:buNone/>
            </a:pPr>
            <a:r>
              <a:rPr lang="fr-FR" sz="2400" b="1" dirty="0">
                <a:solidFill>
                  <a:srgbClr val="154F7A"/>
                </a:solidFill>
                <a:latin typeface="Tahoma" charset="0"/>
                <a:ea typeface="ＭＳ Ｐゴシック" charset="0"/>
                <a:cs typeface="Times New Roman" charset="0"/>
                <a:sym typeface="Wingdings" charset="0"/>
              </a:rPr>
              <a:t>	</a:t>
            </a:r>
            <a:r>
              <a:rPr lang="fr-FR" sz="2800" b="1" dirty="0">
                <a:solidFill>
                  <a:srgbClr val="154F7A"/>
                </a:solidFill>
                <a:latin typeface="Calibri" charset="0"/>
                <a:ea typeface="ＭＳ Ｐゴシック" charset="0"/>
                <a:sym typeface="Wingdings" charset="0"/>
              </a:rPr>
              <a:t>Soit on </a:t>
            </a:r>
            <a:r>
              <a:rPr lang="fr-FR" sz="2800" b="1" dirty="0">
                <a:solidFill>
                  <a:srgbClr val="154F7A"/>
                </a:solidFill>
                <a:latin typeface="Calibri" charset="0"/>
                <a:ea typeface="ＭＳ Ｐゴシック" charset="0"/>
              </a:rPr>
              <a:t>informe…</a:t>
            </a:r>
          </a:p>
          <a:p>
            <a:pPr lvl="1">
              <a:lnSpc>
                <a:spcPct val="90000"/>
              </a:lnSpc>
              <a:buFontTx/>
              <a:buNone/>
            </a:pPr>
            <a:r>
              <a:rPr lang="fr-FR" b="1" dirty="0">
                <a:solidFill>
                  <a:srgbClr val="154F7A"/>
                </a:solidFill>
                <a:latin typeface="Calibri" charset="0"/>
                <a:ea typeface="ＭＳ Ｐゴシック" charset="0"/>
              </a:rPr>
              <a:t>	</a:t>
            </a:r>
            <a:r>
              <a:rPr lang="fr-FR" dirty="0">
                <a:solidFill>
                  <a:srgbClr val="154F7A"/>
                </a:solidFill>
                <a:latin typeface="Calibri" charset="0"/>
                <a:ea typeface="ＭＳ Ｐゴシック" charset="0"/>
              </a:rPr>
              <a:t>L</a:t>
            </a:r>
            <a:r>
              <a:rPr lang="ja-JP" altLang="fr-FR" dirty="0">
                <a:solidFill>
                  <a:srgbClr val="154F7A"/>
                </a:solidFill>
                <a:latin typeface="Calibri" charset="0"/>
                <a:ea typeface="ＭＳ Ｐゴシック" charset="0"/>
              </a:rPr>
              <a:t>’</a:t>
            </a:r>
            <a:r>
              <a:rPr lang="fr-FR" altLang="ja-JP" dirty="0">
                <a:solidFill>
                  <a:srgbClr val="154F7A"/>
                </a:solidFill>
                <a:latin typeface="Calibri" charset="0"/>
                <a:ea typeface="ＭＳ Ｐゴシック" charset="0"/>
              </a:rPr>
              <a:t>alcool est responsable d</a:t>
            </a:r>
            <a:r>
              <a:rPr lang="ja-JP" altLang="fr-FR" dirty="0">
                <a:solidFill>
                  <a:srgbClr val="154F7A"/>
                </a:solidFill>
                <a:latin typeface="Calibri" charset="0"/>
                <a:ea typeface="ＭＳ Ｐゴシック" charset="0"/>
              </a:rPr>
              <a:t>’</a:t>
            </a:r>
            <a:r>
              <a:rPr lang="fr-FR" altLang="ja-JP" dirty="0">
                <a:solidFill>
                  <a:srgbClr val="154F7A"/>
                </a:solidFill>
                <a:latin typeface="Calibri" charset="0"/>
                <a:ea typeface="ＭＳ Ｐゴシック" charset="0"/>
              </a:rPr>
              <a:t>un décès prématuré sur 9 !</a:t>
            </a:r>
          </a:p>
          <a:p>
            <a:pPr lvl="1">
              <a:lnSpc>
                <a:spcPct val="90000"/>
              </a:lnSpc>
              <a:buFontTx/>
              <a:buNone/>
            </a:pPr>
            <a:r>
              <a:rPr lang="fr-FR" b="1" dirty="0">
                <a:solidFill>
                  <a:srgbClr val="154F7A"/>
                </a:solidFill>
                <a:latin typeface="Calibri" charset="0"/>
                <a:ea typeface="ＭＳ Ｐゴシック" charset="0"/>
              </a:rPr>
              <a:t>Soit on persuade… </a:t>
            </a:r>
          </a:p>
          <a:p>
            <a:pPr lvl="1">
              <a:lnSpc>
                <a:spcPct val="90000"/>
              </a:lnSpc>
              <a:buFontTx/>
              <a:buNone/>
            </a:pPr>
            <a:r>
              <a:rPr lang="fr-FR" dirty="0">
                <a:solidFill>
                  <a:srgbClr val="154F7A"/>
                </a:solidFill>
                <a:latin typeface="Calibri" charset="0"/>
                <a:ea typeface="ＭＳ Ｐゴシック" charset="0"/>
              </a:rPr>
              <a:t>			L</a:t>
            </a:r>
            <a:r>
              <a:rPr lang="ja-JP" altLang="fr-FR" dirty="0">
                <a:solidFill>
                  <a:srgbClr val="154F7A"/>
                </a:solidFill>
                <a:latin typeface="Calibri" charset="0"/>
                <a:ea typeface="ＭＳ Ｐゴシック" charset="0"/>
              </a:rPr>
              <a:t>’</a:t>
            </a:r>
            <a:r>
              <a:rPr lang="fr-FR" altLang="ja-JP" dirty="0">
                <a:solidFill>
                  <a:srgbClr val="154F7A"/>
                </a:solidFill>
                <a:latin typeface="Calibri" charset="0"/>
                <a:ea typeface="ＭＳ Ｐゴシック" charset="0"/>
              </a:rPr>
              <a:t>alcool tue ! Arrêter de boire !</a:t>
            </a:r>
          </a:p>
          <a:p>
            <a:pPr lvl="1">
              <a:lnSpc>
                <a:spcPct val="90000"/>
              </a:lnSpc>
              <a:buFontTx/>
              <a:buNone/>
            </a:pPr>
            <a:r>
              <a:rPr lang="fr-FR" b="1" dirty="0">
                <a:solidFill>
                  <a:srgbClr val="154F7A"/>
                </a:solidFill>
                <a:latin typeface="Calibri" charset="0"/>
                <a:ea typeface="ＭＳ Ｐゴシック" charset="0"/>
              </a:rPr>
              <a:t>Soit on éduque… </a:t>
            </a:r>
          </a:p>
          <a:p>
            <a:pPr lvl="1">
              <a:lnSpc>
                <a:spcPct val="90000"/>
              </a:lnSpc>
              <a:buFontTx/>
              <a:buNone/>
            </a:pPr>
            <a:r>
              <a:rPr lang="fr-FR" b="1" dirty="0">
                <a:solidFill>
                  <a:srgbClr val="154F7A"/>
                </a:solidFill>
                <a:latin typeface="Calibri" charset="0"/>
                <a:ea typeface="ＭＳ Ｐゴシック" charset="0"/>
              </a:rPr>
              <a:t>			</a:t>
            </a:r>
            <a:r>
              <a:rPr lang="fr-FR" dirty="0">
                <a:solidFill>
                  <a:srgbClr val="154F7A"/>
                </a:solidFill>
                <a:latin typeface="Calibri" charset="0"/>
                <a:ea typeface="ＭＳ Ｐゴシック" charset="0"/>
              </a:rPr>
              <a:t>Avec l</a:t>
            </a:r>
            <a:r>
              <a:rPr lang="ja-JP" altLang="fr-FR" dirty="0">
                <a:solidFill>
                  <a:srgbClr val="154F7A"/>
                </a:solidFill>
                <a:latin typeface="Calibri" charset="0"/>
                <a:ea typeface="ＭＳ Ｐゴシック" charset="0"/>
              </a:rPr>
              <a:t>’</a:t>
            </a:r>
            <a:r>
              <a:rPr lang="fr-FR" altLang="ja-JP" dirty="0">
                <a:solidFill>
                  <a:srgbClr val="154F7A"/>
                </a:solidFill>
                <a:latin typeface="Calibri" charset="0"/>
                <a:ea typeface="ＭＳ Ｐゴシック" charset="0"/>
              </a:rPr>
              <a:t>alcool, vous en êtes où ? </a:t>
            </a:r>
          </a:p>
          <a:p>
            <a:pPr lvl="2">
              <a:lnSpc>
                <a:spcPct val="90000"/>
              </a:lnSpc>
            </a:pPr>
            <a:endParaRPr lang="fr-FR" dirty="0">
              <a:solidFill>
                <a:srgbClr val="050B05"/>
              </a:solidFill>
              <a:latin typeface="Calibri" charset="0"/>
              <a:ea typeface="ＭＳ Ｐゴシック" charset="0"/>
            </a:endParaRPr>
          </a:p>
        </p:txBody>
      </p:sp>
      <p:grpSp>
        <p:nvGrpSpPr>
          <p:cNvPr id="5" name="Grouper 4"/>
          <p:cNvGrpSpPr/>
          <p:nvPr/>
        </p:nvGrpSpPr>
        <p:grpSpPr>
          <a:xfrm>
            <a:off x="959956" y="371296"/>
            <a:ext cx="7766833" cy="498110"/>
            <a:chOff x="1269302" y="371296"/>
            <a:chExt cx="7766833" cy="498110"/>
          </a:xfrm>
        </p:grpSpPr>
        <p:sp>
          <p:nvSpPr>
            <p:cNvPr id="6" name="ZoneTexte 5"/>
            <p:cNvSpPr txBox="1"/>
            <p:nvPr/>
          </p:nvSpPr>
          <p:spPr>
            <a:xfrm>
              <a:off x="1269302" y="371296"/>
              <a:ext cx="5562566" cy="461665"/>
            </a:xfrm>
            <a:prstGeom prst="rect">
              <a:avLst/>
            </a:prstGeom>
            <a:noFill/>
          </p:spPr>
          <p:txBody>
            <a:bodyPr wrap="none" rtlCol="0">
              <a:spAutoFit/>
            </a:bodyPr>
            <a:lstStyle/>
            <a:p>
              <a:r>
                <a:rPr lang="fr-FR" dirty="0"/>
                <a:t>  </a:t>
              </a:r>
              <a:r>
                <a:rPr lang="fr-FR" sz="2400" dirty="0">
                  <a:solidFill>
                    <a:srgbClr val="FF6600"/>
                  </a:solidFill>
                  <a:latin typeface="Calibri"/>
                  <a:cs typeface="Calibri"/>
                </a:rPr>
                <a:t>Quelle stratégie d</a:t>
              </a:r>
              <a:r>
                <a:rPr lang="ja-JP" altLang="fr-FR" sz="2400" dirty="0">
                  <a:solidFill>
                    <a:srgbClr val="FF6600"/>
                  </a:solidFill>
                  <a:latin typeface="Calibri"/>
                  <a:cs typeface="Calibri"/>
                </a:rPr>
                <a:t>’</a:t>
              </a:r>
              <a:r>
                <a:rPr lang="fr-FR" altLang="ja-JP" sz="2400" dirty="0">
                  <a:solidFill>
                    <a:srgbClr val="FF6600"/>
                  </a:solidFill>
                  <a:latin typeface="Calibri"/>
                  <a:cs typeface="Calibri"/>
                </a:rPr>
                <a:t>intervention en santé ? </a:t>
              </a:r>
              <a:endParaRPr lang="fr-FR" sz="2400" dirty="0">
                <a:latin typeface="Calibri"/>
                <a:cs typeface="Calibri"/>
              </a:endParaRPr>
            </a:p>
          </p:txBody>
        </p:sp>
        <p:sp>
          <p:nvSpPr>
            <p:cNvPr id="7" name="ZoneTexte 6"/>
            <p:cNvSpPr txBox="1"/>
            <p:nvPr/>
          </p:nvSpPr>
          <p:spPr>
            <a:xfrm>
              <a:off x="7131220" y="530852"/>
              <a:ext cx="1904915" cy="338554"/>
            </a:xfrm>
            <a:prstGeom prst="rect">
              <a:avLst/>
            </a:prstGeom>
            <a:noFill/>
          </p:spPr>
          <p:txBody>
            <a:bodyPr wrap="square" rtlCol="0">
              <a:spAutoFit/>
            </a:bodyPr>
            <a:lstStyle/>
            <a:p>
              <a:r>
                <a:rPr lang="fr-FR" sz="1600" b="1" dirty="0">
                  <a:latin typeface="Calibri" charset="0"/>
                </a:rPr>
                <a:t>Jacques BURY(1992)</a:t>
              </a:r>
              <a:endParaRPr lang="fr-FR" sz="1600" b="1" dirty="0">
                <a:solidFill>
                  <a:srgbClr val="FFFFFF"/>
                </a:solidFill>
                <a:latin typeface="Calibri" charset="0"/>
              </a:endParaRPr>
            </a:p>
          </p:txBody>
        </p:sp>
      </p:grpSp>
    </p:spTree>
    <p:extLst>
      <p:ext uri="{BB962C8B-B14F-4D97-AF65-F5344CB8AC3E}">
        <p14:creationId xmlns:p14="http://schemas.microsoft.com/office/powerpoint/2010/main" val="28122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457200" y="1333500"/>
            <a:ext cx="8229600" cy="3862917"/>
          </a:xfrm>
        </p:spPr>
        <p:txBody>
          <a:bodyPr>
            <a:noAutofit/>
          </a:bodyPr>
          <a:lstStyle/>
          <a:p>
            <a:pPr marL="0" indent="0">
              <a:buNone/>
            </a:pPr>
            <a:r>
              <a:rPr lang="fr-FR" sz="1600" dirty="0">
                <a:solidFill>
                  <a:srgbClr val="FF6600"/>
                </a:solidFill>
              </a:rPr>
              <a:t>L’Information</a:t>
            </a:r>
            <a:r>
              <a:rPr lang="fr-FR" sz="1600" dirty="0"/>
              <a:t> est centrée sur les contenus scientifiques, les données actuelles de la science</a:t>
            </a:r>
          </a:p>
          <a:p>
            <a:pPr marL="0" indent="0">
              <a:buNone/>
            </a:pPr>
            <a:r>
              <a:rPr lang="fr-FR" sz="1600" dirty="0"/>
              <a:t>Elle va d’un émetteur à un récepteur.</a:t>
            </a:r>
          </a:p>
          <a:p>
            <a:pPr marL="0" indent="0">
              <a:buNone/>
            </a:pPr>
            <a:endParaRPr lang="fr-FR" sz="1600" dirty="0"/>
          </a:p>
          <a:p>
            <a:pPr marL="0" indent="0">
              <a:buNone/>
            </a:pPr>
            <a:r>
              <a:rPr lang="fr-FR" sz="1600" dirty="0">
                <a:solidFill>
                  <a:srgbClr val="FF6600"/>
                </a:solidFill>
              </a:rPr>
              <a:t>Le conseil </a:t>
            </a:r>
            <a:r>
              <a:rPr lang="fr-FR" sz="1600" dirty="0"/>
              <a:t>est porté par celui qui le délivre (le professionnel) qui dit ce qu’il pense  être bon pour le patient.</a:t>
            </a:r>
          </a:p>
          <a:p>
            <a:pPr marL="0" indent="0">
              <a:buNone/>
            </a:pPr>
            <a:endParaRPr lang="fr-FR" sz="1600" dirty="0"/>
          </a:p>
          <a:p>
            <a:pPr marL="0" indent="0">
              <a:buNone/>
            </a:pPr>
            <a:r>
              <a:rPr lang="fr-FR" sz="1600" dirty="0">
                <a:solidFill>
                  <a:srgbClr val="FF6600"/>
                </a:solidFill>
              </a:rPr>
              <a:t>L’éducation</a:t>
            </a:r>
            <a:r>
              <a:rPr lang="fr-FR" sz="1600" dirty="0">
                <a:solidFill>
                  <a:srgbClr val="FF0000"/>
                </a:solidFill>
              </a:rPr>
              <a:t> </a:t>
            </a:r>
            <a:r>
              <a:rPr lang="fr-FR" sz="1600" dirty="0"/>
              <a:t> est centrée sur le patient et sur la relation entre lui et le professionnel </a:t>
            </a:r>
          </a:p>
          <a:p>
            <a:pPr marL="0" indent="0">
              <a:buNone/>
            </a:pPr>
            <a:r>
              <a:rPr lang="fr-FR" sz="1600" dirty="0"/>
              <a:t>L’objectif n’est pas que le patient suive aveuglément les conseils du médecin mais qu’il soit acteur de ses choix</a:t>
            </a:r>
          </a:p>
          <a:p>
            <a:pPr marL="0" indent="0">
              <a:buNone/>
            </a:pPr>
            <a:endParaRPr lang="fr-FR" sz="1600" dirty="0"/>
          </a:p>
          <a:p>
            <a:pPr marL="0" indent="0">
              <a:buNone/>
            </a:pPr>
            <a:r>
              <a:rPr lang="fr-FR" sz="1600" dirty="0"/>
              <a:t>« </a:t>
            </a:r>
            <a:r>
              <a:rPr lang="fr-FR" sz="1600" i="1" dirty="0"/>
              <a:t>Éduquer c’est conduire quelqu’un hors de lui-même, c’est-à-dire l’amener à réaliser</a:t>
            </a:r>
          </a:p>
          <a:p>
            <a:pPr marL="0" indent="0">
              <a:buNone/>
            </a:pPr>
            <a:r>
              <a:rPr lang="fr-FR" sz="1600" i="1" dirty="0"/>
              <a:t>ses potentialités par la rencontre avec autrui et avec l’environnement</a:t>
            </a:r>
            <a:r>
              <a:rPr lang="fr-FR" sz="1600" dirty="0"/>
              <a:t>».</a:t>
            </a:r>
          </a:p>
          <a:p>
            <a:pPr marL="0" indent="0">
              <a:buNone/>
            </a:pPr>
            <a:endParaRPr lang="fr-FR" sz="1600" dirty="0"/>
          </a:p>
        </p:txBody>
      </p:sp>
      <p:sp>
        <p:nvSpPr>
          <p:cNvPr id="4" name="Titre 3"/>
          <p:cNvSpPr>
            <a:spLocks noGrp="1"/>
          </p:cNvSpPr>
          <p:nvPr>
            <p:ph type="title" idx="4294967295"/>
          </p:nvPr>
        </p:nvSpPr>
        <p:spPr>
          <a:xfrm>
            <a:off x="457200" y="256228"/>
            <a:ext cx="8229600" cy="632773"/>
          </a:xfrm>
        </p:spPr>
        <p:txBody>
          <a:bodyPr>
            <a:noAutofit/>
          </a:bodyPr>
          <a:lstStyle/>
          <a:p>
            <a:r>
              <a:rPr lang="fr-FR" sz="2400" dirty="0"/>
              <a:t>Définir les concepts d’information, de conseil et d’éducation</a:t>
            </a:r>
            <a:endParaRPr lang="fr-FR" sz="3200" dirty="0"/>
          </a:p>
        </p:txBody>
      </p:sp>
    </p:spTree>
    <p:extLst>
      <p:ext uri="{BB962C8B-B14F-4D97-AF65-F5344CB8AC3E}">
        <p14:creationId xmlns:p14="http://schemas.microsoft.com/office/powerpoint/2010/main" val="28431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016" y="285436"/>
            <a:ext cx="8555985" cy="584776"/>
          </a:xfrm>
          <a:prstGeom prst="rect">
            <a:avLst/>
          </a:prstGeom>
        </p:spPr>
        <p:txBody>
          <a:bodyPr wrap="square">
            <a:spAutoFit/>
          </a:bodyPr>
          <a:lstStyle/>
          <a:p>
            <a:pPr algn="ctr"/>
            <a:r>
              <a:rPr lang="fr-FR" sz="3200" dirty="0">
                <a:solidFill>
                  <a:srgbClr val="FF6600"/>
                </a:solidFill>
                <a:effectLst>
                  <a:outerShdw blurRad="38100" dist="12700" dir="2700000" algn="tl" rotWithShape="0">
                    <a:srgbClr val="000000">
                      <a:alpha val="43000"/>
                    </a:srgbClr>
                  </a:outerShdw>
                </a:effectLst>
                <a:latin typeface="Calibri"/>
              </a:rPr>
              <a:t>La prévention </a:t>
            </a:r>
            <a:endParaRPr lang="fr-FR" dirty="0">
              <a:solidFill>
                <a:prstClr val="black"/>
              </a:solidFill>
              <a:latin typeface="Calibri"/>
            </a:endParaRPr>
          </a:p>
        </p:txBody>
      </p:sp>
      <p:sp>
        <p:nvSpPr>
          <p:cNvPr id="5" name="Rectangle 4"/>
          <p:cNvSpPr/>
          <p:nvPr/>
        </p:nvSpPr>
        <p:spPr>
          <a:xfrm>
            <a:off x="280691" y="1321197"/>
            <a:ext cx="8459114" cy="369332"/>
          </a:xfrm>
          <a:prstGeom prst="rect">
            <a:avLst/>
          </a:prstGeom>
        </p:spPr>
        <p:txBody>
          <a:bodyPr wrap="square">
            <a:spAutoFit/>
          </a:bodyPr>
          <a:lstStyle/>
          <a:p>
            <a:pPr algn="just"/>
            <a:endParaRPr lang="fr-FR" dirty="0">
              <a:solidFill>
                <a:prstClr val="black"/>
              </a:solidFill>
              <a:latin typeface="Calibri"/>
            </a:endParaRPr>
          </a:p>
        </p:txBody>
      </p:sp>
      <p:sp>
        <p:nvSpPr>
          <p:cNvPr id="6" name="Rectangle 5"/>
          <p:cNvSpPr/>
          <p:nvPr/>
        </p:nvSpPr>
        <p:spPr>
          <a:xfrm>
            <a:off x="685148" y="1023141"/>
            <a:ext cx="7845771" cy="4618187"/>
          </a:xfrm>
          <a:prstGeom prst="rect">
            <a:avLst/>
          </a:prstGeom>
        </p:spPr>
        <p:txBody>
          <a:bodyPr wrap="square">
            <a:spAutoFit/>
          </a:bodyPr>
          <a:lstStyle/>
          <a:p>
            <a:pPr>
              <a:lnSpc>
                <a:spcPct val="80000"/>
              </a:lnSpc>
              <a:spcBef>
                <a:spcPct val="45000"/>
              </a:spcBef>
              <a:buFont typeface="Times New Roman" charset="0"/>
              <a:buNone/>
            </a:pPr>
            <a:endParaRPr lang="fr-FR" sz="2000" i="1" dirty="0">
              <a:solidFill>
                <a:srgbClr val="FF6600"/>
              </a:solidFill>
              <a:latin typeface="Calibri"/>
              <a:ea typeface="ＭＳ Ｐゴシック" charset="0"/>
              <a:cs typeface="Tahoma" charset="0"/>
            </a:endParaRPr>
          </a:p>
          <a:p>
            <a:pPr>
              <a:lnSpc>
                <a:spcPct val="80000"/>
              </a:lnSpc>
              <a:spcBef>
                <a:spcPct val="45000"/>
              </a:spcBef>
              <a:buFont typeface="Times New Roman" charset="0"/>
              <a:buNone/>
            </a:pPr>
            <a:r>
              <a:rPr lang="fr-FR" i="1" dirty="0">
                <a:solidFill>
                  <a:prstClr val="black"/>
                </a:solidFill>
                <a:latin typeface="Calibri"/>
                <a:ea typeface="ＭＳ Ｐゴシック" charset="0"/>
                <a:cs typeface="Tahoma" charset="0"/>
              </a:rPr>
              <a:t>« </a:t>
            </a:r>
            <a:r>
              <a:rPr lang="fr-FR" i="1" dirty="0">
                <a:solidFill>
                  <a:prstClr val="black"/>
                </a:solidFill>
                <a:latin typeface="Calibri"/>
                <a:ea typeface="ＭＳ Ｐゴシック" charset="0"/>
                <a:cs typeface="ＭＳ Ｐゴシック" charset="0"/>
              </a:rPr>
              <a:t>Ensemble de mesures visant à éviter ou à réduire des maladies ou des accidents » </a:t>
            </a:r>
            <a:r>
              <a:rPr lang="fr-FR" dirty="0">
                <a:solidFill>
                  <a:prstClr val="black"/>
                </a:solidFill>
                <a:latin typeface="Calibri"/>
                <a:ea typeface="ＭＳ Ｐゴシック" charset="0"/>
                <a:cs typeface="ＭＳ Ｐゴシック" charset="0"/>
              </a:rPr>
              <a:t>(OMS)</a:t>
            </a:r>
          </a:p>
          <a:p>
            <a:pPr>
              <a:lnSpc>
                <a:spcPct val="80000"/>
              </a:lnSpc>
              <a:spcBef>
                <a:spcPct val="45000"/>
              </a:spcBef>
            </a:pPr>
            <a:r>
              <a:rPr lang="fr-FR" u="sng" dirty="0">
                <a:solidFill>
                  <a:prstClr val="black"/>
                </a:solidFill>
                <a:latin typeface="Calibri"/>
                <a:ea typeface="ＭＳ Ｐゴシック" charset="0"/>
                <a:cs typeface="ＭＳ Ｐゴシック" charset="0"/>
              </a:rPr>
              <a:t>3 niveaux :</a:t>
            </a:r>
          </a:p>
          <a:p>
            <a:pPr>
              <a:lnSpc>
                <a:spcPct val="80000"/>
              </a:lnSpc>
              <a:spcBef>
                <a:spcPct val="45000"/>
              </a:spcBef>
            </a:pPr>
            <a:r>
              <a:rPr lang="fr-FR" dirty="0">
                <a:solidFill>
                  <a:srgbClr val="FF6600"/>
                </a:solidFill>
                <a:latin typeface="Calibri"/>
                <a:ea typeface="ＭＳ Ｐゴシック" charset="0"/>
                <a:cs typeface="ＭＳ Ｐゴシック" charset="0"/>
              </a:rPr>
              <a:t>La prévention primaire :</a:t>
            </a:r>
          </a:p>
          <a:p>
            <a:pPr>
              <a:lnSpc>
                <a:spcPct val="80000"/>
              </a:lnSpc>
              <a:spcBef>
                <a:spcPct val="45000"/>
              </a:spcBef>
            </a:pPr>
            <a:r>
              <a:rPr lang="fr-FR" dirty="0">
                <a:solidFill>
                  <a:prstClr val="black"/>
                </a:solidFill>
                <a:latin typeface="Calibri"/>
                <a:ea typeface="ＭＳ Ｐゴシック" charset="0"/>
              </a:rPr>
              <a:t>C’</a:t>
            </a:r>
            <a:r>
              <a:rPr lang="fr-FR" altLang="ja-JP" dirty="0">
                <a:solidFill>
                  <a:prstClr val="black"/>
                </a:solidFill>
                <a:latin typeface="Calibri"/>
                <a:ea typeface="ＭＳ Ｐゴシック" charset="0"/>
              </a:rPr>
              <a:t>est l’ensemble des moyens mis en œuvre pour empêcher l’apparition d’un trouble, d’une pathologie ou d</a:t>
            </a:r>
            <a:r>
              <a:rPr lang="ja-JP" altLang="fr-FR" dirty="0">
                <a:solidFill>
                  <a:prstClr val="black"/>
                </a:solidFill>
                <a:latin typeface="Calibri"/>
                <a:ea typeface="ＭＳ Ｐゴシック" charset="0"/>
              </a:rPr>
              <a:t>’</a:t>
            </a:r>
            <a:r>
              <a:rPr lang="fr-FR" altLang="ja-JP" dirty="0">
                <a:solidFill>
                  <a:prstClr val="black"/>
                </a:solidFill>
                <a:latin typeface="Calibri"/>
                <a:ea typeface="ＭＳ Ｐゴシック" charset="0"/>
              </a:rPr>
              <a:t>un symptôme.  </a:t>
            </a:r>
          </a:p>
          <a:p>
            <a:pPr>
              <a:lnSpc>
                <a:spcPct val="80000"/>
              </a:lnSpc>
              <a:spcBef>
                <a:spcPct val="45000"/>
              </a:spcBef>
            </a:pPr>
            <a:r>
              <a:rPr lang="fr-FR" dirty="0">
                <a:solidFill>
                  <a:prstClr val="black"/>
                </a:solidFill>
                <a:latin typeface="Calibri"/>
                <a:ea typeface="ＭＳ Ｐゴシック" charset="0"/>
              </a:rPr>
              <a:t>Ex : information de la population, de groupes cibles ou d</a:t>
            </a:r>
            <a:r>
              <a:rPr lang="ja-JP" altLang="fr-FR" dirty="0">
                <a:solidFill>
                  <a:prstClr val="black"/>
                </a:solidFill>
                <a:latin typeface="Calibri"/>
                <a:ea typeface="ＭＳ Ｐゴシック" charset="0"/>
              </a:rPr>
              <a:t>’</a:t>
            </a:r>
            <a:r>
              <a:rPr lang="fr-FR" altLang="ja-JP" dirty="0">
                <a:solidFill>
                  <a:prstClr val="black"/>
                </a:solidFill>
                <a:latin typeface="Calibri"/>
                <a:ea typeface="ＭＳ Ｐゴシック" charset="0"/>
              </a:rPr>
              <a:t>individus, éducation pour la santé, vaccinations, etc.  </a:t>
            </a:r>
          </a:p>
          <a:p>
            <a:pPr>
              <a:lnSpc>
                <a:spcPct val="80000"/>
              </a:lnSpc>
              <a:spcBef>
                <a:spcPct val="45000"/>
              </a:spcBef>
            </a:pPr>
            <a:r>
              <a:rPr lang="fr-FR" dirty="0">
                <a:solidFill>
                  <a:srgbClr val="FF6600"/>
                </a:solidFill>
                <a:latin typeface="Calibri"/>
                <a:ea typeface="ＭＳ Ｐゴシック" charset="0"/>
              </a:rPr>
              <a:t>La prévention secondaire :</a:t>
            </a:r>
          </a:p>
          <a:p>
            <a:pPr>
              <a:lnSpc>
                <a:spcPct val="80000"/>
              </a:lnSpc>
              <a:spcBef>
                <a:spcPct val="45000"/>
              </a:spcBef>
            </a:pPr>
            <a:r>
              <a:rPr lang="fr-FR" dirty="0">
                <a:solidFill>
                  <a:prstClr val="black"/>
                </a:solidFill>
                <a:latin typeface="Calibri"/>
                <a:ea typeface="ＭＳ Ｐゴシック" charset="0"/>
              </a:rPr>
              <a:t>Vise la détection précoce des maladies, dans le but de les découvrir à un stade où elles peuvent être traitées</a:t>
            </a:r>
          </a:p>
          <a:p>
            <a:pPr>
              <a:lnSpc>
                <a:spcPct val="80000"/>
              </a:lnSpc>
              <a:spcBef>
                <a:spcPct val="45000"/>
              </a:spcBef>
            </a:pPr>
            <a:r>
              <a:rPr lang="fr-FR" dirty="0">
                <a:solidFill>
                  <a:srgbClr val="FF6600"/>
                </a:solidFill>
                <a:latin typeface="Calibri"/>
                <a:ea typeface="ＭＳ Ｐゴシック" charset="0"/>
              </a:rPr>
              <a:t>La prévention tertiaire : </a:t>
            </a:r>
          </a:p>
          <a:p>
            <a:pPr>
              <a:lnSpc>
                <a:spcPct val="80000"/>
              </a:lnSpc>
              <a:spcBef>
                <a:spcPct val="45000"/>
              </a:spcBef>
            </a:pPr>
            <a:r>
              <a:rPr lang="fr-FR" dirty="0">
                <a:solidFill>
                  <a:prstClr val="black"/>
                </a:solidFill>
                <a:latin typeface="Calibri"/>
                <a:ea typeface="ＭＳ Ｐゴシック" charset="0"/>
              </a:rPr>
              <a:t>Tend à éviter les complications dans les maladies déjà présentes</a:t>
            </a:r>
          </a:p>
          <a:p>
            <a:endParaRPr lang="fr-FR" b="1" dirty="0">
              <a:solidFill>
                <a:prstClr val="black"/>
              </a:solidFill>
              <a:latin typeface="Calibri"/>
            </a:endParaRPr>
          </a:p>
        </p:txBody>
      </p:sp>
    </p:spTree>
    <p:extLst>
      <p:ext uri="{BB962C8B-B14F-4D97-AF65-F5344CB8AC3E}">
        <p14:creationId xmlns:p14="http://schemas.microsoft.com/office/powerpoint/2010/main" val="69840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Education pour la santé - définition</a:t>
            </a:r>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FR" altLang="fr-FR" dirty="0"/>
              <a:t>« </a:t>
            </a:r>
            <a:r>
              <a:rPr lang="fr-FR" altLang="fr-FR" dirty="0">
                <a:solidFill>
                  <a:schemeClr val="tx1"/>
                </a:solidFill>
              </a:rPr>
              <a:t>L’éducation pour la santé du patient » concerne tant la maladie que les comportements de santé et mode de vie du patient, même ceux non concernés par la maladie, dans une logique de  « culture sanitaire ». Elle est autant le rôle des soignants que tout « éducateur pour la santé »</a:t>
            </a:r>
            <a:r>
              <a:rPr lang="fr-FR" altLang="fr-FR" baseline="30000" dirty="0">
                <a:solidFill>
                  <a:schemeClr val="tx1"/>
                </a:solidFill>
              </a:rPr>
              <a:t> 2</a:t>
            </a:r>
            <a:r>
              <a:rPr lang="fr-FR" altLang="fr-FR" dirty="0">
                <a:solidFill>
                  <a:schemeClr val="tx1"/>
                </a:solidFill>
              </a:rPr>
              <a:t>.</a:t>
            </a:r>
          </a:p>
          <a:p>
            <a:pPr algn="just">
              <a:buFontTx/>
              <a:buChar char="-"/>
            </a:pPr>
            <a:endParaRPr lang="fr-FR" dirty="0">
              <a:solidFill>
                <a:schemeClr val="tx1"/>
              </a:solidFill>
            </a:endParaRPr>
          </a:p>
          <a:p>
            <a:pPr marL="0" indent="0" algn="just">
              <a:buNone/>
            </a:pPr>
            <a:r>
              <a:rPr lang="fr-FR" altLang="fr-FR" dirty="0">
                <a:solidFill>
                  <a:schemeClr val="tx1"/>
                </a:solidFill>
              </a:rPr>
              <a:t>« La santé, et par conséquent l’éducation pour la santé, a pour objet la personne toute entière et comprend tous les aspects physiques, mentaux, sociaux, émotionnels, spirituels et sociaux »</a:t>
            </a:r>
            <a:r>
              <a:rPr lang="fr-FR" altLang="fr-FR" baseline="30000" dirty="0">
                <a:solidFill>
                  <a:schemeClr val="tx1"/>
                </a:solidFill>
              </a:rPr>
              <a:t> 3</a:t>
            </a:r>
            <a:endParaRPr lang="fr-FR" altLang="fr-FR" dirty="0">
              <a:solidFill>
                <a:schemeClr val="tx1"/>
              </a:solidFill>
            </a:endParaRPr>
          </a:p>
          <a:p>
            <a:pPr marL="0" indent="0" algn="just">
              <a:buNone/>
            </a:pPr>
            <a:endParaRPr lang="fr-FR" altLang="fr-FR" dirty="0">
              <a:solidFill>
                <a:schemeClr val="tx1"/>
              </a:solidFill>
            </a:endParaRPr>
          </a:p>
          <a:p>
            <a:pPr marL="0" indent="0" algn="just">
              <a:buNone/>
            </a:pPr>
            <a:r>
              <a:rPr lang="fr-FR" altLang="fr-FR" dirty="0">
                <a:solidFill>
                  <a:schemeClr val="tx1"/>
                </a:solidFill>
              </a:rPr>
              <a:t>« L’éducation pour la santé comprend l’enseignement et l’apprentissage formels et informels et se sert d’un éventail de méthodes »</a:t>
            </a:r>
            <a:r>
              <a:rPr lang="fr-FR" altLang="fr-FR" baseline="30000" dirty="0">
                <a:solidFill>
                  <a:schemeClr val="tx1"/>
                </a:solidFill>
              </a:rPr>
              <a:t> 3</a:t>
            </a:r>
            <a:r>
              <a:rPr lang="fr-FR" altLang="fr-FR" dirty="0">
                <a:solidFill>
                  <a:schemeClr val="tx1"/>
                </a:solidFill>
              </a:rPr>
              <a:t>.</a:t>
            </a:r>
          </a:p>
          <a:p>
            <a:pPr>
              <a:buFontTx/>
              <a:buChar char="-"/>
            </a:pPr>
            <a:endParaRPr lang="fr-FR" dirty="0"/>
          </a:p>
        </p:txBody>
      </p:sp>
      <p:sp>
        <p:nvSpPr>
          <p:cNvPr id="5" name="Text Box 6"/>
          <p:cNvSpPr txBox="1">
            <a:spLocks noChangeArrowheads="1"/>
          </p:cNvSpPr>
          <p:nvPr/>
        </p:nvSpPr>
        <p:spPr bwMode="auto">
          <a:xfrm>
            <a:off x="457200" y="5196417"/>
            <a:ext cx="85976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200" baseline="30000" dirty="0">
                <a:solidFill>
                  <a:srgbClr val="F79646">
                    <a:lumMod val="75000"/>
                  </a:srgbClr>
                </a:solidFill>
                <a:latin typeface="Calibri"/>
              </a:rPr>
              <a:t>2</a:t>
            </a:r>
            <a:r>
              <a:rPr lang="fr-FR" altLang="fr-FR" sz="1200" dirty="0">
                <a:solidFill>
                  <a:srgbClr val="F79646">
                    <a:lumMod val="75000"/>
                  </a:srgbClr>
                </a:solidFill>
                <a:latin typeface="Calibri"/>
              </a:rPr>
              <a:t> </a:t>
            </a:r>
            <a:r>
              <a:rPr lang="fr-FR" altLang="fr-FR" sz="1200" i="1" dirty="0" err="1">
                <a:solidFill>
                  <a:srgbClr val="F79646">
                    <a:lumMod val="75000"/>
                  </a:srgbClr>
                </a:solidFill>
                <a:latin typeface="Calibri"/>
              </a:rPr>
              <a:t>Deccache</a:t>
            </a:r>
            <a:r>
              <a:rPr lang="fr-FR" altLang="fr-FR" sz="1200" i="1" dirty="0">
                <a:solidFill>
                  <a:srgbClr val="F79646">
                    <a:lumMod val="75000"/>
                  </a:srgbClr>
                </a:solidFill>
                <a:latin typeface="Calibri"/>
              </a:rPr>
              <a:t> A., Education du patient en Europe, BEP, vol 19, n°1, 2000</a:t>
            </a:r>
          </a:p>
          <a:p>
            <a:r>
              <a:rPr lang="fr-FR" altLang="fr-FR" sz="1200" baseline="30000" dirty="0">
                <a:solidFill>
                  <a:srgbClr val="F79646">
                    <a:lumMod val="75000"/>
                  </a:srgbClr>
                </a:solidFill>
                <a:latin typeface="Calibri"/>
              </a:rPr>
              <a:t>3</a:t>
            </a:r>
            <a:r>
              <a:rPr lang="fr-FR" altLang="fr-FR" sz="1200" dirty="0">
                <a:solidFill>
                  <a:srgbClr val="F79646">
                    <a:lumMod val="75000"/>
                  </a:srgbClr>
                </a:solidFill>
                <a:latin typeface="Calibri"/>
              </a:rPr>
              <a:t> </a:t>
            </a:r>
            <a:r>
              <a:rPr lang="fr-FR" altLang="fr-FR" sz="1200" i="1" dirty="0" err="1">
                <a:solidFill>
                  <a:srgbClr val="F79646">
                    <a:lumMod val="75000"/>
                  </a:srgbClr>
                </a:solidFill>
                <a:latin typeface="Calibri"/>
              </a:rPr>
              <a:t>Ewles</a:t>
            </a:r>
            <a:r>
              <a:rPr lang="fr-FR" altLang="fr-FR" sz="1200" i="1" dirty="0">
                <a:solidFill>
                  <a:srgbClr val="F79646">
                    <a:lumMod val="75000"/>
                  </a:srgbClr>
                </a:solidFill>
                <a:latin typeface="Calibri"/>
              </a:rPr>
              <a:t> L. and </a:t>
            </a:r>
            <a:r>
              <a:rPr lang="fr-FR" altLang="fr-FR" sz="1200" i="1" dirty="0" err="1">
                <a:solidFill>
                  <a:srgbClr val="F79646">
                    <a:lumMod val="75000"/>
                  </a:srgbClr>
                </a:solidFill>
                <a:latin typeface="Calibri"/>
              </a:rPr>
              <a:t>Simnett</a:t>
            </a:r>
            <a:r>
              <a:rPr lang="fr-FR" altLang="fr-FR" sz="1200" i="1" dirty="0">
                <a:solidFill>
                  <a:srgbClr val="F79646">
                    <a:lumMod val="75000"/>
                  </a:srgbClr>
                </a:solidFill>
                <a:latin typeface="Calibri"/>
              </a:rPr>
              <a:t> (1985)</a:t>
            </a:r>
          </a:p>
        </p:txBody>
      </p:sp>
    </p:spTree>
    <p:extLst>
      <p:ext uri="{BB962C8B-B14F-4D97-AF65-F5344CB8AC3E}">
        <p14:creationId xmlns:p14="http://schemas.microsoft.com/office/powerpoint/2010/main" val="353870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pour la santé : à qui s’adresse-t-elle ?</a:t>
            </a:r>
          </a:p>
        </p:txBody>
      </p:sp>
      <p:sp>
        <p:nvSpPr>
          <p:cNvPr id="3" name="Espace réservé du contenu 2"/>
          <p:cNvSpPr>
            <a:spLocks noGrp="1"/>
          </p:cNvSpPr>
          <p:nvPr>
            <p:ph idx="1"/>
          </p:nvPr>
        </p:nvSpPr>
        <p:spPr/>
        <p:txBody>
          <a:bodyPr>
            <a:normAutofit fontScale="62500" lnSpcReduction="20000"/>
          </a:bodyPr>
          <a:lstStyle/>
          <a:p>
            <a:pPr marL="0" indent="0" algn="just">
              <a:buNone/>
            </a:pPr>
            <a:r>
              <a:rPr lang="fr-FR" dirty="0">
                <a:solidFill>
                  <a:srgbClr val="000000"/>
                </a:solidFill>
              </a:rPr>
              <a:t>L’éducation pour la santé peut concerner tout type de public selon le thème traité.</a:t>
            </a:r>
          </a:p>
          <a:p>
            <a:pPr algn="just"/>
            <a:endParaRPr lang="fr-FR" dirty="0">
              <a:solidFill>
                <a:srgbClr val="000000"/>
              </a:solidFill>
            </a:endParaRPr>
          </a:p>
          <a:p>
            <a:pPr marL="0" indent="0" algn="just">
              <a:buNone/>
            </a:pPr>
            <a:r>
              <a:rPr lang="fr-FR" dirty="0">
                <a:solidFill>
                  <a:srgbClr val="000000"/>
                </a:solidFill>
              </a:rPr>
              <a:t>« Le choix des publics peut se faire sur une base géographique territoriale ou au sein de leur habitat collectif, en s’introduisant dans les dispositifs existants, éducatifs ou non, sur le lieu de travail. »</a:t>
            </a:r>
            <a:r>
              <a:rPr lang="fr-FR" altLang="fr-FR" baseline="30000" dirty="0">
                <a:solidFill>
                  <a:srgbClr val="000000"/>
                </a:solidFill>
              </a:rPr>
              <a:t> 4</a:t>
            </a:r>
            <a:endParaRPr lang="fr-FR" dirty="0">
              <a:solidFill>
                <a:srgbClr val="000000"/>
              </a:solidFill>
            </a:endParaRPr>
          </a:p>
          <a:p>
            <a:pPr marL="457200" lvl="1" indent="0" algn="just">
              <a:buNone/>
            </a:pPr>
            <a:endParaRPr lang="fr-FR" dirty="0">
              <a:solidFill>
                <a:srgbClr val="000000"/>
              </a:solidFill>
            </a:endParaRPr>
          </a:p>
          <a:p>
            <a:pPr marL="457200" lvl="1" indent="0" algn="just">
              <a:buNone/>
            </a:pPr>
            <a:r>
              <a:rPr lang="fr-FR" sz="3100" dirty="0">
                <a:solidFill>
                  <a:srgbClr val="000000"/>
                </a:solidFill>
              </a:rPr>
              <a:t>Exemples :</a:t>
            </a:r>
          </a:p>
          <a:p>
            <a:pPr lvl="2" algn="just"/>
            <a:r>
              <a:rPr lang="fr-FR" sz="2900" dirty="0">
                <a:solidFill>
                  <a:srgbClr val="000000"/>
                </a:solidFill>
              </a:rPr>
              <a:t>Auprès des usagers d’un centre social </a:t>
            </a:r>
            <a:r>
              <a:rPr lang="fr-FR" sz="2900" dirty="0">
                <a:solidFill>
                  <a:srgbClr val="000000"/>
                </a:solidFill>
                <a:sym typeface="Wingdings" panose="05000000000000000000" pitchFamily="2" charset="2"/>
              </a:rPr>
              <a:t> ateliers sur la nutrition/exercice physique</a:t>
            </a:r>
          </a:p>
          <a:p>
            <a:pPr lvl="2" algn="just"/>
            <a:r>
              <a:rPr lang="fr-FR" sz="2900" dirty="0">
                <a:solidFill>
                  <a:srgbClr val="000000"/>
                </a:solidFill>
                <a:sym typeface="Wingdings" panose="05000000000000000000" pitchFamily="2" charset="2"/>
              </a:rPr>
              <a:t>Auprès des collégiens et lycéens  ateliers pour lutter contre les addictions</a:t>
            </a:r>
          </a:p>
          <a:p>
            <a:pPr lvl="2" algn="just"/>
            <a:r>
              <a:rPr lang="fr-FR" sz="2900" dirty="0">
                <a:solidFill>
                  <a:srgbClr val="000000"/>
                </a:solidFill>
                <a:sym typeface="Wingdings" panose="05000000000000000000" pitchFamily="2" charset="2"/>
              </a:rPr>
              <a:t>Auprès d’une population à risque  dépistage cancer colorectal</a:t>
            </a:r>
          </a:p>
          <a:p>
            <a:pPr marL="342900" lvl="1" indent="0" algn="just">
              <a:buNone/>
            </a:pPr>
            <a:endParaRPr lang="fr-FR" dirty="0">
              <a:solidFill>
                <a:srgbClr val="000000"/>
              </a:solidFill>
            </a:endParaRPr>
          </a:p>
          <a:p>
            <a:pPr lvl="1" algn="just"/>
            <a:endParaRPr lang="fr-FR" dirty="0">
              <a:solidFill>
                <a:srgbClr val="000000"/>
              </a:solidFill>
            </a:endParaRPr>
          </a:p>
          <a:p>
            <a:pPr marL="342900" lvl="1" indent="0" algn="just">
              <a:buNone/>
            </a:pPr>
            <a:endParaRPr lang="fr-FR" dirty="0">
              <a:solidFill>
                <a:srgbClr val="000000"/>
              </a:solidFill>
            </a:endParaRPr>
          </a:p>
        </p:txBody>
      </p:sp>
      <p:sp>
        <p:nvSpPr>
          <p:cNvPr id="4" name="Text Box 6"/>
          <p:cNvSpPr txBox="1">
            <a:spLocks noChangeArrowheads="1"/>
          </p:cNvSpPr>
          <p:nvPr/>
        </p:nvSpPr>
        <p:spPr bwMode="auto">
          <a:xfrm>
            <a:off x="457200" y="5278993"/>
            <a:ext cx="859765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200" baseline="30000" dirty="0">
                <a:solidFill>
                  <a:srgbClr val="F79646">
                    <a:lumMod val="75000"/>
                  </a:srgbClr>
                </a:solidFill>
                <a:latin typeface="Calibri"/>
              </a:rPr>
              <a:t>4</a:t>
            </a:r>
            <a:r>
              <a:rPr lang="fr-FR" altLang="fr-FR" sz="1200" i="1" dirty="0">
                <a:solidFill>
                  <a:srgbClr val="F79646">
                    <a:lumMod val="75000"/>
                  </a:srgbClr>
                </a:solidFill>
                <a:latin typeface="Calibri"/>
              </a:rPr>
              <a:t> Tessier S. Les éducations en santé. </a:t>
            </a:r>
            <a:r>
              <a:rPr lang="fr-FR" altLang="fr-FR" sz="1200" i="1" dirty="0" err="1">
                <a:solidFill>
                  <a:srgbClr val="F79646">
                    <a:lumMod val="75000"/>
                  </a:srgbClr>
                </a:solidFill>
                <a:latin typeface="Calibri"/>
              </a:rPr>
              <a:t>Maloine:Paris</a:t>
            </a:r>
            <a:r>
              <a:rPr lang="fr-FR" altLang="fr-FR" sz="1200" i="1" dirty="0">
                <a:solidFill>
                  <a:srgbClr val="F79646">
                    <a:lumMod val="75000"/>
                  </a:srgbClr>
                </a:solidFill>
                <a:latin typeface="Calibri"/>
              </a:rPr>
              <a:t>, 2012</a:t>
            </a:r>
          </a:p>
        </p:txBody>
      </p:sp>
    </p:spTree>
    <p:extLst>
      <p:ext uri="{BB962C8B-B14F-4D97-AF65-F5344CB8AC3E}">
        <p14:creationId xmlns:p14="http://schemas.microsoft.com/office/powerpoint/2010/main" val="31565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4133" y="338667"/>
            <a:ext cx="8348134" cy="1138773"/>
          </a:xfrm>
          <a:prstGeom prst="rect">
            <a:avLst/>
          </a:prstGeom>
          <a:noFill/>
        </p:spPr>
        <p:txBody>
          <a:bodyPr wrap="square" rtlCol="0">
            <a:spAutoFit/>
          </a:bodyPr>
          <a:lstStyle/>
          <a:p>
            <a:pPr algn="ctr"/>
            <a:r>
              <a:rPr lang="fr-FR" sz="3200" b="1" dirty="0">
                <a:solidFill>
                  <a:srgbClr val="FF6600"/>
                </a:solidFill>
              </a:rPr>
              <a:t>Modèles sous-jacents de la santé (Bury, 1988)</a:t>
            </a:r>
          </a:p>
          <a:p>
            <a:pPr algn="ctr"/>
            <a:endParaRPr lang="fr-FR" sz="3600" b="1" dirty="0"/>
          </a:p>
        </p:txBody>
      </p:sp>
      <p:sp>
        <p:nvSpPr>
          <p:cNvPr id="5" name="ZoneTexte 4"/>
          <p:cNvSpPr txBox="1"/>
          <p:nvPr/>
        </p:nvSpPr>
        <p:spPr>
          <a:xfrm>
            <a:off x="275437" y="1091662"/>
            <a:ext cx="8519903" cy="5632312"/>
          </a:xfrm>
          <a:prstGeom prst="rect">
            <a:avLst/>
          </a:prstGeom>
          <a:noFill/>
        </p:spPr>
        <p:txBody>
          <a:bodyPr wrap="square" rtlCol="0">
            <a:spAutoFit/>
          </a:bodyPr>
          <a:lstStyle/>
          <a:p>
            <a:pPr algn="just"/>
            <a:r>
              <a:rPr lang="fr-FR" sz="2800" u="sng" dirty="0"/>
              <a:t>Modèle global </a:t>
            </a:r>
          </a:p>
          <a:p>
            <a:pPr marL="571500" indent="-571500" algn="just">
              <a:buFont typeface="Arial"/>
              <a:buChar char="•"/>
            </a:pPr>
            <a:r>
              <a:rPr lang="fr-FR" sz="2800" dirty="0"/>
              <a:t>La maladie résulte de facteurs complexes, organiques, humains et sociaux </a:t>
            </a:r>
            <a:endParaRPr lang="fr-FR" sz="2800" dirty="0">
              <a:sym typeface="Symbol"/>
            </a:endParaRPr>
          </a:p>
          <a:p>
            <a:pPr marL="571500" indent="-571500" algn="just">
              <a:buFont typeface="Arial"/>
              <a:buChar char="•"/>
            </a:pPr>
            <a:r>
              <a:rPr lang="fr-FR" sz="2800" dirty="0"/>
              <a:t>Elle affecte l’individu et son entourage </a:t>
            </a:r>
            <a:endParaRPr lang="fr-FR" sz="2800" dirty="0">
              <a:sym typeface="Symbol"/>
            </a:endParaRPr>
          </a:p>
          <a:p>
            <a:pPr marL="571500" indent="-571500" algn="just">
              <a:buFont typeface="Arial"/>
              <a:buChar char="•"/>
            </a:pPr>
            <a:r>
              <a:rPr lang="fr-FR" sz="2800" dirty="0"/>
              <a:t>Elle demande une approche continue de la prévention à la réadaptation </a:t>
            </a:r>
            <a:endParaRPr lang="fr-FR" sz="2800" dirty="0">
              <a:sym typeface="Symbol"/>
            </a:endParaRPr>
          </a:p>
          <a:p>
            <a:pPr marL="571500" indent="-571500" algn="just">
              <a:buFont typeface="Arial"/>
              <a:buChar char="•"/>
            </a:pPr>
            <a:r>
              <a:rPr lang="fr-FR" sz="2800" dirty="0"/>
              <a:t>Par des professionnels de santé collaborant ensemble, formés aux sciences biologiques et humaines</a:t>
            </a:r>
          </a:p>
          <a:p>
            <a:pPr algn="just"/>
            <a:endParaRPr lang="fr-FR" dirty="0">
              <a:sym typeface="Wingdings"/>
            </a:endParaRPr>
          </a:p>
          <a:p>
            <a:pPr marL="285750" indent="-285750" algn="just">
              <a:buFont typeface="Arial"/>
              <a:buChar char="•"/>
            </a:pPr>
            <a:endParaRPr lang="fr-FR" dirty="0"/>
          </a:p>
          <a:p>
            <a:pPr marL="285750" indent="-285750" algn="just">
              <a:buFont typeface="Arial"/>
              <a:buChar char="•"/>
            </a:pPr>
            <a:endParaRPr lang="fr-FR" dirty="0"/>
          </a:p>
          <a:p>
            <a:pPr marL="285750" indent="-285750" algn="just">
              <a:buFont typeface="Arial"/>
              <a:buChar char="•"/>
            </a:pPr>
            <a:endParaRPr lang="fr-FR" dirty="0"/>
          </a:p>
          <a:p>
            <a:pPr algn="just"/>
            <a:r>
              <a:rPr lang="fr-FR" dirty="0"/>
              <a:t> </a:t>
            </a:r>
          </a:p>
          <a:p>
            <a:endParaRPr lang="fr-FR" dirty="0"/>
          </a:p>
        </p:txBody>
      </p:sp>
      <p:sp>
        <p:nvSpPr>
          <p:cNvPr id="7" name="ZoneTexte 6"/>
          <p:cNvSpPr txBox="1"/>
          <p:nvPr/>
        </p:nvSpPr>
        <p:spPr>
          <a:xfrm>
            <a:off x="795866" y="1091662"/>
            <a:ext cx="8348134" cy="646331"/>
          </a:xfrm>
          <a:prstGeom prst="rect">
            <a:avLst/>
          </a:prstGeom>
          <a:noFill/>
        </p:spPr>
        <p:txBody>
          <a:bodyPr wrap="square" rtlCol="0">
            <a:spAutoFit/>
          </a:bodyPr>
          <a:lstStyle/>
          <a:p>
            <a:pPr algn="ctr"/>
            <a:endParaRPr lang="fr-FR" sz="3600" b="1" dirty="0"/>
          </a:p>
        </p:txBody>
      </p:sp>
    </p:spTree>
    <p:extLst>
      <p:ext uri="{BB962C8B-B14F-4D97-AF65-F5344CB8AC3E}">
        <p14:creationId xmlns:p14="http://schemas.microsoft.com/office/powerpoint/2010/main" val="2108205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pour la santé : quelles sont ses finalités?</a:t>
            </a:r>
          </a:p>
        </p:txBody>
      </p:sp>
      <p:sp>
        <p:nvSpPr>
          <p:cNvPr id="3" name="Espace réservé du contenu 2"/>
          <p:cNvSpPr>
            <a:spLocks noGrp="1"/>
          </p:cNvSpPr>
          <p:nvPr>
            <p:ph idx="1"/>
          </p:nvPr>
        </p:nvSpPr>
        <p:spPr/>
        <p:txBody>
          <a:bodyPr>
            <a:noAutofit/>
          </a:bodyPr>
          <a:lstStyle/>
          <a:p>
            <a:pPr marL="0" indent="0" algn="just">
              <a:buNone/>
            </a:pPr>
            <a:r>
              <a:rPr lang="fr-FR" altLang="fr-FR" sz="2200" dirty="0">
                <a:solidFill>
                  <a:srgbClr val="000000"/>
                </a:solidFill>
              </a:rPr>
              <a:t>L’éducation pour la santé a une gamme de buts, y compris la transmission des informations et les changements d’attitudes, de comportement et de vie sociale.</a:t>
            </a:r>
            <a:r>
              <a:rPr lang="fr-FR" altLang="fr-FR" sz="2200" baseline="30000" dirty="0">
                <a:solidFill>
                  <a:srgbClr val="000000"/>
                </a:solidFill>
              </a:rPr>
              <a:t> 3</a:t>
            </a:r>
            <a:r>
              <a:rPr lang="fr-FR" altLang="fr-FR" sz="2200" dirty="0">
                <a:solidFill>
                  <a:srgbClr val="000000"/>
                </a:solidFill>
              </a:rPr>
              <a:t> </a:t>
            </a:r>
          </a:p>
          <a:p>
            <a:pPr algn="just"/>
            <a:endParaRPr lang="fr-FR" altLang="fr-FR" sz="2200" dirty="0">
              <a:solidFill>
                <a:srgbClr val="000000"/>
              </a:solidFill>
            </a:endParaRPr>
          </a:p>
          <a:p>
            <a:pPr marL="0" indent="0" algn="just">
              <a:buNone/>
            </a:pPr>
            <a:r>
              <a:rPr lang="fr-FR" altLang="fr-FR" sz="2200" dirty="0">
                <a:solidFill>
                  <a:srgbClr val="000000"/>
                </a:solidFill>
              </a:rPr>
              <a:t>Elle vise à prévenir les risques et permettre à l’individu de maintenir sa santé</a:t>
            </a:r>
          </a:p>
          <a:p>
            <a:pPr algn="just"/>
            <a:endParaRPr lang="fr-FR" altLang="fr-FR" sz="2200" dirty="0">
              <a:solidFill>
                <a:srgbClr val="000000"/>
              </a:solidFill>
            </a:endParaRPr>
          </a:p>
          <a:p>
            <a:pPr marL="0" indent="0" algn="just">
              <a:buNone/>
            </a:pPr>
            <a:r>
              <a:rPr lang="fr-FR" altLang="fr-FR" sz="2200" dirty="0">
                <a:solidFill>
                  <a:srgbClr val="000000"/>
                </a:solidFill>
              </a:rPr>
              <a:t>L’éducation pour la santé dans sa perspective actuelle vise à renforcer l’autonomie de décision des individus et leur responsabilité. Elle entre dans le cadre de l’apprentissage de la promotion de la santé.</a:t>
            </a:r>
            <a:r>
              <a:rPr lang="fr-FR" altLang="fr-FR" sz="2200" baseline="30000" dirty="0">
                <a:solidFill>
                  <a:srgbClr val="000000"/>
                </a:solidFill>
              </a:rPr>
              <a:t> 5</a:t>
            </a:r>
            <a:endParaRPr lang="fr-FR" altLang="fr-FR" sz="2200" dirty="0">
              <a:solidFill>
                <a:srgbClr val="000000"/>
              </a:solidFill>
            </a:endParaRPr>
          </a:p>
          <a:p>
            <a:endParaRPr lang="fr-FR" altLang="fr-FR" sz="2200" dirty="0"/>
          </a:p>
          <a:p>
            <a:pPr lvl="1"/>
            <a:endParaRPr lang="fr-FR" sz="2200" dirty="0"/>
          </a:p>
          <a:p>
            <a:pPr marL="342900" lvl="1" indent="0">
              <a:buNone/>
            </a:pPr>
            <a:endParaRPr lang="fr-FR" sz="2200" dirty="0"/>
          </a:p>
        </p:txBody>
      </p:sp>
      <p:sp>
        <p:nvSpPr>
          <p:cNvPr id="4" name="Text Box 6"/>
          <p:cNvSpPr txBox="1">
            <a:spLocks noChangeArrowheads="1"/>
          </p:cNvSpPr>
          <p:nvPr/>
        </p:nvSpPr>
        <p:spPr bwMode="auto">
          <a:xfrm>
            <a:off x="185706" y="5330280"/>
            <a:ext cx="85976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200" baseline="30000" dirty="0">
                <a:solidFill>
                  <a:srgbClr val="F79646">
                    <a:lumMod val="75000"/>
                  </a:srgbClr>
                </a:solidFill>
                <a:latin typeface="Calibri"/>
              </a:rPr>
              <a:t>3</a:t>
            </a:r>
            <a:r>
              <a:rPr lang="fr-FR" altLang="fr-FR" sz="1200" dirty="0">
                <a:solidFill>
                  <a:srgbClr val="F79646">
                    <a:lumMod val="75000"/>
                  </a:srgbClr>
                </a:solidFill>
                <a:latin typeface="Calibri"/>
              </a:rPr>
              <a:t> </a:t>
            </a:r>
            <a:r>
              <a:rPr lang="fr-FR" altLang="fr-FR" sz="1200" i="1" dirty="0" err="1">
                <a:solidFill>
                  <a:srgbClr val="F79646">
                    <a:lumMod val="75000"/>
                  </a:srgbClr>
                </a:solidFill>
                <a:latin typeface="Calibri"/>
              </a:rPr>
              <a:t>Ewles</a:t>
            </a:r>
            <a:r>
              <a:rPr lang="fr-FR" altLang="fr-FR" sz="1200" i="1" dirty="0">
                <a:solidFill>
                  <a:srgbClr val="F79646">
                    <a:lumMod val="75000"/>
                  </a:srgbClr>
                </a:solidFill>
                <a:latin typeface="Calibri"/>
              </a:rPr>
              <a:t> L. and </a:t>
            </a:r>
            <a:r>
              <a:rPr lang="fr-FR" altLang="fr-FR" sz="1200" i="1" dirty="0" err="1">
                <a:solidFill>
                  <a:srgbClr val="F79646">
                    <a:lumMod val="75000"/>
                  </a:srgbClr>
                </a:solidFill>
                <a:latin typeface="Calibri"/>
              </a:rPr>
              <a:t>Simnett</a:t>
            </a:r>
            <a:r>
              <a:rPr lang="fr-FR" altLang="fr-FR" sz="1200" i="1" dirty="0">
                <a:solidFill>
                  <a:srgbClr val="F79646">
                    <a:lumMod val="75000"/>
                  </a:srgbClr>
                </a:solidFill>
                <a:latin typeface="Calibri"/>
              </a:rPr>
              <a:t> (1985)</a:t>
            </a:r>
          </a:p>
          <a:p>
            <a:r>
              <a:rPr lang="fr-FR" altLang="fr-FR" sz="1200" baseline="30000" dirty="0">
                <a:solidFill>
                  <a:srgbClr val="F79646">
                    <a:lumMod val="75000"/>
                  </a:srgbClr>
                </a:solidFill>
                <a:latin typeface="Calibri"/>
              </a:rPr>
              <a:t>5</a:t>
            </a:r>
            <a:r>
              <a:rPr lang="fr-FR" altLang="fr-FR" sz="1200" dirty="0">
                <a:solidFill>
                  <a:srgbClr val="F79646">
                    <a:lumMod val="75000"/>
                  </a:srgbClr>
                </a:solidFill>
                <a:latin typeface="Calibri"/>
              </a:rPr>
              <a:t> </a:t>
            </a:r>
            <a:r>
              <a:rPr lang="fr-FR" altLang="fr-FR" sz="1200" i="1" dirty="0">
                <a:solidFill>
                  <a:srgbClr val="F79646">
                    <a:lumMod val="75000"/>
                  </a:srgbClr>
                </a:solidFill>
                <a:latin typeface="Calibri"/>
              </a:rPr>
              <a:t>Tessier S., Santé publique et santé communautaire, Paris, </a:t>
            </a:r>
            <a:r>
              <a:rPr lang="fr-FR" altLang="fr-FR" sz="1200" i="1" dirty="0" err="1">
                <a:solidFill>
                  <a:srgbClr val="F79646">
                    <a:lumMod val="75000"/>
                  </a:srgbClr>
                </a:solidFill>
                <a:latin typeface="Calibri"/>
              </a:rPr>
              <a:t>Maloine</a:t>
            </a:r>
            <a:r>
              <a:rPr lang="fr-FR" altLang="fr-FR" sz="1200" i="1" dirty="0">
                <a:solidFill>
                  <a:srgbClr val="F79646">
                    <a:lumMod val="75000"/>
                  </a:srgbClr>
                </a:solidFill>
                <a:latin typeface="Calibri"/>
              </a:rPr>
              <a:t>, 1996.</a:t>
            </a:r>
          </a:p>
        </p:txBody>
      </p:sp>
    </p:spTree>
    <p:extLst>
      <p:ext uri="{BB962C8B-B14F-4D97-AF65-F5344CB8AC3E}">
        <p14:creationId xmlns:p14="http://schemas.microsoft.com/office/powerpoint/2010/main" val="32777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Education pour la santé : qui la met en œuvre?</a:t>
            </a:r>
          </a:p>
        </p:txBody>
      </p:sp>
      <p:sp>
        <p:nvSpPr>
          <p:cNvPr id="3" name="Espace réservé du contenu 2"/>
          <p:cNvSpPr>
            <a:spLocks noGrp="1"/>
          </p:cNvSpPr>
          <p:nvPr>
            <p:ph idx="1"/>
          </p:nvPr>
        </p:nvSpPr>
        <p:spPr/>
        <p:txBody>
          <a:bodyPr>
            <a:normAutofit/>
          </a:bodyPr>
          <a:lstStyle/>
          <a:p>
            <a:pPr algn="just"/>
            <a:r>
              <a:rPr lang="fr-FR" altLang="fr-FR" sz="2200" dirty="0">
                <a:solidFill>
                  <a:srgbClr val="000000"/>
                </a:solidFill>
              </a:rPr>
              <a:t>« Les acteurs de l’éducation pour la santé sont essentiellement associatifs autour de Santé publique France »</a:t>
            </a:r>
            <a:endParaRPr lang="fr-FR" altLang="fr-FR" sz="2200" baseline="30000" dirty="0">
              <a:solidFill>
                <a:srgbClr val="000000"/>
              </a:solidFill>
            </a:endParaRPr>
          </a:p>
          <a:p>
            <a:pPr algn="just"/>
            <a:endParaRPr lang="fr-FR" altLang="fr-FR" b="1" dirty="0">
              <a:solidFill>
                <a:srgbClr val="000000"/>
              </a:solidFill>
            </a:endParaRPr>
          </a:p>
          <a:p>
            <a:pPr marL="457200" lvl="1" indent="0" algn="just">
              <a:buNone/>
            </a:pPr>
            <a:r>
              <a:rPr lang="fr-FR" sz="2200" dirty="0">
                <a:solidFill>
                  <a:srgbClr val="000000"/>
                </a:solidFill>
              </a:rPr>
              <a:t>Exemples :</a:t>
            </a:r>
          </a:p>
          <a:p>
            <a:pPr lvl="2" algn="just"/>
            <a:r>
              <a:rPr lang="fr-FR" sz="2000" dirty="0">
                <a:solidFill>
                  <a:srgbClr val="000000"/>
                </a:solidFill>
              </a:rPr>
              <a:t>Equipes pluridisciplinaires de centres sociaux</a:t>
            </a:r>
            <a:endParaRPr lang="fr-FR" sz="2000" dirty="0">
              <a:solidFill>
                <a:srgbClr val="000000"/>
              </a:solidFill>
              <a:sym typeface="Wingdings" panose="05000000000000000000" pitchFamily="2" charset="2"/>
            </a:endParaRPr>
          </a:p>
          <a:p>
            <a:pPr lvl="2" algn="just"/>
            <a:r>
              <a:rPr lang="fr-FR" sz="2000" dirty="0">
                <a:solidFill>
                  <a:srgbClr val="000000"/>
                </a:solidFill>
                <a:sym typeface="Wingdings" panose="05000000000000000000" pitchFamily="2" charset="2"/>
              </a:rPr>
              <a:t>Association de lutte contre le VIH : AIDES</a:t>
            </a:r>
          </a:p>
          <a:p>
            <a:pPr lvl="2" algn="just"/>
            <a:r>
              <a:rPr lang="fr-FR" sz="2000" dirty="0">
                <a:solidFill>
                  <a:srgbClr val="000000"/>
                </a:solidFill>
              </a:rPr>
              <a:t>Instance Régionale d'Education et de Promotion de la Santé</a:t>
            </a:r>
            <a:endParaRPr lang="fr-FR" sz="2000" dirty="0">
              <a:solidFill>
                <a:srgbClr val="000000"/>
              </a:solidFill>
              <a:sym typeface="Wingdings" panose="05000000000000000000" pitchFamily="2" charset="2"/>
            </a:endParaRPr>
          </a:p>
          <a:p>
            <a:pPr marL="342900" lvl="1" indent="0" algn="just">
              <a:buNone/>
            </a:pPr>
            <a:endParaRPr lang="fr-FR" dirty="0">
              <a:solidFill>
                <a:srgbClr val="000000"/>
              </a:solidFill>
            </a:endParaRPr>
          </a:p>
        </p:txBody>
      </p:sp>
      <p:sp>
        <p:nvSpPr>
          <p:cNvPr id="4" name="Text Box 6"/>
          <p:cNvSpPr txBox="1">
            <a:spLocks noChangeArrowheads="1"/>
          </p:cNvSpPr>
          <p:nvPr/>
        </p:nvSpPr>
        <p:spPr bwMode="auto">
          <a:xfrm>
            <a:off x="457200" y="5196693"/>
            <a:ext cx="859765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200" baseline="30000" dirty="0">
                <a:solidFill>
                  <a:srgbClr val="F79646">
                    <a:lumMod val="75000"/>
                  </a:srgbClr>
                </a:solidFill>
                <a:latin typeface="Calibri"/>
              </a:rPr>
              <a:t>4</a:t>
            </a:r>
            <a:r>
              <a:rPr lang="fr-FR" altLang="fr-FR" sz="1200" dirty="0">
                <a:solidFill>
                  <a:srgbClr val="F79646">
                    <a:lumMod val="75000"/>
                  </a:srgbClr>
                </a:solidFill>
                <a:latin typeface="Calibri"/>
              </a:rPr>
              <a:t> </a:t>
            </a:r>
            <a:r>
              <a:rPr lang="fr-FR" altLang="fr-FR" sz="1200" i="1" dirty="0">
                <a:solidFill>
                  <a:srgbClr val="F79646">
                    <a:lumMod val="75000"/>
                  </a:srgbClr>
                </a:solidFill>
                <a:latin typeface="Calibri"/>
              </a:rPr>
              <a:t>Tessier S. (2012)</a:t>
            </a:r>
          </a:p>
        </p:txBody>
      </p:sp>
    </p:spTree>
    <p:extLst>
      <p:ext uri="{BB962C8B-B14F-4D97-AF65-F5344CB8AC3E}">
        <p14:creationId xmlns:p14="http://schemas.microsoft.com/office/powerpoint/2010/main" val="336416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à la santé familiale : définition</a:t>
            </a:r>
          </a:p>
        </p:txBody>
      </p:sp>
      <p:sp>
        <p:nvSpPr>
          <p:cNvPr id="5" name="Espace réservé du contenu 4"/>
          <p:cNvSpPr>
            <a:spLocks noGrp="1"/>
          </p:cNvSpPr>
          <p:nvPr>
            <p:ph idx="1"/>
          </p:nvPr>
        </p:nvSpPr>
        <p:spPr/>
        <p:txBody>
          <a:bodyPr/>
          <a:lstStyle/>
          <a:p>
            <a:r>
              <a:rPr lang="fr-FR" dirty="0"/>
              <a:t>Cela vous évoque quoi ? </a:t>
            </a:r>
          </a:p>
        </p:txBody>
      </p:sp>
    </p:spTree>
    <p:extLst>
      <p:ext uri="{BB962C8B-B14F-4D97-AF65-F5344CB8AC3E}">
        <p14:creationId xmlns:p14="http://schemas.microsoft.com/office/powerpoint/2010/main" val="1709995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santé familiale : définition</a:t>
            </a:r>
          </a:p>
        </p:txBody>
      </p:sp>
      <p:sp>
        <p:nvSpPr>
          <p:cNvPr id="3" name="Espace réservé du contenu 2"/>
          <p:cNvSpPr>
            <a:spLocks noGrp="1"/>
          </p:cNvSpPr>
          <p:nvPr>
            <p:ph idx="1"/>
          </p:nvPr>
        </p:nvSpPr>
        <p:spPr/>
        <p:txBody>
          <a:bodyPr>
            <a:normAutofit/>
          </a:bodyPr>
          <a:lstStyle/>
          <a:p>
            <a:pPr marL="0" lvl="1" indent="0">
              <a:spcBef>
                <a:spcPts val="750"/>
              </a:spcBef>
              <a:buNone/>
            </a:pPr>
            <a:r>
              <a:rPr lang="fr-FR" sz="2200" dirty="0">
                <a:solidFill>
                  <a:srgbClr val="000000"/>
                </a:solidFill>
              </a:rPr>
              <a:t>«L’ESF est un concept nouveau qui concerne les domaines de la prévention, des soins et du secourisme élargi appliqués à l’espace familial et de proximité de vie. Elle a un caractère opérationnel et d’application immédiate. </a:t>
            </a:r>
          </a:p>
          <a:p>
            <a:pPr marL="0" lvl="1" indent="0">
              <a:spcBef>
                <a:spcPts val="750"/>
              </a:spcBef>
              <a:buNone/>
            </a:pPr>
            <a:endParaRPr lang="fr-FR" sz="2200" dirty="0">
              <a:solidFill>
                <a:srgbClr val="000000"/>
              </a:solidFill>
            </a:endParaRPr>
          </a:p>
          <a:p>
            <a:pPr marL="0" lvl="1" indent="0">
              <a:spcBef>
                <a:spcPts val="750"/>
              </a:spcBef>
              <a:buNone/>
            </a:pPr>
            <a:r>
              <a:rPr lang="fr-FR" sz="2200" dirty="0">
                <a:solidFill>
                  <a:srgbClr val="000000"/>
                </a:solidFill>
              </a:rPr>
              <a:t>Elle est dirigée vers l’autre, fondée sur la notion qu’au-delà du maintien de sa propre santé, il est essentiel d’apporter la santé à autrui (en particulier aux bébés, aux enfants et personnes âgées). </a:t>
            </a:r>
          </a:p>
          <a:p>
            <a:pPr marL="0" lvl="1" indent="0">
              <a:spcBef>
                <a:spcPts val="750"/>
              </a:spcBef>
              <a:buNone/>
            </a:pPr>
            <a:endParaRPr lang="fr-FR" sz="2200" dirty="0">
              <a:solidFill>
                <a:srgbClr val="000000"/>
              </a:solidFill>
            </a:endParaRPr>
          </a:p>
          <a:p>
            <a:pPr marL="0" lvl="1" indent="0">
              <a:spcBef>
                <a:spcPts val="750"/>
              </a:spcBef>
              <a:buNone/>
            </a:pPr>
            <a:r>
              <a:rPr lang="fr-FR" sz="2200" dirty="0">
                <a:solidFill>
                  <a:srgbClr val="000000"/>
                </a:solidFill>
              </a:rPr>
              <a:t>En cela, elle constitue une éducation à la santé familiale ».</a:t>
            </a:r>
            <a:r>
              <a:rPr lang="fr-FR" sz="2200" baseline="30000" dirty="0">
                <a:solidFill>
                  <a:srgbClr val="000000"/>
                </a:solidFill>
              </a:rPr>
              <a:t>6</a:t>
            </a:r>
            <a:endParaRPr lang="fr-FR" sz="2200" dirty="0">
              <a:solidFill>
                <a:srgbClr val="000000"/>
              </a:solidFill>
            </a:endParaRPr>
          </a:p>
          <a:p>
            <a:pPr marL="0" indent="0">
              <a:buNone/>
            </a:pPr>
            <a:endParaRPr lang="fr-FR" sz="2200" b="1" dirty="0">
              <a:solidFill>
                <a:srgbClr val="000000"/>
              </a:solidFill>
            </a:endParaRPr>
          </a:p>
        </p:txBody>
      </p:sp>
      <p:sp>
        <p:nvSpPr>
          <p:cNvPr id="4" name="ZoneTexte 3"/>
          <p:cNvSpPr txBox="1"/>
          <p:nvPr/>
        </p:nvSpPr>
        <p:spPr>
          <a:xfrm>
            <a:off x="457200" y="5179330"/>
            <a:ext cx="7532370" cy="461665"/>
          </a:xfrm>
          <a:prstGeom prst="rect">
            <a:avLst/>
          </a:prstGeom>
          <a:noFill/>
        </p:spPr>
        <p:txBody>
          <a:bodyPr wrap="square" rtlCol="0">
            <a:spAutoFit/>
          </a:bodyPr>
          <a:lstStyle/>
          <a:p>
            <a:r>
              <a:rPr lang="fr-FR" sz="1200" baseline="30000" dirty="0">
                <a:solidFill>
                  <a:srgbClr val="F79646">
                    <a:lumMod val="75000"/>
                  </a:srgbClr>
                </a:solidFill>
                <a:latin typeface="Calibri"/>
              </a:rPr>
              <a:t>6 </a:t>
            </a:r>
            <a:r>
              <a:rPr lang="fr-FR" sz="1200" dirty="0" err="1">
                <a:solidFill>
                  <a:srgbClr val="F79646">
                    <a:lumMod val="75000"/>
                  </a:srgbClr>
                </a:solidFill>
                <a:latin typeface="Calibri"/>
              </a:rPr>
              <a:t>Ivernois</a:t>
            </a:r>
            <a:r>
              <a:rPr lang="fr-FR" sz="1200" dirty="0">
                <a:solidFill>
                  <a:srgbClr val="F79646">
                    <a:lumMod val="75000"/>
                  </a:srgbClr>
                </a:solidFill>
                <a:latin typeface="Calibri"/>
              </a:rPr>
              <a:t> (d’) JF, </a:t>
            </a:r>
            <a:r>
              <a:rPr lang="fr-FR" sz="1200" dirty="0" err="1">
                <a:solidFill>
                  <a:srgbClr val="F79646">
                    <a:lumMod val="75000"/>
                  </a:srgbClr>
                </a:solidFill>
                <a:latin typeface="Calibri"/>
              </a:rPr>
              <a:t>Gagnayre</a:t>
            </a:r>
            <a:r>
              <a:rPr lang="fr-FR" sz="1200" dirty="0">
                <a:solidFill>
                  <a:srgbClr val="F79646">
                    <a:lumMod val="75000"/>
                  </a:srgbClr>
                </a:solidFill>
                <a:latin typeface="Calibri"/>
              </a:rPr>
              <a:t> R, </a:t>
            </a:r>
            <a:r>
              <a:rPr lang="fr-FR" sz="1200" dirty="0" err="1">
                <a:solidFill>
                  <a:srgbClr val="F79646">
                    <a:lumMod val="75000"/>
                  </a:srgbClr>
                </a:solidFill>
                <a:latin typeface="Calibri"/>
              </a:rPr>
              <a:t>Rodary</a:t>
            </a:r>
            <a:r>
              <a:rPr lang="fr-FR" sz="1200" dirty="0">
                <a:solidFill>
                  <a:srgbClr val="F79646">
                    <a:lumMod val="75000"/>
                  </a:srgbClr>
                </a:solidFill>
                <a:latin typeface="Calibri"/>
              </a:rPr>
              <a:t> E, Brun N. Éducation des familles à « Porter Soins et Secours » : un nouveau concept dans le champ de l’éducation en santé. </a:t>
            </a:r>
            <a:r>
              <a:rPr lang="fr-FR" sz="1200" dirty="0" err="1">
                <a:solidFill>
                  <a:srgbClr val="F79646">
                    <a:lumMod val="75000"/>
                  </a:srgbClr>
                </a:solidFill>
                <a:latin typeface="Calibri"/>
              </a:rPr>
              <a:t>Educ</a:t>
            </a:r>
            <a:r>
              <a:rPr lang="fr-FR" sz="1200" dirty="0">
                <a:solidFill>
                  <a:srgbClr val="F79646">
                    <a:lumMod val="75000"/>
                  </a:srgbClr>
                </a:solidFill>
                <a:latin typeface="Calibri"/>
              </a:rPr>
              <a:t> </a:t>
            </a:r>
            <a:r>
              <a:rPr lang="fr-FR" sz="1200" dirty="0" err="1">
                <a:solidFill>
                  <a:srgbClr val="F79646">
                    <a:lumMod val="75000"/>
                  </a:srgbClr>
                </a:solidFill>
                <a:latin typeface="Calibri"/>
              </a:rPr>
              <a:t>Ther</a:t>
            </a:r>
            <a:r>
              <a:rPr lang="fr-FR" sz="1200" dirty="0">
                <a:solidFill>
                  <a:srgbClr val="F79646">
                    <a:lumMod val="75000"/>
                  </a:srgbClr>
                </a:solidFill>
                <a:latin typeface="Calibri"/>
              </a:rPr>
              <a:t> Patient/</a:t>
            </a:r>
            <a:r>
              <a:rPr lang="fr-FR" sz="1200" dirty="0" err="1">
                <a:solidFill>
                  <a:srgbClr val="F79646">
                    <a:lumMod val="75000"/>
                  </a:srgbClr>
                </a:solidFill>
                <a:latin typeface="Calibri"/>
              </a:rPr>
              <a:t>Ther</a:t>
            </a:r>
            <a:r>
              <a:rPr lang="fr-FR" sz="1200" dirty="0">
                <a:solidFill>
                  <a:srgbClr val="F79646">
                    <a:lumMod val="75000"/>
                  </a:srgbClr>
                </a:solidFill>
                <a:latin typeface="Calibri"/>
              </a:rPr>
              <a:t> Patient </a:t>
            </a:r>
            <a:r>
              <a:rPr lang="fr-FR" sz="1200" dirty="0" err="1">
                <a:solidFill>
                  <a:srgbClr val="F79646">
                    <a:lumMod val="75000"/>
                  </a:srgbClr>
                </a:solidFill>
                <a:latin typeface="Calibri"/>
              </a:rPr>
              <a:t>Educ</a:t>
            </a:r>
            <a:r>
              <a:rPr lang="fr-FR" sz="1200" dirty="0">
                <a:solidFill>
                  <a:srgbClr val="F79646">
                    <a:lumMod val="75000"/>
                  </a:srgbClr>
                </a:solidFill>
                <a:latin typeface="Calibri"/>
              </a:rPr>
              <a:t> 2010; 2(1): 1-6; p2.</a:t>
            </a:r>
          </a:p>
        </p:txBody>
      </p:sp>
    </p:spTree>
    <p:extLst>
      <p:ext uri="{BB962C8B-B14F-4D97-AF65-F5344CB8AC3E}">
        <p14:creationId xmlns:p14="http://schemas.microsoft.com/office/powerpoint/2010/main" val="23858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santé familiale : à qui s’adresse-t-elle ?</a:t>
            </a:r>
          </a:p>
        </p:txBody>
      </p:sp>
      <p:sp>
        <p:nvSpPr>
          <p:cNvPr id="3" name="Espace réservé du contenu 2"/>
          <p:cNvSpPr>
            <a:spLocks noGrp="1"/>
          </p:cNvSpPr>
          <p:nvPr>
            <p:ph idx="1"/>
          </p:nvPr>
        </p:nvSpPr>
        <p:spPr/>
        <p:txBody>
          <a:bodyPr>
            <a:noAutofit/>
          </a:bodyPr>
          <a:lstStyle/>
          <a:p>
            <a:pPr marL="0" indent="0">
              <a:buNone/>
            </a:pPr>
            <a:r>
              <a:rPr lang="fr-FR" sz="2200" dirty="0">
                <a:solidFill>
                  <a:srgbClr val="000000"/>
                </a:solidFill>
              </a:rPr>
              <a:t>L’ESF s’adresse aux familles (enfants, adultes).</a:t>
            </a:r>
          </a:p>
          <a:p>
            <a:pPr marL="0" indent="0">
              <a:buNone/>
            </a:pPr>
            <a:r>
              <a:rPr lang="fr-FR" sz="2200" dirty="0">
                <a:solidFill>
                  <a:srgbClr val="000000"/>
                </a:solidFill>
              </a:rPr>
              <a:t>Porter soins et secours  peut être pratiqué dans l’espace familial ou dans l’espace public mais nécessite des apprentissages.</a:t>
            </a:r>
          </a:p>
          <a:p>
            <a:pPr marL="0" indent="0">
              <a:buNone/>
            </a:pPr>
            <a:endParaRPr lang="fr-FR" dirty="0">
              <a:solidFill>
                <a:srgbClr val="000000"/>
              </a:solidFill>
            </a:endParaRPr>
          </a:p>
          <a:p>
            <a:pPr marL="457200" lvl="1" indent="0">
              <a:buNone/>
            </a:pPr>
            <a:r>
              <a:rPr lang="fr-FR" sz="2200" dirty="0">
                <a:solidFill>
                  <a:srgbClr val="000000"/>
                </a:solidFill>
              </a:rPr>
              <a:t>Exemples :</a:t>
            </a:r>
            <a:endParaRPr lang="fr-FR" sz="2000" dirty="0">
              <a:solidFill>
                <a:srgbClr val="000000"/>
              </a:solidFill>
            </a:endParaRPr>
          </a:p>
          <a:p>
            <a:pPr lvl="2"/>
            <a:r>
              <a:rPr lang="fr-FR" sz="2000" dirty="0">
                <a:solidFill>
                  <a:srgbClr val="000000"/>
                </a:solidFill>
              </a:rPr>
              <a:t>Prendre soin de son bébé, d’un enfant, d’un parent âgé, etc.</a:t>
            </a:r>
            <a:endParaRPr lang="fr-FR" sz="2000" dirty="0">
              <a:solidFill>
                <a:srgbClr val="000000"/>
              </a:solidFill>
              <a:sym typeface="Wingdings" panose="05000000000000000000" pitchFamily="2" charset="2"/>
            </a:endParaRPr>
          </a:p>
          <a:p>
            <a:pPr lvl="2"/>
            <a:r>
              <a:rPr lang="fr-FR" sz="2000" dirty="0">
                <a:solidFill>
                  <a:srgbClr val="000000"/>
                </a:solidFill>
                <a:sym typeface="Wingdings" panose="05000000000000000000" pitchFamily="2" charset="2"/>
              </a:rPr>
              <a:t>Porter secours à un proche (ex : alerter, effectuer un geste qui sauve)</a:t>
            </a:r>
          </a:p>
          <a:p>
            <a:pPr lvl="2"/>
            <a:r>
              <a:rPr lang="fr-FR" sz="2000" dirty="0">
                <a:solidFill>
                  <a:srgbClr val="000000"/>
                </a:solidFill>
                <a:sym typeface="Wingdings" panose="05000000000000000000" pitchFamily="2" charset="2"/>
              </a:rPr>
              <a:t>Porter secours à un motard (sécuriser, alerter les secours, </a:t>
            </a:r>
            <a:r>
              <a:rPr lang="fr-FR" sz="2000" dirty="0" err="1">
                <a:solidFill>
                  <a:srgbClr val="000000"/>
                </a:solidFill>
                <a:sym typeface="Wingdings" panose="05000000000000000000" pitchFamily="2" charset="2"/>
              </a:rPr>
              <a:t>etc</a:t>
            </a:r>
            <a:r>
              <a:rPr lang="fr-FR" sz="2000" dirty="0">
                <a:solidFill>
                  <a:srgbClr val="000000"/>
                </a:solidFill>
                <a:sym typeface="Wingdings" panose="05000000000000000000" pitchFamily="2" charset="2"/>
              </a:rPr>
              <a:t>)</a:t>
            </a:r>
          </a:p>
          <a:p>
            <a:pPr marL="342900" lvl="1" indent="0">
              <a:buNone/>
            </a:pPr>
            <a:endParaRPr lang="fr-FR" dirty="0"/>
          </a:p>
          <a:p>
            <a:pPr lvl="1"/>
            <a:endParaRPr lang="fr-FR" dirty="0"/>
          </a:p>
          <a:p>
            <a:pPr marL="342900" lvl="1" indent="0">
              <a:buNone/>
            </a:pPr>
            <a:r>
              <a:rPr lang="fr-FR" dirty="0"/>
              <a:t>	</a:t>
            </a:r>
          </a:p>
          <a:p>
            <a:pPr lvl="1"/>
            <a:endParaRPr lang="fr-FR" dirty="0"/>
          </a:p>
        </p:txBody>
      </p:sp>
    </p:spTree>
    <p:extLst>
      <p:ext uri="{BB962C8B-B14F-4D97-AF65-F5344CB8AC3E}">
        <p14:creationId xmlns:p14="http://schemas.microsoft.com/office/powerpoint/2010/main" val="33044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Education santé familiale : Quelles sont ses finalités ?</a:t>
            </a:r>
          </a:p>
        </p:txBody>
      </p:sp>
      <p:sp>
        <p:nvSpPr>
          <p:cNvPr id="3" name="Espace réservé du contenu 2"/>
          <p:cNvSpPr>
            <a:spLocks noGrp="1"/>
          </p:cNvSpPr>
          <p:nvPr>
            <p:ph idx="1"/>
          </p:nvPr>
        </p:nvSpPr>
        <p:spPr/>
        <p:txBody>
          <a:bodyPr>
            <a:noAutofit/>
          </a:bodyPr>
          <a:lstStyle/>
          <a:p>
            <a:pPr algn="just"/>
            <a:r>
              <a:rPr lang="fr-FR" sz="2200" dirty="0">
                <a:solidFill>
                  <a:srgbClr val="000000"/>
                </a:solidFill>
              </a:rPr>
              <a:t>« L’EPSS forme à une vigilance applicable au quotidien comme aux situations d’exception (canicule, grand froid, épidémies. . . ). </a:t>
            </a:r>
          </a:p>
          <a:p>
            <a:pPr algn="just"/>
            <a:endParaRPr lang="fr-FR" sz="2200" dirty="0">
              <a:solidFill>
                <a:srgbClr val="000000"/>
              </a:solidFill>
            </a:endParaRPr>
          </a:p>
          <a:p>
            <a:pPr algn="just"/>
            <a:r>
              <a:rPr lang="fr-FR" sz="2200" dirty="0">
                <a:solidFill>
                  <a:srgbClr val="000000"/>
                </a:solidFill>
              </a:rPr>
              <a:t>Elle prépare à repérer et à faire face aux situations d’urgence, mais aussi aux problèmes de santé courants et aux petits maux de la vie quotidienne »</a:t>
            </a:r>
            <a:r>
              <a:rPr lang="fr-FR" sz="2200" baseline="30000" dirty="0">
                <a:solidFill>
                  <a:srgbClr val="000000"/>
                </a:solidFill>
              </a:rPr>
              <a:t>5</a:t>
            </a:r>
            <a:endParaRPr lang="fr-FR" sz="2200" dirty="0">
              <a:solidFill>
                <a:srgbClr val="000000"/>
              </a:solidFill>
            </a:endParaRPr>
          </a:p>
          <a:p>
            <a:pPr marL="342900" lvl="1" indent="0">
              <a:buNone/>
            </a:pPr>
            <a:endParaRPr lang="fr-FR" dirty="0"/>
          </a:p>
          <a:p>
            <a:pPr marL="342900" lvl="1" indent="0">
              <a:buNone/>
            </a:pPr>
            <a:r>
              <a:rPr lang="fr-FR" dirty="0"/>
              <a:t>	</a:t>
            </a:r>
          </a:p>
          <a:p>
            <a:pPr lvl="1"/>
            <a:endParaRPr lang="fr-FR" dirty="0"/>
          </a:p>
          <a:p>
            <a:pPr lvl="1"/>
            <a:endParaRPr lang="fr-FR" dirty="0"/>
          </a:p>
          <a:p>
            <a:pPr lvl="1"/>
            <a:endParaRPr lang="fr-FR" dirty="0"/>
          </a:p>
        </p:txBody>
      </p:sp>
      <p:sp>
        <p:nvSpPr>
          <p:cNvPr id="5" name="ZoneTexte 4"/>
          <p:cNvSpPr txBox="1"/>
          <p:nvPr/>
        </p:nvSpPr>
        <p:spPr>
          <a:xfrm>
            <a:off x="100496" y="5429250"/>
            <a:ext cx="8737271" cy="300082"/>
          </a:xfrm>
          <a:prstGeom prst="rect">
            <a:avLst/>
          </a:prstGeom>
          <a:noFill/>
        </p:spPr>
        <p:txBody>
          <a:bodyPr wrap="square" rtlCol="0">
            <a:spAutoFit/>
          </a:bodyPr>
          <a:lstStyle/>
          <a:p>
            <a:r>
              <a:rPr lang="fr-FR" sz="1350" baseline="30000" dirty="0">
                <a:solidFill>
                  <a:srgbClr val="F79646">
                    <a:lumMod val="75000"/>
                  </a:srgbClr>
                </a:solidFill>
                <a:latin typeface="Calibri"/>
              </a:rPr>
              <a:t>6 </a:t>
            </a:r>
            <a:r>
              <a:rPr lang="fr-FR" sz="1350" dirty="0">
                <a:solidFill>
                  <a:srgbClr val="F79646">
                    <a:lumMod val="75000"/>
                  </a:srgbClr>
                </a:solidFill>
                <a:latin typeface="Calibri"/>
              </a:rPr>
              <a:t>Ibid. p2</a:t>
            </a:r>
          </a:p>
        </p:txBody>
      </p:sp>
    </p:spTree>
    <p:extLst>
      <p:ext uri="{BB962C8B-B14F-4D97-AF65-F5344CB8AC3E}">
        <p14:creationId xmlns:p14="http://schemas.microsoft.com/office/powerpoint/2010/main" val="18127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Education santé familiale : qui la met en œuvre ?</a:t>
            </a:r>
          </a:p>
        </p:txBody>
      </p:sp>
      <p:sp>
        <p:nvSpPr>
          <p:cNvPr id="3" name="Espace réservé du contenu 2"/>
          <p:cNvSpPr>
            <a:spLocks noGrp="1"/>
          </p:cNvSpPr>
          <p:nvPr>
            <p:ph idx="1"/>
          </p:nvPr>
        </p:nvSpPr>
        <p:spPr>
          <a:xfrm>
            <a:off x="457200" y="1242060"/>
            <a:ext cx="8229600" cy="3862917"/>
          </a:xfrm>
        </p:spPr>
        <p:txBody>
          <a:bodyPr>
            <a:noAutofit/>
          </a:bodyPr>
          <a:lstStyle/>
          <a:p>
            <a:pPr algn="just"/>
            <a:r>
              <a:rPr lang="fr-FR" altLang="fr-FR" sz="2200" dirty="0">
                <a:solidFill>
                  <a:srgbClr val="000000"/>
                </a:solidFill>
                <a:latin typeface="Calibri" panose="020F0502020204030204" pitchFamily="34" charset="0"/>
                <a:ea typeface="ＭＳ Ｐゴシック" panose="020B0600070205080204" pitchFamily="34" charset="-128"/>
              </a:rPr>
              <a:t>Médecins généralistes et urgentistes, infirmiers, pompiers, pharmaciens pour un tronc commun </a:t>
            </a:r>
            <a:r>
              <a:rPr lang="fr-FR" altLang="fr-FR" sz="2200" baseline="30000" dirty="0">
                <a:solidFill>
                  <a:srgbClr val="000000"/>
                </a:solidFill>
              </a:rPr>
              <a:t>6</a:t>
            </a:r>
            <a:r>
              <a:rPr lang="fr-FR" altLang="fr-FR" sz="2200" dirty="0">
                <a:solidFill>
                  <a:srgbClr val="000000"/>
                </a:solidFill>
              </a:rPr>
              <a:t> </a:t>
            </a:r>
            <a:r>
              <a:rPr lang="fr-FR" altLang="fr-FR" sz="2200" dirty="0">
                <a:solidFill>
                  <a:srgbClr val="000000"/>
                </a:solidFill>
                <a:latin typeface="Calibri" panose="020F0502020204030204" pitchFamily="34" charset="0"/>
                <a:ea typeface="ＭＳ Ｐゴシック" panose="020B0600070205080204" pitchFamily="34" charset="-128"/>
              </a:rPr>
              <a:t>:</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M1 - Santé et famille au quotidien</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M2 - Traumatismes et agressions extérieures </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M3 - Urgences et secourisme </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M4 - Situations d</a:t>
            </a:r>
            <a:r>
              <a:rPr lang="ja-JP" altLang="fr-FR" sz="2000" dirty="0">
                <a:solidFill>
                  <a:srgbClr val="000000"/>
                </a:solidFill>
                <a:latin typeface="Calibri" panose="020F0502020204030204" pitchFamily="34" charset="0"/>
              </a:rPr>
              <a:t>’</a:t>
            </a:r>
            <a:r>
              <a:rPr lang="fr-FR" altLang="ja-JP" sz="2000" dirty="0">
                <a:solidFill>
                  <a:srgbClr val="000000"/>
                </a:solidFill>
                <a:latin typeface="Calibri" panose="020F0502020204030204" pitchFamily="34" charset="0"/>
              </a:rPr>
              <a:t>exception </a:t>
            </a:r>
            <a:endParaRPr lang="fr-FR" altLang="fr-FR" sz="2200" dirty="0">
              <a:solidFill>
                <a:srgbClr val="000000"/>
              </a:solidFill>
              <a:latin typeface="Calibri" panose="020F0502020204030204" pitchFamily="34" charset="0"/>
              <a:ea typeface="ＭＳ Ｐゴシック" panose="020B0600070205080204" pitchFamily="34" charset="-128"/>
            </a:endParaRPr>
          </a:p>
          <a:p>
            <a:pPr algn="just"/>
            <a:r>
              <a:rPr lang="fr-FR" altLang="fr-FR" sz="2200" dirty="0">
                <a:solidFill>
                  <a:srgbClr val="000000"/>
                </a:solidFill>
                <a:latin typeface="Calibri" panose="020F0502020204030204" pitchFamily="34" charset="0"/>
                <a:ea typeface="ＭＳ Ｐゴシック" panose="020B0600070205080204" pitchFamily="34" charset="-128"/>
              </a:rPr>
              <a:t>Pédiatres, sages-femmes, puéricultrices, éducateurs, psychologues, infirmiers, gérontologues, gériatres, pour des modules spécifiques</a:t>
            </a:r>
            <a:r>
              <a:rPr lang="fr-FR" altLang="fr-FR" sz="2200" baseline="30000" dirty="0">
                <a:solidFill>
                  <a:srgbClr val="000000"/>
                </a:solidFill>
              </a:rPr>
              <a:t> 7</a:t>
            </a:r>
            <a:endParaRPr lang="fr-FR" altLang="fr-FR" sz="2200" dirty="0">
              <a:solidFill>
                <a:srgbClr val="000000"/>
              </a:solidFill>
              <a:latin typeface="Calibri" panose="020F0502020204030204" pitchFamily="34" charset="0"/>
              <a:ea typeface="ＭＳ Ｐゴシック" panose="020B0600070205080204" pitchFamily="34" charset="-128"/>
            </a:endParaRPr>
          </a:p>
          <a:p>
            <a:pPr lvl="1" algn="just"/>
            <a:r>
              <a:rPr lang="fr-FR" altLang="fr-FR" sz="2000" dirty="0">
                <a:solidFill>
                  <a:srgbClr val="000000"/>
                </a:solidFill>
                <a:latin typeface="Calibri" panose="020F0502020204030204" pitchFamily="34" charset="0"/>
                <a:ea typeface="ＭＳ Ｐゴシック" panose="020B0600070205080204" pitchFamily="34" charset="-128"/>
              </a:rPr>
              <a:t>M1 -  Puériculture et pédiatrie</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M2 - Agir comme jeune </a:t>
            </a:r>
          </a:p>
          <a:p>
            <a:pPr lvl="1" algn="just"/>
            <a:r>
              <a:rPr lang="fr-FR" altLang="fr-FR" sz="2000" dirty="0">
                <a:solidFill>
                  <a:srgbClr val="000000"/>
                </a:solidFill>
                <a:latin typeface="Calibri" panose="020F0502020204030204" pitchFamily="34" charset="0"/>
                <a:ea typeface="ＭＳ Ｐゴシック" panose="020B0600070205080204" pitchFamily="34" charset="-128"/>
              </a:rPr>
              <a:t>M3 - Personnes âgées et gérontologie  </a:t>
            </a:r>
          </a:p>
          <a:p>
            <a:pPr marL="342900" lvl="1" indent="0" algn="just">
              <a:buNone/>
            </a:pPr>
            <a:r>
              <a:rPr lang="fr-FR" sz="2400" dirty="0">
                <a:solidFill>
                  <a:srgbClr val="000000"/>
                </a:solidFill>
              </a:rPr>
              <a:t>	</a:t>
            </a:r>
          </a:p>
          <a:p>
            <a:pPr lvl="1"/>
            <a:endParaRPr lang="fr-FR" dirty="0"/>
          </a:p>
          <a:p>
            <a:pPr lvl="1"/>
            <a:endParaRPr lang="fr-FR" dirty="0"/>
          </a:p>
          <a:p>
            <a:pPr lvl="1"/>
            <a:endParaRPr lang="fr-FR" dirty="0"/>
          </a:p>
        </p:txBody>
      </p:sp>
    </p:spTree>
    <p:extLst>
      <p:ext uri="{BB962C8B-B14F-4D97-AF65-F5344CB8AC3E}">
        <p14:creationId xmlns:p14="http://schemas.microsoft.com/office/powerpoint/2010/main" val="5770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395288" y="251355"/>
            <a:ext cx="8382000" cy="891646"/>
          </a:xfrm>
        </p:spPr>
        <p:txBody>
          <a:bodyPr wrap="square" numCol="1" anchorCtr="0" compatLnSpc="1">
            <a:prstTxWarp prst="textNoShape">
              <a:avLst/>
            </a:prstTxWarp>
          </a:bodyPr>
          <a:lstStyle/>
          <a:p>
            <a:r>
              <a:rPr lang="fr-FR" sz="3200" b="1">
                <a:effectLst>
                  <a:outerShdw blurRad="38100" dist="38100" dir="2700000" algn="tl">
                    <a:srgbClr val="DDDDDD"/>
                  </a:outerShdw>
                </a:effectLst>
                <a:latin typeface="Calibri" charset="0"/>
                <a:cs typeface="Calibri" charset="0"/>
              </a:rPr>
              <a:t>… permettant l</a:t>
            </a:r>
            <a:r>
              <a:rPr lang="ja-JP" altLang="fr-FR" sz="3200" b="1">
                <a:effectLst>
                  <a:outerShdw blurRad="38100" dist="38100" dir="2700000" algn="tl">
                    <a:srgbClr val="DDDDDD"/>
                  </a:outerShdw>
                </a:effectLst>
                <a:latin typeface="Calibri" charset="0"/>
                <a:cs typeface="Calibri" charset="0"/>
              </a:rPr>
              <a:t>’</a:t>
            </a:r>
            <a:r>
              <a:rPr lang="fr-FR" altLang="ja-JP" sz="3200" b="1">
                <a:effectLst>
                  <a:outerShdw blurRad="38100" dist="38100" dir="2700000" algn="tl">
                    <a:srgbClr val="DDDDDD"/>
                  </a:outerShdw>
                </a:effectLst>
                <a:latin typeface="Calibri" charset="0"/>
                <a:cs typeface="Calibri" charset="0"/>
              </a:rPr>
              <a:t>acquisition de compétences …</a:t>
            </a:r>
            <a:endParaRPr lang="fr-FR" sz="3200" b="1">
              <a:effectLst>
                <a:outerShdw blurRad="38100" dist="38100" dir="2700000" algn="tl">
                  <a:srgbClr val="DDDDDD"/>
                </a:outerShdw>
              </a:effectLst>
              <a:latin typeface="Calibri" charset="0"/>
              <a:cs typeface="Calibri" charset="0"/>
            </a:endParaRPr>
          </a:p>
        </p:txBody>
      </p:sp>
      <p:sp>
        <p:nvSpPr>
          <p:cNvPr id="52227" name="Espace réservé du texte 2"/>
          <p:cNvSpPr>
            <a:spLocks noGrp="1"/>
          </p:cNvSpPr>
          <p:nvPr>
            <p:ph type="body" idx="1"/>
          </p:nvPr>
        </p:nvSpPr>
        <p:spPr>
          <a:xfrm>
            <a:off x="381001" y="1627188"/>
            <a:ext cx="4041775" cy="381000"/>
          </a:xfrm>
        </p:spPr>
        <p:txBody>
          <a:bodyPr>
            <a:normAutofit fontScale="92500" lnSpcReduction="20000"/>
          </a:bodyPr>
          <a:lstStyle/>
          <a:p>
            <a:pPr marL="44450" algn="ctr"/>
            <a:r>
              <a:rPr lang="fr-FR">
                <a:solidFill>
                  <a:srgbClr val="3F3F3F"/>
                </a:solidFill>
                <a:latin typeface="Calibri" charset="0"/>
                <a:cs typeface="Calibri" charset="0"/>
              </a:rPr>
              <a:t>Modules </a:t>
            </a:r>
            <a:r>
              <a:rPr lang="fr-FR" b="0">
                <a:solidFill>
                  <a:srgbClr val="3F3F3F"/>
                </a:solidFill>
                <a:latin typeface="Calibri" charset="0"/>
                <a:cs typeface="Calibri" charset="0"/>
              </a:rPr>
              <a:t>tronc commun</a:t>
            </a:r>
          </a:p>
        </p:txBody>
      </p:sp>
      <p:sp>
        <p:nvSpPr>
          <p:cNvPr id="52228" name="Espace réservé du texte 3"/>
          <p:cNvSpPr>
            <a:spLocks noGrp="1"/>
          </p:cNvSpPr>
          <p:nvPr>
            <p:ph type="body" sz="half" idx="3"/>
          </p:nvPr>
        </p:nvSpPr>
        <p:spPr>
          <a:xfrm>
            <a:off x="4721226" y="1595438"/>
            <a:ext cx="4041775" cy="381000"/>
          </a:xfrm>
        </p:spPr>
        <p:txBody>
          <a:bodyPr>
            <a:normAutofit fontScale="92500" lnSpcReduction="20000"/>
          </a:bodyPr>
          <a:lstStyle/>
          <a:p>
            <a:pPr marL="44450" algn="ctr"/>
            <a:r>
              <a:rPr lang="fr-FR">
                <a:solidFill>
                  <a:srgbClr val="3F3F3F"/>
                </a:solidFill>
                <a:latin typeface="Calibri" charset="0"/>
                <a:cs typeface="Calibri" charset="0"/>
              </a:rPr>
              <a:t>Modules spécifiques </a:t>
            </a:r>
            <a:r>
              <a:rPr lang="fr-FR" b="0">
                <a:solidFill>
                  <a:srgbClr val="3F3F3F"/>
                </a:solidFill>
                <a:latin typeface="Calibri" charset="0"/>
                <a:cs typeface="Calibri" charset="0"/>
              </a:rPr>
              <a:t>à choix</a:t>
            </a:r>
          </a:p>
        </p:txBody>
      </p:sp>
      <p:sp>
        <p:nvSpPr>
          <p:cNvPr id="52229" name="Espace réservé du contenu 4"/>
          <p:cNvSpPr>
            <a:spLocks noGrp="1"/>
          </p:cNvSpPr>
          <p:nvPr>
            <p:ph sz="quarter" idx="2"/>
          </p:nvPr>
        </p:nvSpPr>
        <p:spPr>
          <a:xfrm>
            <a:off x="381001" y="2133866"/>
            <a:ext cx="4041775" cy="3118114"/>
          </a:xfrm>
        </p:spPr>
        <p:txBody>
          <a:bodyPr>
            <a:normAutofit lnSpcReduction="10000"/>
          </a:bodyPr>
          <a:lstStyle/>
          <a:p>
            <a:r>
              <a:rPr lang="fr-FR" sz="1800">
                <a:latin typeface="Calibri" charset="0"/>
                <a:cs typeface="Calibri" charset="0"/>
              </a:rPr>
              <a:t>Prévenir, gérer et prendre soin de la santé quotidienne des membres de sa famille</a:t>
            </a:r>
          </a:p>
          <a:p>
            <a:r>
              <a:rPr lang="fr-FR" sz="1800">
                <a:latin typeface="Calibri" charset="0"/>
                <a:cs typeface="Calibri" charset="0"/>
              </a:rPr>
              <a:t>Identifier et prendre en charge les traumatisme et agressions occasionnelles </a:t>
            </a:r>
          </a:p>
          <a:p>
            <a:r>
              <a:rPr lang="fr-FR" sz="1800">
                <a:latin typeface="Calibri" charset="0"/>
                <a:cs typeface="Calibri" charset="0"/>
              </a:rPr>
              <a:t>Identifier et repérer des situations d</a:t>
            </a:r>
            <a:r>
              <a:rPr lang="ja-JP" altLang="fr-FR" sz="1800">
                <a:latin typeface="Calibri" charset="0"/>
                <a:cs typeface="Calibri" charset="0"/>
              </a:rPr>
              <a:t>’</a:t>
            </a:r>
            <a:r>
              <a:rPr lang="fr-FR" altLang="ja-JP" sz="1800">
                <a:latin typeface="Calibri" charset="0"/>
                <a:cs typeface="Calibri" charset="0"/>
              </a:rPr>
              <a:t>urgences pour protéger, alerter, surveiller et intervenir adéquatement </a:t>
            </a:r>
          </a:p>
          <a:p>
            <a:r>
              <a:rPr lang="fr-FR" sz="1800">
                <a:latin typeface="Calibri" charset="0"/>
                <a:cs typeface="Calibri" charset="0"/>
              </a:rPr>
              <a:t>Etre prêt à réagir dans une situation d</a:t>
            </a:r>
            <a:r>
              <a:rPr lang="ja-JP" altLang="fr-FR" sz="1800">
                <a:latin typeface="Calibri" charset="0"/>
                <a:cs typeface="Calibri" charset="0"/>
              </a:rPr>
              <a:t>’</a:t>
            </a:r>
            <a:r>
              <a:rPr lang="fr-FR" altLang="ja-JP" sz="1800">
                <a:latin typeface="Calibri" charset="0"/>
                <a:cs typeface="Calibri" charset="0"/>
              </a:rPr>
              <a:t>exception </a:t>
            </a:r>
          </a:p>
          <a:p>
            <a:endParaRPr lang="fr-FR">
              <a:latin typeface="Calibri" charset="0"/>
            </a:endParaRPr>
          </a:p>
        </p:txBody>
      </p:sp>
      <p:sp>
        <p:nvSpPr>
          <p:cNvPr id="52230" name="Espace réservé du contenu 5"/>
          <p:cNvSpPr>
            <a:spLocks noGrp="1"/>
          </p:cNvSpPr>
          <p:nvPr>
            <p:ph sz="quarter" idx="4"/>
          </p:nvPr>
        </p:nvSpPr>
        <p:spPr>
          <a:xfrm>
            <a:off x="4718051" y="2102116"/>
            <a:ext cx="4041775" cy="3118114"/>
          </a:xfrm>
        </p:spPr>
        <p:txBody>
          <a:bodyPr>
            <a:normAutofit lnSpcReduction="10000"/>
          </a:bodyPr>
          <a:lstStyle/>
          <a:p>
            <a:r>
              <a:rPr lang="fr-FR" sz="1800">
                <a:latin typeface="Calibri" charset="0"/>
                <a:cs typeface="Calibri" charset="0"/>
              </a:rPr>
              <a:t>Prendre soin des nouveau-nés, des enfants dans le cadre familial (et en baby-sitting)</a:t>
            </a:r>
          </a:p>
          <a:p>
            <a:r>
              <a:rPr lang="fr-FR" sz="1800">
                <a:latin typeface="Calibri" charset="0"/>
                <a:cs typeface="Calibri" charset="0"/>
              </a:rPr>
              <a:t>Se positionner comme un jeune pouvant agir et être ressource dans la prise en charge de la santé de sa famille, de soi-même et de ses amis  </a:t>
            </a:r>
          </a:p>
          <a:p>
            <a:r>
              <a:rPr lang="fr-FR" sz="1800">
                <a:latin typeface="Calibri" charset="0"/>
                <a:cs typeface="Calibri" charset="0"/>
              </a:rPr>
              <a:t>Comprendre et se représenter le grand âge pour s</a:t>
            </a:r>
            <a:r>
              <a:rPr lang="ja-JP" altLang="fr-FR" sz="1800">
                <a:latin typeface="Calibri" charset="0"/>
                <a:cs typeface="Calibri" charset="0"/>
              </a:rPr>
              <a:t>’</a:t>
            </a:r>
            <a:r>
              <a:rPr lang="fr-FR" altLang="ja-JP" sz="1800">
                <a:latin typeface="Calibri" charset="0"/>
                <a:cs typeface="Calibri" charset="0"/>
              </a:rPr>
              <a:t>occuper d</a:t>
            </a:r>
            <a:r>
              <a:rPr lang="ja-JP" altLang="fr-FR" sz="1800">
                <a:latin typeface="Calibri" charset="0"/>
                <a:cs typeface="Calibri" charset="0"/>
              </a:rPr>
              <a:t>’</a:t>
            </a:r>
            <a:r>
              <a:rPr lang="fr-FR" altLang="ja-JP" sz="1800">
                <a:latin typeface="Calibri" charset="0"/>
                <a:cs typeface="Calibri" charset="0"/>
              </a:rPr>
              <a:t>une personne âgée dans ses besoins quotidiens </a:t>
            </a:r>
            <a:endParaRPr lang="fr-FR" sz="1800">
              <a:latin typeface="Calibri" charset="0"/>
              <a:cs typeface="Calibri" charset="0"/>
            </a:endParaRPr>
          </a:p>
        </p:txBody>
      </p:sp>
    </p:spTree>
    <p:extLst>
      <p:ext uri="{BB962C8B-B14F-4D97-AF65-F5344CB8AC3E}">
        <p14:creationId xmlns:p14="http://schemas.microsoft.com/office/powerpoint/2010/main" val="1518468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452438" y="222250"/>
            <a:ext cx="8382000" cy="891646"/>
          </a:xfrm>
        </p:spPr>
        <p:txBody>
          <a:bodyPr wrap="square" numCol="1" anchorCtr="0" compatLnSpc="1">
            <a:prstTxWarp prst="textNoShape">
              <a:avLst/>
            </a:prstTxWarp>
            <a:normAutofit fontScale="90000"/>
          </a:bodyPr>
          <a:lstStyle/>
          <a:p>
            <a:r>
              <a:rPr lang="fr-FR" sz="3200" b="1">
                <a:effectLst>
                  <a:outerShdw blurRad="38100" dist="38100" dir="2700000" algn="tl">
                    <a:srgbClr val="DDDDDD"/>
                  </a:outerShdw>
                </a:effectLst>
                <a:latin typeface="Calibri" charset="0"/>
                <a:cs typeface="Calibri" charset="0"/>
              </a:rPr>
              <a:t>… par des situations de formation au plus proche du quotidien des familles.</a:t>
            </a:r>
          </a:p>
        </p:txBody>
      </p:sp>
      <p:sp>
        <p:nvSpPr>
          <p:cNvPr id="53251" name="Espace réservé du texte 2"/>
          <p:cNvSpPr>
            <a:spLocks noGrp="1"/>
          </p:cNvSpPr>
          <p:nvPr>
            <p:ph type="body" idx="1"/>
          </p:nvPr>
        </p:nvSpPr>
        <p:spPr>
          <a:xfrm>
            <a:off x="452438" y="1489604"/>
            <a:ext cx="4041775" cy="381000"/>
          </a:xfrm>
        </p:spPr>
        <p:txBody>
          <a:bodyPr>
            <a:normAutofit fontScale="92500" lnSpcReduction="20000"/>
          </a:bodyPr>
          <a:lstStyle/>
          <a:p>
            <a:pPr marL="44450" algn="ctr"/>
            <a:r>
              <a:rPr lang="fr-FR">
                <a:solidFill>
                  <a:srgbClr val="3F3F3F"/>
                </a:solidFill>
                <a:latin typeface="Calibri" charset="0"/>
                <a:cs typeface="Calibri" charset="0"/>
              </a:rPr>
              <a:t>Modules </a:t>
            </a:r>
            <a:r>
              <a:rPr lang="fr-FR" b="0">
                <a:solidFill>
                  <a:srgbClr val="3F3F3F"/>
                </a:solidFill>
                <a:latin typeface="Calibri" charset="0"/>
                <a:cs typeface="Calibri" charset="0"/>
              </a:rPr>
              <a:t>tronc commun</a:t>
            </a:r>
          </a:p>
        </p:txBody>
      </p:sp>
      <p:sp>
        <p:nvSpPr>
          <p:cNvPr id="53252" name="Espace réservé du texte 3"/>
          <p:cNvSpPr>
            <a:spLocks noGrp="1"/>
          </p:cNvSpPr>
          <p:nvPr>
            <p:ph type="body" sz="half" idx="3"/>
          </p:nvPr>
        </p:nvSpPr>
        <p:spPr>
          <a:xfrm>
            <a:off x="4721226" y="1489604"/>
            <a:ext cx="4041775" cy="381000"/>
          </a:xfrm>
        </p:spPr>
        <p:txBody>
          <a:bodyPr>
            <a:normAutofit fontScale="92500" lnSpcReduction="20000"/>
          </a:bodyPr>
          <a:lstStyle/>
          <a:p>
            <a:pPr marL="44450" algn="ctr"/>
            <a:r>
              <a:rPr lang="fr-FR">
                <a:solidFill>
                  <a:srgbClr val="3F3F3F"/>
                </a:solidFill>
                <a:latin typeface="Calibri" charset="0"/>
                <a:cs typeface="Calibri" charset="0"/>
              </a:rPr>
              <a:t>Modules spécifiques </a:t>
            </a:r>
            <a:r>
              <a:rPr lang="fr-FR" b="0">
                <a:solidFill>
                  <a:srgbClr val="3F3F3F"/>
                </a:solidFill>
                <a:latin typeface="Calibri" charset="0"/>
                <a:cs typeface="Calibri" charset="0"/>
              </a:rPr>
              <a:t>à choix</a:t>
            </a:r>
          </a:p>
        </p:txBody>
      </p:sp>
      <p:sp>
        <p:nvSpPr>
          <p:cNvPr id="53253" name="Espace réservé du contenu 4"/>
          <p:cNvSpPr>
            <a:spLocks noGrp="1"/>
          </p:cNvSpPr>
          <p:nvPr>
            <p:ph sz="quarter" idx="2"/>
          </p:nvPr>
        </p:nvSpPr>
        <p:spPr>
          <a:xfrm>
            <a:off x="322263" y="1875896"/>
            <a:ext cx="4171950" cy="3238500"/>
          </a:xfrm>
        </p:spPr>
        <p:txBody>
          <a:bodyPr>
            <a:normAutofit fontScale="92500" lnSpcReduction="10000"/>
          </a:bodyPr>
          <a:lstStyle/>
          <a:p>
            <a:r>
              <a:rPr lang="fr-FR" sz="1800" dirty="0">
                <a:latin typeface="Calibri" charset="0"/>
                <a:cs typeface="Calibri" charset="0"/>
              </a:rPr>
              <a:t>Maux de tête, de ventre, vomissements, toux, diarrhées, rhume, douleurs, fièvre, boutons, conjonctivites …</a:t>
            </a:r>
          </a:p>
          <a:p>
            <a:r>
              <a:rPr lang="fr-FR" sz="1800" dirty="0">
                <a:latin typeface="Calibri" charset="0"/>
                <a:cs typeface="Calibri" charset="0"/>
              </a:rPr>
              <a:t>Constituer une trousse à pharmacie</a:t>
            </a:r>
          </a:p>
          <a:p>
            <a:r>
              <a:rPr lang="fr-FR" sz="1800" dirty="0">
                <a:latin typeface="Calibri" charset="0"/>
                <a:cs typeface="Calibri" charset="0"/>
              </a:rPr>
              <a:t>Mesures de prévention</a:t>
            </a:r>
          </a:p>
          <a:p>
            <a:r>
              <a:rPr lang="fr-FR" sz="1800" dirty="0">
                <a:latin typeface="Calibri" charset="0"/>
                <a:cs typeface="Calibri" charset="0"/>
              </a:rPr>
              <a:t>Coupures, brulures, chutes, ampoules…</a:t>
            </a:r>
          </a:p>
          <a:p>
            <a:r>
              <a:rPr lang="fr-FR" sz="1800" dirty="0">
                <a:latin typeface="Calibri" charset="0"/>
                <a:cs typeface="Calibri" charset="0"/>
              </a:rPr>
              <a:t>Faire un pansement, un bandage</a:t>
            </a:r>
          </a:p>
          <a:p>
            <a:r>
              <a:rPr lang="fr-FR" sz="1800" dirty="0">
                <a:latin typeface="Calibri" charset="0"/>
                <a:cs typeface="Calibri" charset="0"/>
              </a:rPr>
              <a:t>Alerter, PLS, massage cardiaque</a:t>
            </a:r>
          </a:p>
          <a:p>
            <a:r>
              <a:rPr lang="fr-FR" sz="1800" dirty="0">
                <a:latin typeface="Calibri" charset="0"/>
                <a:cs typeface="Calibri" charset="0"/>
              </a:rPr>
              <a:t>Canicule, grand froid, épidémie, catastrophe…</a:t>
            </a:r>
          </a:p>
          <a:p>
            <a:r>
              <a:rPr lang="fr-FR" sz="1800" dirty="0">
                <a:latin typeface="Calibri" charset="0"/>
                <a:cs typeface="Calibri" charset="0"/>
              </a:rPr>
              <a:t>Conseil en hygiène et santé</a:t>
            </a:r>
          </a:p>
        </p:txBody>
      </p:sp>
      <p:sp>
        <p:nvSpPr>
          <p:cNvPr id="53254" name="Espace réservé du contenu 5"/>
          <p:cNvSpPr>
            <a:spLocks noGrp="1"/>
          </p:cNvSpPr>
          <p:nvPr>
            <p:ph sz="quarter" idx="4"/>
          </p:nvPr>
        </p:nvSpPr>
        <p:spPr>
          <a:xfrm>
            <a:off x="4643439" y="1875896"/>
            <a:ext cx="4116387" cy="3238500"/>
          </a:xfrm>
        </p:spPr>
        <p:txBody>
          <a:bodyPr/>
          <a:lstStyle/>
          <a:p>
            <a:r>
              <a:rPr lang="fr-FR" sz="1800">
                <a:latin typeface="Calibri" charset="0"/>
                <a:cs typeface="Calibri" charset="0"/>
              </a:rPr>
              <a:t>Soins généraux aux enfants (pleurs, alimentation, fièvre, boutons, mouchage…)</a:t>
            </a:r>
          </a:p>
          <a:p>
            <a:r>
              <a:rPr lang="fr-FR" sz="1800">
                <a:latin typeface="Calibri" charset="0"/>
                <a:cs typeface="Calibri" charset="0"/>
              </a:rPr>
              <a:t>Agir en situation d</a:t>
            </a:r>
            <a:r>
              <a:rPr lang="ja-JP" altLang="fr-FR" sz="1800">
                <a:latin typeface="Calibri" charset="0"/>
                <a:cs typeface="Calibri" charset="0"/>
              </a:rPr>
              <a:t>’</a:t>
            </a:r>
            <a:r>
              <a:rPr lang="fr-FR" altLang="ja-JP" sz="1800">
                <a:latin typeface="Calibri" charset="0"/>
                <a:cs typeface="Calibri" charset="0"/>
              </a:rPr>
              <a:t>alcoolisation, bad trip</a:t>
            </a:r>
          </a:p>
          <a:p>
            <a:r>
              <a:rPr lang="fr-FR" sz="1800">
                <a:latin typeface="Calibri" charset="0"/>
                <a:cs typeface="Calibri" charset="0"/>
              </a:rPr>
              <a:t>Approche et soutien émotionnel</a:t>
            </a:r>
          </a:p>
          <a:p>
            <a:r>
              <a:rPr lang="fr-FR" sz="1800">
                <a:latin typeface="Calibri" charset="0"/>
                <a:cs typeface="Calibri" charset="0"/>
              </a:rPr>
              <a:t>Information des parcours de soins, ressources</a:t>
            </a:r>
          </a:p>
          <a:p>
            <a:r>
              <a:rPr lang="fr-FR" sz="1800">
                <a:latin typeface="Calibri" charset="0"/>
                <a:cs typeface="Calibri" charset="0"/>
              </a:rPr>
              <a:t>Préventions et continuité des soins</a:t>
            </a:r>
          </a:p>
          <a:p>
            <a:r>
              <a:rPr lang="fr-FR" sz="1800">
                <a:latin typeface="Calibri" charset="0"/>
                <a:cs typeface="Calibri" charset="0"/>
              </a:rPr>
              <a:t>Le vieillissement </a:t>
            </a:r>
          </a:p>
        </p:txBody>
      </p:sp>
    </p:spTree>
    <p:extLst>
      <p:ext uri="{BB962C8B-B14F-4D97-AF65-F5344CB8AC3E}">
        <p14:creationId xmlns:p14="http://schemas.microsoft.com/office/powerpoint/2010/main" val="366341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fr-FR" dirty="0">
                <a:latin typeface="Tahoma" charset="0"/>
                <a:ea typeface="ＭＳ Ｐゴシック" charset="0"/>
                <a:cs typeface="ＭＳ Ｐゴシック" charset="0"/>
              </a:rPr>
              <a:t>L’ETP - Activité de groupe</a:t>
            </a:r>
          </a:p>
        </p:txBody>
      </p:sp>
      <p:sp>
        <p:nvSpPr>
          <p:cNvPr id="28674" name="Espace réservé du contenu 2"/>
          <p:cNvSpPr>
            <a:spLocks noGrp="1"/>
          </p:cNvSpPr>
          <p:nvPr>
            <p:ph idx="1"/>
          </p:nvPr>
        </p:nvSpPr>
        <p:spPr/>
        <p:txBody>
          <a:bodyPr>
            <a:normAutofit lnSpcReduction="10000"/>
          </a:bodyPr>
          <a:lstStyle/>
          <a:p>
            <a:pPr eaLnBrk="1" hangingPunct="1">
              <a:lnSpc>
                <a:spcPct val="90000"/>
              </a:lnSpc>
            </a:pPr>
            <a:r>
              <a:rPr lang="fr-FR">
                <a:latin typeface="Tahoma" charset="0"/>
                <a:ea typeface="ＭＳ Ｐゴシック" charset="0"/>
                <a:cs typeface="ＭＳ Ｐゴシック" charset="0"/>
              </a:rPr>
              <a:t>Vous allez voir 4 diapos avec  4 propositions vraies de couleurs différentes</a:t>
            </a:r>
          </a:p>
          <a:p>
            <a:pPr eaLnBrk="1" hangingPunct="1">
              <a:lnSpc>
                <a:spcPct val="90000"/>
              </a:lnSpc>
            </a:pPr>
            <a:r>
              <a:rPr lang="fr-FR">
                <a:latin typeface="Tahoma" charset="0"/>
                <a:ea typeface="ＭＳ Ｐゴシック" charset="0"/>
                <a:cs typeface="ＭＳ Ｐゴシック" charset="0"/>
              </a:rPr>
              <a:t>Pour chaque réponse que vous choisirez notez la couleur associée.</a:t>
            </a:r>
          </a:p>
          <a:p>
            <a:pPr eaLnBrk="1" hangingPunct="1">
              <a:lnSpc>
                <a:spcPct val="90000"/>
              </a:lnSpc>
            </a:pPr>
            <a:r>
              <a:rPr lang="fr-FR">
                <a:latin typeface="Tahoma" charset="0"/>
                <a:ea typeface="ＭＳ Ｐゴシック" charset="0"/>
                <a:cs typeface="ＭＳ Ｐゴシック" charset="0"/>
              </a:rPr>
              <a:t>Calculer la couleur dominantes et regroupez vous par affinité de couleur.</a:t>
            </a:r>
          </a:p>
          <a:p>
            <a:pPr eaLnBrk="1" hangingPunct="1">
              <a:lnSpc>
                <a:spcPct val="90000"/>
              </a:lnSpc>
            </a:pPr>
            <a:endParaRPr lang="fr-FR">
              <a:latin typeface="Tahoma" charset="0"/>
              <a:ea typeface="ＭＳ Ｐゴシック" charset="0"/>
              <a:cs typeface="ＭＳ Ｐゴシック" charset="0"/>
            </a:endParaRPr>
          </a:p>
          <a:p>
            <a:pPr algn="r" eaLnBrk="1" hangingPunct="1">
              <a:lnSpc>
                <a:spcPct val="90000"/>
              </a:lnSpc>
            </a:pPr>
            <a:r>
              <a:rPr lang="fr-FR" b="1">
                <a:latin typeface="Tahoma" charset="0"/>
                <a:ea typeface="ＭＳ Ｐゴシック" charset="0"/>
                <a:cs typeface="ＭＳ Ｐゴシック" charset="0"/>
              </a:rPr>
              <a:t>Etes-vous prêts ?</a:t>
            </a:r>
          </a:p>
          <a:p>
            <a:endParaRPr lang="fr-FR">
              <a:latin typeface="Tahoma" charset="0"/>
              <a:ea typeface="ＭＳ Ｐゴシック" charset="0"/>
              <a:cs typeface="ＭＳ Ｐゴシック" charset="0"/>
            </a:endParaRPr>
          </a:p>
        </p:txBody>
      </p:sp>
      <p:sp>
        <p:nvSpPr>
          <p:cNvPr id="28675" name="Espace réservé du numéro de diapositive 3"/>
          <p:cNvSpPr>
            <a:spLocks noGrp="1"/>
          </p:cNvSpPr>
          <p:nvPr>
            <p:ph type="sldNum" sz="quarter" idx="4294967295"/>
          </p:nvPr>
        </p:nvSpPr>
        <p:spPr>
          <a:xfrm>
            <a:off x="6759575" y="5281083"/>
            <a:ext cx="2133600" cy="27649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803DA0-061F-6642-AB21-D266AE6718B2}" type="slidenum">
              <a:rPr lang="fr-FR" sz="1400">
                <a:solidFill>
                  <a:srgbClr val="6200A4"/>
                </a:solidFill>
              </a:rPr>
              <a:pPr eaLnBrk="1" hangingPunct="1"/>
              <a:t>79</a:t>
            </a:fld>
            <a:endParaRPr lang="fr-FR" sz="1400">
              <a:solidFill>
                <a:srgbClr val="6200A4"/>
              </a:solidFill>
            </a:endParaRPr>
          </a:p>
        </p:txBody>
      </p:sp>
    </p:spTree>
    <p:extLst>
      <p:ext uri="{BB962C8B-B14F-4D97-AF65-F5344CB8AC3E}">
        <p14:creationId xmlns:p14="http://schemas.microsoft.com/office/powerpoint/2010/main" val="15869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084917"/>
            <a:ext cx="7772400" cy="1135063"/>
          </a:xfrm>
        </p:spPr>
        <p:txBody>
          <a:bodyPr>
            <a:normAutofit fontScale="90000"/>
          </a:bodyPr>
          <a:lstStyle/>
          <a:p>
            <a:pPr algn="ctr"/>
            <a:r>
              <a:rPr lang="fr-FR" dirty="0"/>
              <a:t>Qu’est-ce qui détermine notre état de santé ?</a:t>
            </a:r>
          </a:p>
        </p:txBody>
      </p:sp>
    </p:spTree>
    <p:extLst>
      <p:ext uri="{BB962C8B-B14F-4D97-AF65-F5344CB8AC3E}">
        <p14:creationId xmlns:p14="http://schemas.microsoft.com/office/powerpoint/2010/main" val="4087219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fr-FR">
                <a:latin typeface="Tahoma" charset="0"/>
                <a:ea typeface="ＭＳ Ｐゴシック" charset="0"/>
                <a:cs typeface="ＭＳ Ｐゴシック" charset="0"/>
              </a:rPr>
              <a:t>Faites votre choix </a:t>
            </a:r>
          </a:p>
        </p:txBody>
      </p:sp>
      <p:sp>
        <p:nvSpPr>
          <p:cNvPr id="29698" name="Rectangle 3"/>
          <p:cNvSpPr>
            <a:spLocks noGrp="1" noChangeArrowheads="1"/>
          </p:cNvSpPr>
          <p:nvPr>
            <p:ph type="body" idx="1"/>
          </p:nvPr>
        </p:nvSpPr>
        <p:spPr>
          <a:xfrm>
            <a:off x="685800" y="1397000"/>
            <a:ext cx="7772400" cy="4000500"/>
          </a:xfrm>
        </p:spPr>
        <p:txBody>
          <a:bodyPr>
            <a:normAutofit fontScale="92500" lnSpcReduction="10000"/>
          </a:bodyPr>
          <a:lstStyle/>
          <a:p>
            <a:pPr eaLnBrk="1" hangingPunct="1">
              <a:lnSpc>
                <a:spcPct val="90000"/>
              </a:lnSpc>
              <a:spcAft>
                <a:spcPts val="600"/>
              </a:spcAft>
              <a:buFont typeface="Wingdings" charset="0"/>
              <a:buNone/>
            </a:pPr>
            <a:r>
              <a:rPr lang="fr-FR" sz="2800" b="1" dirty="0">
                <a:solidFill>
                  <a:srgbClr val="154F7A"/>
                </a:solidFill>
                <a:latin typeface="Tahoma" charset="0"/>
                <a:ea typeface="ＭＳ Ｐゴシック" charset="0"/>
                <a:cs typeface="ＭＳ Ｐゴシック" charset="0"/>
              </a:rPr>
              <a:t>1- L</a:t>
            </a:r>
            <a:r>
              <a:rPr lang="ja-JP" altLang="fr-FR" sz="2800" b="1" dirty="0">
                <a:solidFill>
                  <a:srgbClr val="154F7A"/>
                </a:solidFill>
                <a:latin typeface="Tahoma" charset="0"/>
                <a:ea typeface="ＭＳ Ｐゴシック" charset="0"/>
                <a:cs typeface="ＭＳ Ｐゴシック" charset="0"/>
              </a:rPr>
              <a:t>’</a:t>
            </a:r>
            <a:r>
              <a:rPr lang="fr-FR" altLang="ja-JP" sz="2800" b="1" dirty="0">
                <a:solidFill>
                  <a:srgbClr val="154F7A"/>
                </a:solidFill>
                <a:latin typeface="Tahoma" charset="0"/>
                <a:ea typeface="ＭＳ Ｐゴシック" charset="0"/>
                <a:cs typeface="ＭＳ Ｐゴシック" charset="0"/>
              </a:rPr>
              <a:t>éducation thérapeutique consiste avant tout :</a:t>
            </a:r>
          </a:p>
          <a:p>
            <a:pPr eaLnBrk="1" hangingPunct="1">
              <a:lnSpc>
                <a:spcPct val="90000"/>
              </a:lnSpc>
              <a:spcAft>
                <a:spcPts val="600"/>
              </a:spcAft>
            </a:pPr>
            <a:r>
              <a:rPr lang="fr-FR" sz="2800" dirty="0">
                <a:solidFill>
                  <a:srgbClr val="020000"/>
                </a:solidFill>
                <a:latin typeface="Tahoma" charset="0"/>
                <a:ea typeface="ＭＳ Ｐゴシック" charset="0"/>
                <a:cs typeface="ＭＳ Ｐゴシック" charset="0"/>
              </a:rPr>
              <a:t>1-1 </a:t>
            </a:r>
            <a:r>
              <a:rPr lang="fr-FR" sz="2800" dirty="0">
                <a:solidFill>
                  <a:srgbClr val="FF0000"/>
                </a:solidFill>
                <a:latin typeface="Tahoma" charset="0"/>
                <a:ea typeface="ＭＳ Ｐゴシック" charset="0"/>
                <a:cs typeface="ＭＳ Ｐゴシック" charset="0"/>
              </a:rPr>
              <a:t>A améliorer l</a:t>
            </a:r>
            <a:r>
              <a:rPr lang="ja-JP" altLang="fr-FR" sz="2800" dirty="0">
                <a:solidFill>
                  <a:srgbClr val="FF0000"/>
                </a:solidFill>
                <a:latin typeface="Tahoma" charset="0"/>
                <a:ea typeface="ＭＳ Ｐゴシック" charset="0"/>
                <a:cs typeface="ＭＳ Ｐゴシック" charset="0"/>
              </a:rPr>
              <a:t>’</a:t>
            </a:r>
            <a:r>
              <a:rPr lang="fr-FR" altLang="ja-JP" sz="2800" dirty="0">
                <a:solidFill>
                  <a:srgbClr val="FF0000"/>
                </a:solidFill>
                <a:latin typeface="Tahoma" charset="0"/>
                <a:ea typeface="ＭＳ Ｐゴシック" charset="0"/>
                <a:cs typeface="ＭＳ Ｐゴシック" charset="0"/>
              </a:rPr>
              <a:t>observance thérapeutique du patient, son suivi des traitements prescrits</a:t>
            </a:r>
          </a:p>
          <a:p>
            <a:pPr eaLnBrk="1" hangingPunct="1">
              <a:lnSpc>
                <a:spcPct val="90000"/>
              </a:lnSpc>
              <a:spcAft>
                <a:spcPts val="600"/>
              </a:spcAft>
            </a:pPr>
            <a:r>
              <a:rPr lang="fr-FR" sz="2800" dirty="0">
                <a:solidFill>
                  <a:srgbClr val="008000"/>
                </a:solidFill>
                <a:latin typeface="Tahoma" charset="0"/>
                <a:ea typeface="ＭＳ Ｐゴシック" charset="0"/>
                <a:cs typeface="ＭＳ Ｐゴシック" charset="0"/>
              </a:rPr>
              <a:t>1-2 A modifier les représentations mentales du patient</a:t>
            </a:r>
          </a:p>
          <a:p>
            <a:pPr eaLnBrk="1" hangingPunct="1">
              <a:lnSpc>
                <a:spcPct val="90000"/>
              </a:lnSpc>
              <a:spcAft>
                <a:spcPts val="600"/>
              </a:spcAft>
            </a:pPr>
            <a:r>
              <a:rPr lang="fr-FR" sz="2800" dirty="0">
                <a:solidFill>
                  <a:srgbClr val="FF6600"/>
                </a:solidFill>
                <a:latin typeface="Tahoma" charset="0"/>
                <a:ea typeface="ＭＳ Ｐゴシック" charset="0"/>
                <a:cs typeface="ＭＳ Ｐゴシック" charset="0"/>
              </a:rPr>
              <a:t>1-3 A développer les compétences du patient pour gérer sa maladie et son traitement</a:t>
            </a:r>
          </a:p>
          <a:p>
            <a:pPr eaLnBrk="1" hangingPunct="1">
              <a:lnSpc>
                <a:spcPct val="90000"/>
              </a:lnSpc>
              <a:spcAft>
                <a:spcPts val="600"/>
              </a:spcAft>
            </a:pPr>
            <a:r>
              <a:rPr lang="fr-FR" sz="2800" dirty="0">
                <a:solidFill>
                  <a:srgbClr val="0000FF"/>
                </a:solidFill>
                <a:latin typeface="Tahoma" charset="0"/>
                <a:ea typeface="ＭＳ Ｐゴシック" charset="0"/>
                <a:cs typeface="ＭＳ Ｐゴシック" charset="0"/>
              </a:rPr>
              <a:t>1-4 A rendre plus efficient l</a:t>
            </a:r>
            <a:r>
              <a:rPr lang="ja-JP" altLang="fr-FR" sz="2800" dirty="0">
                <a:solidFill>
                  <a:srgbClr val="0000FF"/>
                </a:solidFill>
                <a:latin typeface="Tahoma" charset="0"/>
                <a:ea typeface="ＭＳ Ｐゴシック" charset="0"/>
                <a:cs typeface="ＭＳ Ｐゴシック" charset="0"/>
              </a:rPr>
              <a:t>’</a:t>
            </a:r>
            <a:r>
              <a:rPr lang="fr-FR" altLang="ja-JP" sz="2800" dirty="0">
                <a:solidFill>
                  <a:srgbClr val="0000FF"/>
                </a:solidFill>
                <a:latin typeface="Tahoma" charset="0"/>
                <a:ea typeface="ＭＳ Ｐゴシック" charset="0"/>
                <a:cs typeface="ＭＳ Ｐゴシック" charset="0"/>
              </a:rPr>
              <a:t>utilisation du système de soin</a:t>
            </a:r>
          </a:p>
          <a:p>
            <a:pPr eaLnBrk="1" hangingPunct="1">
              <a:lnSpc>
                <a:spcPct val="90000"/>
              </a:lnSpc>
            </a:pPr>
            <a:endParaRPr lang="fr-FR" sz="2800" dirty="0">
              <a:solidFill>
                <a:srgbClr val="02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6059087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123360"/>
            <a:ext cx="7772400" cy="1016000"/>
          </a:xfrm>
        </p:spPr>
        <p:txBody>
          <a:bodyPr/>
          <a:lstStyle/>
          <a:p>
            <a:pPr eaLnBrk="1" hangingPunct="1"/>
            <a:r>
              <a:rPr lang="fr-FR" dirty="0">
                <a:latin typeface="Tahoma" charset="0"/>
                <a:ea typeface="ＭＳ Ｐゴシック" charset="0"/>
                <a:cs typeface="ＭＳ Ｐゴシック" charset="0"/>
              </a:rPr>
              <a:t>Faites votre choix </a:t>
            </a:r>
          </a:p>
        </p:txBody>
      </p:sp>
      <p:sp>
        <p:nvSpPr>
          <p:cNvPr id="31746" name="Rectangle 3"/>
          <p:cNvSpPr>
            <a:spLocks noGrp="1" noChangeArrowheads="1"/>
          </p:cNvSpPr>
          <p:nvPr>
            <p:ph type="body" idx="1"/>
          </p:nvPr>
        </p:nvSpPr>
        <p:spPr>
          <a:xfrm>
            <a:off x="685800" y="1333500"/>
            <a:ext cx="7772400" cy="4191000"/>
          </a:xfrm>
        </p:spPr>
        <p:txBody>
          <a:bodyPr>
            <a:normAutofit fontScale="92500" lnSpcReduction="10000"/>
          </a:bodyPr>
          <a:lstStyle/>
          <a:p>
            <a:pPr eaLnBrk="1" hangingPunct="1">
              <a:lnSpc>
                <a:spcPct val="90000"/>
              </a:lnSpc>
              <a:spcAft>
                <a:spcPts val="1200"/>
              </a:spcAft>
              <a:buFont typeface="Wingdings" charset="0"/>
              <a:buNone/>
            </a:pPr>
            <a:r>
              <a:rPr lang="fr-FR" sz="2800" b="1" dirty="0">
                <a:solidFill>
                  <a:srgbClr val="154F7A"/>
                </a:solidFill>
                <a:latin typeface="Tahoma" charset="0"/>
                <a:ea typeface="ＭＳ Ｐゴシック" charset="0"/>
                <a:cs typeface="ＭＳ Ｐゴシック" charset="0"/>
              </a:rPr>
              <a:t>2- L</a:t>
            </a:r>
            <a:r>
              <a:rPr lang="ja-JP" altLang="fr-FR" sz="2800" b="1" dirty="0">
                <a:solidFill>
                  <a:srgbClr val="154F7A"/>
                </a:solidFill>
                <a:latin typeface="Tahoma" charset="0"/>
                <a:ea typeface="ＭＳ Ｐゴシック" charset="0"/>
                <a:cs typeface="ＭＳ Ｐゴシック" charset="0"/>
              </a:rPr>
              <a:t>’</a:t>
            </a:r>
            <a:r>
              <a:rPr lang="fr-FR" altLang="ja-JP" sz="2800" b="1" dirty="0">
                <a:solidFill>
                  <a:srgbClr val="154F7A"/>
                </a:solidFill>
                <a:latin typeface="Tahoma" charset="0"/>
                <a:ea typeface="ＭＳ Ｐゴシック" charset="0"/>
                <a:cs typeface="ＭＳ Ｐゴシック" charset="0"/>
              </a:rPr>
              <a:t>éducation thérapeutique du patient vise surtout à :</a:t>
            </a:r>
          </a:p>
          <a:p>
            <a:pPr eaLnBrk="1" hangingPunct="1">
              <a:lnSpc>
                <a:spcPct val="90000"/>
              </a:lnSpc>
              <a:spcAft>
                <a:spcPts val="600"/>
              </a:spcAft>
            </a:pPr>
            <a:r>
              <a:rPr lang="fr-FR" sz="2800" dirty="0">
                <a:solidFill>
                  <a:srgbClr val="FF0000"/>
                </a:solidFill>
                <a:latin typeface="Tahoma" charset="0"/>
                <a:ea typeface="ＭＳ Ｐゴシック" charset="0"/>
                <a:cs typeface="ＭＳ Ｐゴシック" charset="0"/>
              </a:rPr>
              <a:t>2-1 Déléguer une responsabilité des soins au patient</a:t>
            </a:r>
          </a:p>
          <a:p>
            <a:pPr eaLnBrk="1" hangingPunct="1">
              <a:lnSpc>
                <a:spcPct val="90000"/>
              </a:lnSpc>
              <a:spcAft>
                <a:spcPts val="600"/>
              </a:spcAft>
            </a:pPr>
            <a:r>
              <a:rPr lang="fr-FR" sz="2800" dirty="0">
                <a:solidFill>
                  <a:srgbClr val="008000"/>
                </a:solidFill>
                <a:latin typeface="Tahoma" charset="0"/>
                <a:ea typeface="ＭＳ Ｐゴシック" charset="0"/>
                <a:cs typeface="ＭＳ Ｐゴシック" charset="0"/>
              </a:rPr>
              <a:t>2-2 Renforcer l</a:t>
            </a:r>
            <a:r>
              <a:rPr lang="ja-JP" altLang="fr-FR" sz="2800" dirty="0">
                <a:solidFill>
                  <a:srgbClr val="008000"/>
                </a:solidFill>
                <a:latin typeface="Tahoma" charset="0"/>
                <a:ea typeface="ＭＳ Ｐゴシック" charset="0"/>
                <a:cs typeface="ＭＳ Ｐゴシック" charset="0"/>
              </a:rPr>
              <a:t>’</a:t>
            </a:r>
            <a:r>
              <a:rPr lang="fr-FR" altLang="ja-JP" sz="2800" dirty="0">
                <a:solidFill>
                  <a:srgbClr val="008000"/>
                </a:solidFill>
                <a:latin typeface="Tahoma" charset="0"/>
                <a:ea typeface="ＭＳ Ｐゴシック" charset="0"/>
                <a:cs typeface="ＭＳ Ｐゴシック" charset="0"/>
              </a:rPr>
              <a:t> « estime de Soi » du patient</a:t>
            </a:r>
          </a:p>
          <a:p>
            <a:pPr eaLnBrk="1" hangingPunct="1">
              <a:lnSpc>
                <a:spcPct val="90000"/>
              </a:lnSpc>
              <a:spcAft>
                <a:spcPts val="600"/>
              </a:spcAft>
            </a:pPr>
            <a:r>
              <a:rPr lang="fr-FR" sz="2800" dirty="0">
                <a:solidFill>
                  <a:srgbClr val="FF6600"/>
                </a:solidFill>
                <a:latin typeface="Tahoma" charset="0"/>
                <a:ea typeface="ＭＳ Ｐゴシック" charset="0"/>
                <a:cs typeface="ＭＳ Ｐゴシック" charset="0"/>
              </a:rPr>
              <a:t>2-3 Distinguer des temps de soins et des temps d</a:t>
            </a:r>
            <a:r>
              <a:rPr lang="ja-JP" altLang="fr-FR" sz="2800" dirty="0">
                <a:solidFill>
                  <a:srgbClr val="FF6600"/>
                </a:solidFill>
                <a:latin typeface="Tahoma" charset="0"/>
                <a:ea typeface="ＭＳ Ｐゴシック" charset="0"/>
                <a:cs typeface="ＭＳ Ｐゴシック" charset="0"/>
              </a:rPr>
              <a:t>’</a:t>
            </a:r>
            <a:r>
              <a:rPr lang="fr-FR" altLang="ja-JP" sz="2800" dirty="0">
                <a:solidFill>
                  <a:srgbClr val="FF6600"/>
                </a:solidFill>
                <a:latin typeface="Tahoma" charset="0"/>
                <a:ea typeface="ＭＳ Ｐゴシック" charset="0"/>
                <a:cs typeface="ＭＳ Ｐゴシック" charset="0"/>
              </a:rPr>
              <a:t>apprentissage spécifiques</a:t>
            </a:r>
          </a:p>
          <a:p>
            <a:pPr eaLnBrk="1" hangingPunct="1">
              <a:lnSpc>
                <a:spcPct val="90000"/>
              </a:lnSpc>
              <a:spcAft>
                <a:spcPts val="600"/>
              </a:spcAft>
            </a:pPr>
            <a:r>
              <a:rPr lang="fr-FR" sz="2800" dirty="0">
                <a:solidFill>
                  <a:srgbClr val="0000FF"/>
                </a:solidFill>
                <a:latin typeface="Tahoma" charset="0"/>
                <a:ea typeface="ＭＳ Ｐゴシック" charset="0"/>
                <a:cs typeface="ＭＳ Ｐゴシック" charset="0"/>
              </a:rPr>
              <a:t>2-4  à tenir compte du refus du </a:t>
            </a:r>
            <a:r>
              <a:rPr lang="fr-FR" altLang="ja-JP" sz="2800" dirty="0">
                <a:solidFill>
                  <a:srgbClr val="0000FF"/>
                </a:solidFill>
                <a:latin typeface="Tahoma" charset="0"/>
                <a:ea typeface="ＭＳ Ｐゴシック" charset="0"/>
                <a:cs typeface="ＭＳ Ｐゴシック" charset="0"/>
              </a:rPr>
              <a:t>patient à participer d’une </a:t>
            </a:r>
            <a:r>
              <a:rPr lang="fr-FR" altLang="ja-JP" sz="2800" dirty="0" err="1">
                <a:solidFill>
                  <a:srgbClr val="0000FF"/>
                </a:solidFill>
                <a:latin typeface="Tahoma" charset="0"/>
                <a:ea typeface="ＭＳ Ｐゴシック" charset="0"/>
                <a:cs typeface="ＭＳ Ｐゴシック" charset="0"/>
              </a:rPr>
              <a:t>etp</a:t>
            </a:r>
            <a:r>
              <a:rPr lang="fr-FR" altLang="ja-JP" sz="2800" dirty="0">
                <a:solidFill>
                  <a:srgbClr val="0000FF"/>
                </a:solidFill>
                <a:latin typeface="Tahoma" charset="0"/>
                <a:ea typeface="ＭＳ Ｐゴシック" charset="0"/>
                <a:cs typeface="ＭＳ Ｐゴシック" charset="0"/>
              </a:rPr>
              <a:t> sans conséquence administrative pour lui</a:t>
            </a:r>
            <a:endParaRPr lang="fr-FR" sz="2800" dirty="0">
              <a:solidFill>
                <a:srgbClr val="0000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790155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874713" y="199761"/>
            <a:ext cx="6696075" cy="903552"/>
          </a:xfrm>
        </p:spPr>
        <p:txBody>
          <a:bodyPr/>
          <a:lstStyle/>
          <a:p>
            <a:pPr eaLnBrk="1" hangingPunct="1"/>
            <a:r>
              <a:rPr lang="fr-FR" dirty="0">
                <a:latin typeface="Tahoma" charset="0"/>
                <a:ea typeface="ＭＳ Ｐゴシック" charset="0"/>
                <a:cs typeface="ＭＳ Ｐゴシック" charset="0"/>
              </a:rPr>
              <a:t>Faites votre choix </a:t>
            </a:r>
          </a:p>
        </p:txBody>
      </p:sp>
      <p:sp>
        <p:nvSpPr>
          <p:cNvPr id="33794" name="Rectangle 3"/>
          <p:cNvSpPr>
            <a:spLocks noGrp="1" noChangeArrowheads="1"/>
          </p:cNvSpPr>
          <p:nvPr>
            <p:ph type="body" idx="1"/>
          </p:nvPr>
        </p:nvSpPr>
        <p:spPr>
          <a:xfrm>
            <a:off x="685800" y="1333500"/>
            <a:ext cx="7772400" cy="4254500"/>
          </a:xfrm>
        </p:spPr>
        <p:txBody>
          <a:bodyPr>
            <a:normAutofit fontScale="92500" lnSpcReduction="10000"/>
          </a:bodyPr>
          <a:lstStyle/>
          <a:p>
            <a:pPr eaLnBrk="1" hangingPunct="1">
              <a:lnSpc>
                <a:spcPct val="90000"/>
              </a:lnSpc>
              <a:spcAft>
                <a:spcPts val="1200"/>
              </a:spcAft>
              <a:buFont typeface="Wingdings" charset="0"/>
              <a:buNone/>
            </a:pPr>
            <a:r>
              <a:rPr lang="fr-FR" sz="2800" dirty="0">
                <a:solidFill>
                  <a:srgbClr val="154F7A"/>
                </a:solidFill>
                <a:latin typeface="Tahoma" charset="0"/>
                <a:ea typeface="ＭＳ Ｐゴシック" charset="0"/>
                <a:cs typeface="ＭＳ Ｐゴシック" charset="0"/>
              </a:rPr>
              <a:t>3- </a:t>
            </a:r>
            <a:r>
              <a:rPr lang="fr-FR" sz="2800" b="1" dirty="0">
                <a:solidFill>
                  <a:srgbClr val="154F7A"/>
                </a:solidFill>
                <a:latin typeface="Tahoma" charset="0"/>
                <a:ea typeface="ＭＳ Ｐゴシック" charset="0"/>
                <a:cs typeface="ＭＳ Ｐゴシック" charset="0"/>
              </a:rPr>
              <a:t>L</a:t>
            </a:r>
            <a:r>
              <a:rPr lang="ja-JP" altLang="fr-FR" sz="2800" b="1" dirty="0">
                <a:solidFill>
                  <a:srgbClr val="154F7A"/>
                </a:solidFill>
                <a:latin typeface="Tahoma" charset="0"/>
                <a:ea typeface="ＭＳ Ｐゴシック" charset="0"/>
                <a:cs typeface="ＭＳ Ｐゴシック" charset="0"/>
              </a:rPr>
              <a:t>’</a:t>
            </a:r>
            <a:r>
              <a:rPr lang="fr-FR" altLang="ja-JP" sz="2800" b="1" dirty="0">
                <a:solidFill>
                  <a:srgbClr val="154F7A"/>
                </a:solidFill>
                <a:latin typeface="Tahoma" charset="0"/>
                <a:ea typeface="ＭＳ Ｐゴシック" charset="0"/>
                <a:cs typeface="ＭＳ Ｐゴシック" charset="0"/>
              </a:rPr>
              <a:t>éducation thérapeutique considère surtout que :</a:t>
            </a:r>
          </a:p>
          <a:p>
            <a:pPr eaLnBrk="1" hangingPunct="1">
              <a:lnSpc>
                <a:spcPct val="90000"/>
              </a:lnSpc>
            </a:pPr>
            <a:r>
              <a:rPr lang="fr-FR" sz="2800" dirty="0">
                <a:solidFill>
                  <a:srgbClr val="FF0000"/>
                </a:solidFill>
                <a:latin typeface="Tahoma" charset="0"/>
                <a:ea typeface="ＭＳ Ｐゴシック" charset="0"/>
                <a:cs typeface="ＭＳ Ｐゴシック" charset="0"/>
              </a:rPr>
              <a:t>3-1 Le patient doit comprendre l</a:t>
            </a:r>
            <a:r>
              <a:rPr lang="ja-JP" altLang="fr-FR" sz="2800" dirty="0">
                <a:solidFill>
                  <a:srgbClr val="FF0000"/>
                </a:solidFill>
                <a:latin typeface="Tahoma" charset="0"/>
                <a:ea typeface="ＭＳ Ｐゴシック" charset="0"/>
                <a:cs typeface="ＭＳ Ｐゴシック" charset="0"/>
              </a:rPr>
              <a:t>’</a:t>
            </a:r>
            <a:r>
              <a:rPr lang="fr-FR" altLang="ja-JP" sz="2800" dirty="0">
                <a:solidFill>
                  <a:srgbClr val="FF0000"/>
                </a:solidFill>
                <a:latin typeface="Tahoma" charset="0"/>
                <a:ea typeface="ＭＳ Ｐゴシック" charset="0"/>
                <a:cs typeface="ＭＳ Ｐゴシック" charset="0"/>
              </a:rPr>
              <a:t>importance des traitements prescrits</a:t>
            </a:r>
          </a:p>
          <a:p>
            <a:pPr eaLnBrk="1" hangingPunct="1">
              <a:lnSpc>
                <a:spcPct val="90000"/>
              </a:lnSpc>
            </a:pPr>
            <a:r>
              <a:rPr lang="fr-FR" sz="2800" dirty="0">
                <a:solidFill>
                  <a:srgbClr val="008000"/>
                </a:solidFill>
                <a:latin typeface="Tahoma" charset="0"/>
                <a:ea typeface="ＭＳ Ｐゴシック" charset="0"/>
                <a:cs typeface="ＭＳ Ｐゴシック" charset="0"/>
              </a:rPr>
              <a:t>3-2 Le patient est adhérant à sa représentation subjective du traitement</a:t>
            </a:r>
          </a:p>
          <a:p>
            <a:pPr eaLnBrk="1" hangingPunct="1">
              <a:lnSpc>
                <a:spcPct val="90000"/>
              </a:lnSpc>
            </a:pPr>
            <a:r>
              <a:rPr lang="fr-FR" sz="2800" dirty="0">
                <a:solidFill>
                  <a:srgbClr val="FF6600"/>
                </a:solidFill>
                <a:latin typeface="Tahoma" charset="0"/>
                <a:ea typeface="ＭＳ Ｐゴシック" charset="0"/>
                <a:cs typeface="ＭＳ Ｐゴシック" charset="0"/>
              </a:rPr>
              <a:t>3-3 La réaction biomédicale du corps est instable et rend donc aléatoire la résolution de problème par le patient</a:t>
            </a:r>
          </a:p>
          <a:p>
            <a:pPr eaLnBrk="1" hangingPunct="1">
              <a:lnSpc>
                <a:spcPct val="90000"/>
              </a:lnSpc>
            </a:pPr>
            <a:r>
              <a:rPr lang="fr-FR" sz="2800" dirty="0">
                <a:solidFill>
                  <a:srgbClr val="0000FF"/>
                </a:solidFill>
                <a:latin typeface="Tahoma" charset="0"/>
                <a:ea typeface="ＭＳ Ｐゴシック" charset="0"/>
                <a:cs typeface="ＭＳ Ｐゴシック" charset="0"/>
              </a:rPr>
              <a:t>3-4 Pour son développement, il faut réduire les inégalités sociales et accentuer son accessibilité.</a:t>
            </a:r>
          </a:p>
          <a:p>
            <a:pPr eaLnBrk="1" hangingPunct="1">
              <a:lnSpc>
                <a:spcPct val="90000"/>
              </a:lnSpc>
            </a:pPr>
            <a:endParaRPr lang="fr-FR" sz="2400" dirty="0">
              <a:solidFill>
                <a:srgbClr val="02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265903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47619" y="317500"/>
            <a:ext cx="7772400" cy="1016000"/>
          </a:xfrm>
        </p:spPr>
        <p:txBody>
          <a:bodyPr/>
          <a:lstStyle/>
          <a:p>
            <a:pPr eaLnBrk="1" hangingPunct="1"/>
            <a:r>
              <a:rPr lang="fr-FR" dirty="0">
                <a:latin typeface="Tahoma" charset="0"/>
                <a:ea typeface="ＭＳ Ｐゴシック" charset="0"/>
                <a:cs typeface="ＭＳ Ｐゴシック" charset="0"/>
              </a:rPr>
              <a:t>Faites votre choix </a:t>
            </a:r>
          </a:p>
        </p:txBody>
      </p:sp>
      <p:sp>
        <p:nvSpPr>
          <p:cNvPr id="35842" name="Rectangle 3"/>
          <p:cNvSpPr>
            <a:spLocks noGrp="1" noChangeArrowheads="1"/>
          </p:cNvSpPr>
          <p:nvPr>
            <p:ph type="body" idx="1"/>
          </p:nvPr>
        </p:nvSpPr>
        <p:spPr>
          <a:xfrm>
            <a:off x="685800" y="1333500"/>
            <a:ext cx="7772400" cy="4127500"/>
          </a:xfrm>
        </p:spPr>
        <p:txBody>
          <a:bodyPr>
            <a:normAutofit fontScale="92500"/>
          </a:bodyPr>
          <a:lstStyle/>
          <a:p>
            <a:pPr eaLnBrk="1" hangingPunct="1">
              <a:lnSpc>
                <a:spcPct val="90000"/>
              </a:lnSpc>
              <a:spcAft>
                <a:spcPts val="600"/>
              </a:spcAft>
              <a:buFont typeface="Wingdings" charset="0"/>
              <a:buNone/>
            </a:pPr>
            <a:r>
              <a:rPr lang="fr-FR" sz="2800" b="1" dirty="0">
                <a:solidFill>
                  <a:srgbClr val="154F7A"/>
                </a:solidFill>
                <a:latin typeface="Tahoma" charset="0"/>
                <a:ea typeface="ＭＳ Ｐゴシック" charset="0"/>
                <a:cs typeface="ＭＳ Ｐゴシック" charset="0"/>
              </a:rPr>
              <a:t>4- Parmi les obstacles au développement de l</a:t>
            </a:r>
            <a:r>
              <a:rPr lang="ja-JP" altLang="fr-FR" sz="2800" b="1" dirty="0">
                <a:solidFill>
                  <a:srgbClr val="154F7A"/>
                </a:solidFill>
                <a:latin typeface="Tahoma" charset="0"/>
                <a:ea typeface="ＭＳ Ｐゴシック" charset="0"/>
                <a:cs typeface="ＭＳ Ｐゴシック" charset="0"/>
              </a:rPr>
              <a:t>’</a:t>
            </a:r>
            <a:r>
              <a:rPr lang="fr-FR" altLang="ja-JP" sz="2800" b="1" dirty="0" err="1">
                <a:solidFill>
                  <a:srgbClr val="154F7A"/>
                </a:solidFill>
                <a:latin typeface="Tahoma" charset="0"/>
                <a:ea typeface="ＭＳ Ｐゴシック" charset="0"/>
                <a:cs typeface="ＭＳ Ｐゴシック" charset="0"/>
              </a:rPr>
              <a:t>etp</a:t>
            </a:r>
            <a:r>
              <a:rPr lang="fr-FR" altLang="ja-JP" sz="2800" b="1" dirty="0">
                <a:solidFill>
                  <a:srgbClr val="154F7A"/>
                </a:solidFill>
                <a:latin typeface="Tahoma" charset="0"/>
                <a:ea typeface="ＭＳ Ｐゴシック" charset="0"/>
                <a:cs typeface="ＭＳ Ｐゴシック" charset="0"/>
              </a:rPr>
              <a:t>, on retrouve du côté soignant :</a:t>
            </a:r>
          </a:p>
          <a:p>
            <a:pPr eaLnBrk="1" hangingPunct="1">
              <a:lnSpc>
                <a:spcPct val="90000"/>
              </a:lnSpc>
            </a:pPr>
            <a:r>
              <a:rPr lang="fr-FR" altLang="ja-JP" sz="2800" dirty="0">
                <a:solidFill>
                  <a:srgbClr val="FF0000"/>
                </a:solidFill>
                <a:latin typeface="Tahoma" charset="0"/>
                <a:ea typeface="ＭＳ Ｐゴシック" charset="0"/>
                <a:cs typeface="ＭＳ Ｐゴシック" charset="0"/>
              </a:rPr>
              <a:t>4-1 La croyance selon laquelle tout le monde fait de l’</a:t>
            </a:r>
            <a:r>
              <a:rPr lang="fr-FR" altLang="ja-JP" sz="2800" dirty="0" err="1">
                <a:solidFill>
                  <a:srgbClr val="FF0000"/>
                </a:solidFill>
                <a:latin typeface="Tahoma" charset="0"/>
                <a:ea typeface="ＭＳ Ｐゴシック" charset="0"/>
                <a:cs typeface="ＭＳ Ｐゴシック" charset="0"/>
              </a:rPr>
              <a:t>etp</a:t>
            </a:r>
            <a:endParaRPr lang="fr-FR" altLang="ja-JP" sz="2800" dirty="0">
              <a:solidFill>
                <a:srgbClr val="FF0000"/>
              </a:solidFill>
              <a:latin typeface="Tahoma" charset="0"/>
              <a:ea typeface="ＭＳ Ｐゴシック" charset="0"/>
              <a:cs typeface="ＭＳ Ｐゴシック" charset="0"/>
            </a:endParaRPr>
          </a:p>
          <a:p>
            <a:pPr eaLnBrk="1" hangingPunct="1">
              <a:lnSpc>
                <a:spcPct val="90000"/>
              </a:lnSpc>
            </a:pPr>
            <a:r>
              <a:rPr lang="fr-FR" sz="2800" dirty="0">
                <a:solidFill>
                  <a:srgbClr val="008000"/>
                </a:solidFill>
                <a:latin typeface="Tahoma" charset="0"/>
                <a:ea typeface="ＭＳ Ｐゴシック" charset="0"/>
                <a:cs typeface="ＭＳ Ｐゴシック" charset="0"/>
              </a:rPr>
              <a:t>4-2 La difficulté à gérer les émotions des patients</a:t>
            </a:r>
          </a:p>
          <a:p>
            <a:pPr eaLnBrk="1" hangingPunct="1">
              <a:lnSpc>
                <a:spcPct val="90000"/>
              </a:lnSpc>
            </a:pPr>
            <a:r>
              <a:rPr lang="fr-FR" altLang="ja-JP" sz="2800" dirty="0">
                <a:solidFill>
                  <a:srgbClr val="FF6600"/>
                </a:solidFill>
                <a:latin typeface="Tahoma" charset="0"/>
                <a:ea typeface="ＭＳ Ｐゴシック" charset="0"/>
                <a:cs typeface="ＭＳ Ｐゴシック" charset="0"/>
              </a:rPr>
              <a:t>4-3 L’absence de maîtrise des contenus physiopathologiques qui nuit à l’interaction </a:t>
            </a:r>
            <a:r>
              <a:rPr lang="fr-FR" altLang="ja-JP" sz="2800" dirty="0" err="1">
                <a:solidFill>
                  <a:srgbClr val="FF6600"/>
                </a:solidFill>
                <a:latin typeface="Tahoma" charset="0"/>
                <a:ea typeface="ＭＳ Ｐゴシック" charset="0"/>
                <a:cs typeface="ＭＳ Ｐゴシック" charset="0"/>
              </a:rPr>
              <a:t>psycho-pédagogique</a:t>
            </a:r>
            <a:endParaRPr lang="fr-FR" sz="2800" dirty="0">
              <a:solidFill>
                <a:srgbClr val="FF6600"/>
              </a:solidFill>
              <a:latin typeface="Tahoma" charset="0"/>
              <a:ea typeface="ＭＳ Ｐゴシック" charset="0"/>
              <a:cs typeface="ＭＳ Ｐゴシック" charset="0"/>
            </a:endParaRPr>
          </a:p>
          <a:p>
            <a:pPr eaLnBrk="1" hangingPunct="1">
              <a:lnSpc>
                <a:spcPct val="90000"/>
              </a:lnSpc>
            </a:pPr>
            <a:r>
              <a:rPr lang="fr-FR" sz="2800" dirty="0">
                <a:solidFill>
                  <a:srgbClr val="0000FF"/>
                </a:solidFill>
                <a:latin typeface="Tahoma" charset="0"/>
                <a:ea typeface="ＭＳ Ｐゴシック" charset="0"/>
                <a:cs typeface="ＭＳ Ｐゴシック" charset="0"/>
              </a:rPr>
              <a:t>4-4 La mise en place d</a:t>
            </a:r>
            <a:r>
              <a:rPr lang="ja-JP" altLang="fr-FR" sz="2800" dirty="0">
                <a:solidFill>
                  <a:srgbClr val="0000FF"/>
                </a:solidFill>
                <a:latin typeface="Tahoma" charset="0"/>
                <a:ea typeface="ＭＳ Ｐゴシック" charset="0"/>
                <a:cs typeface="ＭＳ Ｐゴシック" charset="0"/>
              </a:rPr>
              <a:t>’</a:t>
            </a:r>
            <a:r>
              <a:rPr lang="fr-FR" altLang="ja-JP" sz="2800" dirty="0">
                <a:solidFill>
                  <a:srgbClr val="0000FF"/>
                </a:solidFill>
                <a:latin typeface="Tahoma" charset="0"/>
                <a:ea typeface="ＭＳ Ｐゴシック" charset="0"/>
                <a:cs typeface="ＭＳ Ｐゴシック" charset="0"/>
              </a:rPr>
              <a:t>une nouvelle organisation des soins</a:t>
            </a:r>
            <a:endParaRPr lang="fr-FR" sz="2800" dirty="0">
              <a:solidFill>
                <a:srgbClr val="0000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768264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fr-FR" dirty="0">
                <a:latin typeface="Tahoma" charset="0"/>
                <a:ea typeface="ＭＳ Ｐゴシック" charset="0"/>
                <a:cs typeface="ＭＳ Ｐゴシック" charset="0"/>
              </a:rPr>
              <a:t>Résultats</a:t>
            </a:r>
          </a:p>
        </p:txBody>
      </p:sp>
      <p:sp>
        <p:nvSpPr>
          <p:cNvPr id="37890" name="Rectangle 3"/>
          <p:cNvSpPr>
            <a:spLocks noGrp="1" noChangeArrowheads="1"/>
          </p:cNvSpPr>
          <p:nvPr>
            <p:ph type="body" idx="1"/>
          </p:nvPr>
        </p:nvSpPr>
        <p:spPr/>
        <p:txBody>
          <a:bodyPr>
            <a:normAutofit/>
          </a:bodyPr>
          <a:lstStyle/>
          <a:p>
            <a:pPr eaLnBrk="1" hangingPunct="1"/>
            <a:r>
              <a:rPr lang="fr-FR" dirty="0">
                <a:solidFill>
                  <a:srgbClr val="FF0000"/>
                </a:solidFill>
                <a:latin typeface="Tahoma" charset="0"/>
                <a:ea typeface="ＭＳ Ｐゴシック" charset="0"/>
                <a:cs typeface="ＭＳ Ｐゴシック" charset="0"/>
              </a:rPr>
              <a:t>Tendance plut</a:t>
            </a:r>
            <a:r>
              <a:rPr lang="fr-FR" altLang="ja-JP" dirty="0">
                <a:solidFill>
                  <a:srgbClr val="FF0000"/>
                </a:solidFill>
                <a:latin typeface="Tahoma" charset="0"/>
                <a:ea typeface="ＭＳ Ｐゴシック" charset="0"/>
                <a:cs typeface="ＭＳ Ｐゴシック" charset="0"/>
              </a:rPr>
              <a:t>ôt </a:t>
            </a:r>
            <a:r>
              <a:rPr lang="fr-FR" altLang="ja-JP" dirty="0">
                <a:solidFill>
                  <a:srgbClr val="020000"/>
                </a:solidFill>
                <a:latin typeface="Tahoma" charset="0"/>
                <a:ea typeface="ＭＳ Ｐゴシック" charset="0"/>
                <a:cs typeface="ＭＳ Ｐゴシック" charset="0"/>
              </a:rPr>
              <a:t>: ?</a:t>
            </a:r>
          </a:p>
          <a:p>
            <a:pPr eaLnBrk="1" hangingPunct="1"/>
            <a:r>
              <a:rPr lang="fr-FR" altLang="ja-JP" dirty="0">
                <a:solidFill>
                  <a:srgbClr val="008000"/>
                </a:solidFill>
                <a:latin typeface="Tahoma" charset="0"/>
                <a:ea typeface="ＭＳ Ｐゴシック" charset="0"/>
                <a:cs typeface="ＭＳ Ｐゴシック" charset="0"/>
              </a:rPr>
              <a:t>Tendance plutôt </a:t>
            </a:r>
            <a:r>
              <a:rPr lang="fr-FR" altLang="ja-JP" dirty="0">
                <a:solidFill>
                  <a:srgbClr val="020000"/>
                </a:solidFill>
                <a:latin typeface="Tahoma" charset="0"/>
                <a:ea typeface="ＭＳ Ｐゴシック" charset="0"/>
                <a:cs typeface="ＭＳ Ｐゴシック" charset="0"/>
              </a:rPr>
              <a:t>: ?</a:t>
            </a:r>
          </a:p>
          <a:p>
            <a:pPr eaLnBrk="1" hangingPunct="1"/>
            <a:r>
              <a:rPr lang="fr-FR" altLang="ja-JP" dirty="0">
                <a:solidFill>
                  <a:srgbClr val="FF6600"/>
                </a:solidFill>
                <a:latin typeface="Tahoma" charset="0"/>
                <a:ea typeface="ＭＳ Ｐゴシック" charset="0"/>
                <a:cs typeface="ＭＳ Ｐゴシック" charset="0"/>
              </a:rPr>
              <a:t>Tendance plutôt </a:t>
            </a:r>
            <a:r>
              <a:rPr lang="fr-FR" altLang="ja-JP" dirty="0">
                <a:solidFill>
                  <a:srgbClr val="020000"/>
                </a:solidFill>
                <a:latin typeface="Tahoma" charset="0"/>
                <a:ea typeface="ＭＳ Ｐゴシック" charset="0"/>
                <a:cs typeface="ＭＳ Ｐゴシック" charset="0"/>
              </a:rPr>
              <a:t>: ?</a:t>
            </a:r>
          </a:p>
          <a:p>
            <a:pPr eaLnBrk="1" hangingPunct="1"/>
            <a:r>
              <a:rPr lang="fr-FR" altLang="ja-JP" dirty="0">
                <a:solidFill>
                  <a:srgbClr val="0000FF"/>
                </a:solidFill>
                <a:latin typeface="Tahoma" charset="0"/>
                <a:ea typeface="ＭＳ Ｐゴシック" charset="0"/>
                <a:cs typeface="ＭＳ Ｐゴシック" charset="0"/>
              </a:rPr>
              <a:t>Tendance plutôt </a:t>
            </a:r>
            <a:r>
              <a:rPr lang="fr-FR" altLang="ja-JP" dirty="0">
                <a:solidFill>
                  <a:srgbClr val="020000"/>
                </a:solidFill>
                <a:latin typeface="Tahoma" charset="0"/>
                <a:ea typeface="ＭＳ Ｐゴシック" charset="0"/>
                <a:cs typeface="ＭＳ Ｐゴシック" charset="0"/>
              </a:rPr>
              <a:t>: ?</a:t>
            </a:r>
          </a:p>
          <a:p>
            <a:pPr eaLnBrk="1" hangingPunct="1"/>
            <a:r>
              <a:rPr lang="fr-FR" altLang="ja-JP" dirty="0">
                <a:solidFill>
                  <a:srgbClr val="020000"/>
                </a:solidFill>
                <a:latin typeface="Tahoma" charset="0"/>
                <a:ea typeface="ＭＳ Ｐゴシック" charset="0"/>
                <a:cs typeface="ＭＳ Ｐゴシック" charset="0"/>
              </a:rPr>
              <a:t>Sans tendance franche : ?</a:t>
            </a:r>
          </a:p>
          <a:p>
            <a:pPr algn="r" eaLnBrk="1" hangingPunct="1"/>
            <a:endParaRPr lang="fr-FR" b="1" dirty="0">
              <a:solidFill>
                <a:srgbClr val="02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809993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fr-FR" dirty="0">
                <a:latin typeface="Tahoma" charset="0"/>
                <a:ea typeface="ＭＳ Ｐゴシック" charset="0"/>
                <a:cs typeface="ＭＳ Ｐゴシック" charset="0"/>
              </a:rPr>
              <a:t>Faire une synthèse</a:t>
            </a:r>
          </a:p>
        </p:txBody>
      </p:sp>
      <p:sp>
        <p:nvSpPr>
          <p:cNvPr id="39938" name="Rectangle 3"/>
          <p:cNvSpPr>
            <a:spLocks noGrp="1" noChangeArrowheads="1"/>
          </p:cNvSpPr>
          <p:nvPr>
            <p:ph type="body" idx="1"/>
          </p:nvPr>
        </p:nvSpPr>
        <p:spPr/>
        <p:txBody>
          <a:bodyPr/>
          <a:lstStyle/>
          <a:p>
            <a:pPr eaLnBrk="1" hangingPunct="1"/>
            <a:r>
              <a:rPr lang="fr-FR" dirty="0">
                <a:latin typeface="Tahoma" charset="0"/>
                <a:ea typeface="ＭＳ Ｐゴシック" charset="0"/>
                <a:cs typeface="ＭＳ Ｐゴシック" charset="0"/>
              </a:rPr>
              <a:t>La définition de l</a:t>
            </a:r>
            <a:r>
              <a:rPr lang="ja-JP" altLang="fr-FR" dirty="0">
                <a:latin typeface="Tahoma" charset="0"/>
                <a:ea typeface="ＭＳ Ｐゴシック" charset="0"/>
                <a:cs typeface="ＭＳ Ｐゴシック" charset="0"/>
              </a:rPr>
              <a:t>’</a:t>
            </a:r>
            <a:r>
              <a:rPr lang="fr-FR" altLang="ja-JP" dirty="0" err="1">
                <a:latin typeface="Tahoma" charset="0"/>
                <a:ea typeface="ＭＳ Ｐゴシック" charset="0"/>
                <a:cs typeface="ＭＳ Ｐゴシック" charset="0"/>
              </a:rPr>
              <a:t>etp</a:t>
            </a:r>
            <a:r>
              <a:rPr lang="fr-FR" altLang="ja-JP" dirty="0">
                <a:latin typeface="Tahoma" charset="0"/>
                <a:ea typeface="ＭＳ Ｐゴシック" charset="0"/>
                <a:cs typeface="ＭＳ Ｐゴシック" charset="0"/>
              </a:rPr>
              <a:t> : </a:t>
            </a:r>
          </a:p>
          <a:p>
            <a:pPr lvl="1" eaLnBrk="1" hangingPunct="1"/>
            <a:r>
              <a:rPr lang="fr-FR" dirty="0">
                <a:latin typeface="Tahoma" charset="0"/>
                <a:ea typeface="ＭＳ Ｐゴシック" charset="0"/>
              </a:rPr>
              <a:t>n</a:t>
            </a:r>
            <a:r>
              <a:rPr lang="ja-JP" altLang="fr-FR" dirty="0">
                <a:latin typeface="Tahoma" charset="0"/>
                <a:ea typeface="ＭＳ Ｐゴシック" charset="0"/>
              </a:rPr>
              <a:t>’</a:t>
            </a:r>
            <a:r>
              <a:rPr lang="fr-FR" altLang="ja-JP" dirty="0">
                <a:latin typeface="Tahoma" charset="0"/>
                <a:ea typeface="ＭＳ Ｐゴシック" charset="0"/>
              </a:rPr>
              <a:t>est jamais stable d</a:t>
            </a:r>
            <a:r>
              <a:rPr lang="ja-JP" altLang="fr-FR" dirty="0">
                <a:latin typeface="Tahoma" charset="0"/>
                <a:ea typeface="ＭＳ Ｐゴシック" charset="0"/>
              </a:rPr>
              <a:t>’</a:t>
            </a:r>
            <a:r>
              <a:rPr lang="fr-FR" altLang="ja-JP" dirty="0">
                <a:latin typeface="Tahoma" charset="0"/>
                <a:ea typeface="ＭＳ Ｐゴシック" charset="0"/>
              </a:rPr>
              <a:t>autant que la pratique relève du champ du social</a:t>
            </a:r>
          </a:p>
          <a:p>
            <a:pPr lvl="1" eaLnBrk="1" hangingPunct="1"/>
            <a:r>
              <a:rPr lang="fr-FR" dirty="0">
                <a:latin typeface="Tahoma" charset="0"/>
                <a:ea typeface="ＭＳ Ｐゴシック" charset="0"/>
              </a:rPr>
              <a:t>est largement influencée par des représentations</a:t>
            </a:r>
          </a:p>
          <a:p>
            <a:pPr lvl="1" eaLnBrk="1" hangingPunct="1"/>
            <a:r>
              <a:rPr lang="fr-FR" dirty="0">
                <a:latin typeface="Tahoma" charset="0"/>
                <a:ea typeface="ＭＳ Ｐゴシック" charset="0"/>
              </a:rPr>
              <a:t>requiert fréquemment d</a:t>
            </a:r>
            <a:r>
              <a:rPr lang="ja-JP" altLang="fr-FR" dirty="0">
                <a:latin typeface="Tahoma" charset="0"/>
                <a:ea typeface="ＭＳ Ｐゴシック" charset="0"/>
              </a:rPr>
              <a:t>’</a:t>
            </a:r>
            <a:r>
              <a:rPr lang="fr-FR" altLang="ja-JP" dirty="0">
                <a:latin typeface="Tahoma" charset="0"/>
                <a:ea typeface="ＭＳ Ｐゴシック" charset="0"/>
              </a:rPr>
              <a:t>en donner une définition</a:t>
            </a:r>
            <a:endParaRPr lang="fr-FR" dirty="0">
              <a:latin typeface="Tahoma" charset="0"/>
              <a:ea typeface="ＭＳ Ｐゴシック" charset="0"/>
            </a:endParaRPr>
          </a:p>
        </p:txBody>
      </p:sp>
    </p:spTree>
    <p:extLst>
      <p:ext uri="{BB962C8B-B14F-4D97-AF65-F5344CB8AC3E}">
        <p14:creationId xmlns:p14="http://schemas.microsoft.com/office/powerpoint/2010/main" val="472591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fr-FR" dirty="0">
                <a:latin typeface="Tahoma" charset="0"/>
                <a:ea typeface="ＭＳ Ｐゴシック" charset="0"/>
                <a:cs typeface="ＭＳ Ｐゴシック" charset="0"/>
              </a:rPr>
              <a:t>Faire une synthèse</a:t>
            </a:r>
          </a:p>
        </p:txBody>
      </p:sp>
      <p:sp>
        <p:nvSpPr>
          <p:cNvPr id="41986" name="Rectangle 3"/>
          <p:cNvSpPr>
            <a:spLocks noGrp="1" noChangeArrowheads="1"/>
          </p:cNvSpPr>
          <p:nvPr>
            <p:ph type="body" idx="1"/>
          </p:nvPr>
        </p:nvSpPr>
        <p:spPr/>
        <p:txBody>
          <a:bodyPr>
            <a:normAutofit lnSpcReduction="10000"/>
          </a:bodyPr>
          <a:lstStyle/>
          <a:p>
            <a:pPr eaLnBrk="1" hangingPunct="1">
              <a:lnSpc>
                <a:spcPct val="90000"/>
              </a:lnSpc>
            </a:pPr>
            <a:r>
              <a:rPr lang="fr-FR">
                <a:solidFill>
                  <a:srgbClr val="FF0000"/>
                </a:solidFill>
                <a:latin typeface="Tahoma" charset="0"/>
                <a:ea typeface="ＭＳ Ｐゴシック" charset="0"/>
                <a:cs typeface="ＭＳ Ｐゴシック" charset="0"/>
              </a:rPr>
              <a:t>Couleur tendance 1 </a:t>
            </a:r>
            <a:r>
              <a:rPr lang="fr-FR">
                <a:solidFill>
                  <a:srgbClr val="020000"/>
                </a:solidFill>
                <a:latin typeface="Tahoma" charset="0"/>
                <a:ea typeface="ＭＳ Ｐゴシック" charset="0"/>
                <a:cs typeface="ＭＳ Ｐゴシック" charset="0"/>
              </a:rPr>
              <a:t>: centration biomédicale</a:t>
            </a:r>
          </a:p>
          <a:p>
            <a:pPr eaLnBrk="1" hangingPunct="1">
              <a:lnSpc>
                <a:spcPct val="90000"/>
              </a:lnSpc>
            </a:pPr>
            <a:r>
              <a:rPr lang="fr-FR">
                <a:solidFill>
                  <a:srgbClr val="008000"/>
                </a:solidFill>
                <a:latin typeface="Tahoma" charset="0"/>
                <a:ea typeface="ＭＳ Ｐゴシック" charset="0"/>
                <a:cs typeface="ＭＳ Ｐゴシック" charset="0"/>
              </a:rPr>
              <a:t>Couleur tendance 2 </a:t>
            </a:r>
            <a:r>
              <a:rPr lang="fr-FR">
                <a:solidFill>
                  <a:srgbClr val="020000"/>
                </a:solidFill>
                <a:latin typeface="Tahoma" charset="0"/>
                <a:ea typeface="ＭＳ Ｐゴシック" charset="0"/>
                <a:cs typeface="ＭＳ Ｐゴシック" charset="0"/>
              </a:rPr>
              <a:t>: centration sur la vie psychique du patient</a:t>
            </a:r>
          </a:p>
          <a:p>
            <a:pPr eaLnBrk="1" hangingPunct="1">
              <a:lnSpc>
                <a:spcPct val="90000"/>
              </a:lnSpc>
            </a:pPr>
            <a:r>
              <a:rPr lang="fr-FR">
                <a:solidFill>
                  <a:srgbClr val="FF6600"/>
                </a:solidFill>
                <a:latin typeface="Tahoma" charset="0"/>
                <a:ea typeface="ＭＳ Ｐゴシック" charset="0"/>
                <a:cs typeface="ＭＳ Ｐゴシック" charset="0"/>
              </a:rPr>
              <a:t>Couleur tendance 3 </a:t>
            </a:r>
            <a:r>
              <a:rPr lang="fr-FR">
                <a:solidFill>
                  <a:srgbClr val="020000"/>
                </a:solidFill>
                <a:latin typeface="Tahoma" charset="0"/>
                <a:ea typeface="ＭＳ Ｐゴシック" charset="0"/>
                <a:cs typeface="ＭＳ Ｐゴシック" charset="0"/>
              </a:rPr>
              <a:t>: centration sur l</a:t>
            </a:r>
            <a:r>
              <a:rPr lang="ja-JP" altLang="fr-FR">
                <a:solidFill>
                  <a:srgbClr val="020000"/>
                </a:solidFill>
                <a:latin typeface="Tahoma" charset="0"/>
                <a:ea typeface="ＭＳ Ｐゴシック" charset="0"/>
                <a:cs typeface="ＭＳ Ｐゴシック" charset="0"/>
              </a:rPr>
              <a:t>’</a:t>
            </a:r>
            <a:r>
              <a:rPr lang="fr-FR" altLang="ja-JP">
                <a:solidFill>
                  <a:srgbClr val="020000"/>
                </a:solidFill>
                <a:latin typeface="Tahoma" charset="0"/>
                <a:ea typeface="ＭＳ Ｐゴシック" charset="0"/>
                <a:cs typeface="ＭＳ Ｐゴシック" charset="0"/>
              </a:rPr>
              <a:t>apprentissage du patient</a:t>
            </a:r>
          </a:p>
          <a:p>
            <a:pPr eaLnBrk="1" hangingPunct="1">
              <a:lnSpc>
                <a:spcPct val="90000"/>
              </a:lnSpc>
            </a:pPr>
            <a:r>
              <a:rPr lang="fr-FR">
                <a:solidFill>
                  <a:srgbClr val="0000FF"/>
                </a:solidFill>
                <a:latin typeface="Tahoma" charset="0"/>
                <a:ea typeface="ＭＳ Ｐゴシック" charset="0"/>
                <a:cs typeface="ＭＳ Ｐゴシック" charset="0"/>
              </a:rPr>
              <a:t>Couleur tendance 4 </a:t>
            </a:r>
            <a:r>
              <a:rPr lang="fr-FR">
                <a:solidFill>
                  <a:srgbClr val="020000"/>
                </a:solidFill>
                <a:latin typeface="Tahoma" charset="0"/>
                <a:ea typeface="ＭＳ Ｐゴシック" charset="0"/>
                <a:cs typeface="ＭＳ Ｐゴシック" charset="0"/>
              </a:rPr>
              <a:t>: centration sur le système de soins</a:t>
            </a:r>
            <a:endParaRPr lang="fr-FR">
              <a:latin typeface="Tahoma" charset="0"/>
              <a:ea typeface="ＭＳ Ｐゴシック" charset="0"/>
              <a:cs typeface="ＭＳ Ｐゴシック" charset="0"/>
            </a:endParaRPr>
          </a:p>
        </p:txBody>
      </p:sp>
    </p:spTree>
    <p:extLst>
      <p:ext uri="{BB962C8B-B14F-4D97-AF65-F5344CB8AC3E}">
        <p14:creationId xmlns:p14="http://schemas.microsoft.com/office/powerpoint/2010/main" val="1149764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numéro de diapositive 3"/>
          <p:cNvSpPr>
            <a:spLocks noGrp="1"/>
          </p:cNvSpPr>
          <p:nvPr>
            <p:ph type="sldNum" sz="quarter" idx="4294967295"/>
          </p:nvPr>
        </p:nvSpPr>
        <p:spPr>
          <a:xfrm>
            <a:off x="6759575" y="5281083"/>
            <a:ext cx="2133600" cy="27649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E18262-D5F2-B64C-97DB-455DA00594A4}" type="slidenum">
              <a:rPr lang="fr-FR" sz="1400">
                <a:solidFill>
                  <a:srgbClr val="6200A4"/>
                </a:solidFill>
              </a:rPr>
              <a:pPr eaLnBrk="1" hangingPunct="1"/>
              <a:t>87</a:t>
            </a:fld>
            <a:endParaRPr lang="fr-FR" sz="1400">
              <a:solidFill>
                <a:srgbClr val="6200A4"/>
              </a:solidFill>
            </a:endParaRPr>
          </a:p>
        </p:txBody>
      </p:sp>
      <p:sp>
        <p:nvSpPr>
          <p:cNvPr id="44034" name="Rectangle 2"/>
          <p:cNvSpPr>
            <a:spLocks noGrp="1" noChangeArrowheads="1"/>
          </p:cNvSpPr>
          <p:nvPr>
            <p:ph type="title"/>
          </p:nvPr>
        </p:nvSpPr>
        <p:spPr/>
        <p:txBody>
          <a:bodyPr/>
          <a:lstStyle/>
          <a:p>
            <a:pPr eaLnBrk="1" hangingPunct="1"/>
            <a:r>
              <a:rPr lang="fr-FR">
                <a:latin typeface="Tahoma" charset="0"/>
                <a:ea typeface="ＭＳ Ｐゴシック" charset="0"/>
                <a:cs typeface="ＭＳ Ｐゴシック" charset="0"/>
              </a:rPr>
              <a:t>Définition de l</a:t>
            </a:r>
            <a:r>
              <a:rPr lang="ja-JP" altLang="fr-FR">
                <a:latin typeface="Tahoma" charset="0"/>
                <a:ea typeface="ＭＳ Ｐゴシック" charset="0"/>
                <a:cs typeface="ＭＳ Ｐゴシック" charset="0"/>
              </a:rPr>
              <a:t>’</a:t>
            </a:r>
            <a:r>
              <a:rPr lang="fr-FR" altLang="ja-JP">
                <a:latin typeface="Tahoma" charset="0"/>
                <a:ea typeface="ＭＳ Ｐゴシック" charset="0"/>
                <a:cs typeface="ＭＳ Ｐゴシック" charset="0"/>
              </a:rPr>
              <a:t>ETP</a:t>
            </a:r>
            <a:endParaRPr lang="fr-FR">
              <a:latin typeface="Tahoma" charset="0"/>
              <a:ea typeface="ＭＳ Ｐゴシック" charset="0"/>
              <a:cs typeface="ＭＳ Ｐゴシック" charset="0"/>
            </a:endParaRPr>
          </a:p>
        </p:txBody>
      </p:sp>
      <p:sp>
        <p:nvSpPr>
          <p:cNvPr id="2" name="Espace réservé du contenu 1"/>
          <p:cNvSpPr>
            <a:spLocks noGrp="1"/>
          </p:cNvSpPr>
          <p:nvPr>
            <p:ph idx="1"/>
          </p:nvPr>
        </p:nvSpPr>
        <p:spPr/>
        <p:txBody>
          <a:bodyPr>
            <a:normAutofit fontScale="85000" lnSpcReduction="20000"/>
          </a:bodyPr>
          <a:lstStyle/>
          <a:p>
            <a:pPr marL="0" indent="0" eaLnBrk="1" hangingPunct="1">
              <a:lnSpc>
                <a:spcPct val="70000"/>
              </a:lnSpc>
              <a:buFont typeface="Euphemia" charset="0"/>
              <a:buNone/>
            </a:pPr>
            <a:r>
              <a:rPr lang="fr-FR" sz="2000" u="sng" dirty="0">
                <a:latin typeface="Tahoma" charset="0"/>
                <a:ea typeface="MS PGothic" charset="0"/>
                <a:cs typeface="MS PGothic" charset="0"/>
              </a:rPr>
              <a:t>Définition de l</a:t>
            </a:r>
            <a:r>
              <a:rPr lang="ja-JP" altLang="fr-FR" sz="2000" u="sng" dirty="0">
                <a:latin typeface="Tahoma" charset="0"/>
                <a:ea typeface="MS PGothic" charset="0"/>
                <a:cs typeface="MS PGothic" charset="0"/>
              </a:rPr>
              <a:t>’</a:t>
            </a:r>
            <a:r>
              <a:rPr lang="fr-FR" altLang="ja-JP" sz="2000" u="sng" dirty="0">
                <a:latin typeface="Tahoma" charset="0"/>
                <a:ea typeface="MS PGothic" charset="0"/>
                <a:cs typeface="MS PGothic" charset="0"/>
              </a:rPr>
              <a:t>OMS (1998)</a:t>
            </a:r>
          </a:p>
          <a:p>
            <a:pPr marL="0" indent="0" eaLnBrk="1" hangingPunct="1">
              <a:buFont typeface="Wingdings" charset="0"/>
              <a:buNone/>
            </a:pPr>
            <a:r>
              <a:rPr lang="fr-FR" sz="2000" dirty="0">
                <a:latin typeface="Tahoma" charset="0"/>
                <a:ea typeface="MS PGothic" charset="0"/>
                <a:cs typeface="MS PGothic" charset="0"/>
              </a:rPr>
              <a:t>« L</a:t>
            </a:r>
            <a:r>
              <a:rPr lang="ja-JP" altLang="fr-FR" sz="2000" dirty="0">
                <a:latin typeface="Tahoma" charset="0"/>
                <a:ea typeface="MS PGothic" charset="0"/>
                <a:cs typeface="MS PGothic" charset="0"/>
              </a:rPr>
              <a:t>’</a:t>
            </a:r>
            <a:r>
              <a:rPr lang="fr-FR" altLang="ja-JP" sz="2000" dirty="0">
                <a:latin typeface="Tahoma" charset="0"/>
                <a:ea typeface="MS PGothic" charset="0"/>
                <a:cs typeface="MS PGothic" charset="0"/>
              </a:rPr>
              <a:t>éducation thérapeutique du patient devrait permettre aux patients </a:t>
            </a:r>
            <a:r>
              <a:rPr lang="fr-FR" altLang="ja-JP" sz="2000" b="1" dirty="0">
                <a:solidFill>
                  <a:srgbClr val="FF6600"/>
                </a:solidFill>
                <a:latin typeface="Tahoma" charset="0"/>
                <a:ea typeface="MS PGothic" charset="0"/>
                <a:cs typeface="MS PGothic" charset="0"/>
              </a:rPr>
              <a:t>d</a:t>
            </a:r>
            <a:r>
              <a:rPr lang="ja-JP" altLang="fr-FR" sz="2000" b="1" dirty="0">
                <a:solidFill>
                  <a:srgbClr val="FF6600"/>
                </a:solidFill>
                <a:latin typeface="Tahoma" charset="0"/>
                <a:ea typeface="MS PGothic" charset="0"/>
                <a:cs typeface="MS PGothic" charset="0"/>
              </a:rPr>
              <a:t>’</a:t>
            </a:r>
            <a:r>
              <a:rPr lang="fr-FR" altLang="ja-JP" sz="2000" b="1" dirty="0">
                <a:solidFill>
                  <a:srgbClr val="FF6600"/>
                </a:solidFill>
                <a:latin typeface="Tahoma" charset="0"/>
                <a:ea typeface="MS PGothic" charset="0"/>
                <a:cs typeface="MS PGothic" charset="0"/>
              </a:rPr>
              <a:t>acquérir et de conserver les compétences </a:t>
            </a:r>
            <a:r>
              <a:rPr lang="fr-FR" altLang="ja-JP" sz="2000" dirty="0">
                <a:latin typeface="Tahoma" charset="0"/>
                <a:ea typeface="MS PGothic" charset="0"/>
                <a:cs typeface="MS PGothic" charset="0"/>
              </a:rPr>
              <a:t>dont ils ont besoin et qui les aident à vivre de manière optimale avec leur maladie »</a:t>
            </a:r>
          </a:p>
          <a:p>
            <a:pPr marL="0" indent="0" eaLnBrk="1" hangingPunct="1">
              <a:buFont typeface="Wingdings" charset="0"/>
              <a:buNone/>
            </a:pPr>
            <a:r>
              <a:rPr lang="fr-FR" sz="2000" dirty="0">
                <a:latin typeface="Tahoma" charset="0"/>
                <a:ea typeface="MS PGothic" charset="0"/>
                <a:cs typeface="MS PGothic" charset="0"/>
              </a:rPr>
              <a:t>« C</a:t>
            </a:r>
            <a:r>
              <a:rPr lang="ja-JP" altLang="fr-FR" sz="2000" dirty="0">
                <a:latin typeface="Tahoma" charset="0"/>
                <a:ea typeface="MS PGothic" charset="0"/>
                <a:cs typeface="MS PGothic" charset="0"/>
              </a:rPr>
              <a:t>’</a:t>
            </a:r>
            <a:r>
              <a:rPr lang="fr-FR" altLang="ja-JP" sz="2000" dirty="0">
                <a:latin typeface="Tahoma" charset="0"/>
                <a:ea typeface="MS PGothic" charset="0"/>
                <a:cs typeface="MS PGothic" charset="0"/>
              </a:rPr>
              <a:t>est un </a:t>
            </a:r>
            <a:r>
              <a:rPr lang="fr-FR" altLang="ja-JP" sz="2000" b="1" dirty="0">
                <a:solidFill>
                  <a:srgbClr val="FF6600"/>
                </a:solidFill>
                <a:latin typeface="Tahoma" charset="0"/>
                <a:ea typeface="MS PGothic" charset="0"/>
                <a:cs typeface="MS PGothic" charset="0"/>
              </a:rPr>
              <a:t>processus permanent</a:t>
            </a:r>
            <a:r>
              <a:rPr lang="fr-FR" altLang="ja-JP" sz="2000" dirty="0">
                <a:latin typeface="Tahoma" charset="0"/>
                <a:ea typeface="MS PGothic" charset="0"/>
                <a:cs typeface="MS PGothic" charset="0"/>
              </a:rPr>
              <a:t>, intégré dans les soins et </a:t>
            </a:r>
            <a:r>
              <a:rPr lang="fr-FR" altLang="ja-JP" sz="2000" b="1" dirty="0">
                <a:solidFill>
                  <a:srgbClr val="FF6600"/>
                </a:solidFill>
                <a:latin typeface="Tahoma" charset="0"/>
                <a:ea typeface="MS PGothic" charset="0"/>
                <a:cs typeface="MS PGothic" charset="0"/>
              </a:rPr>
              <a:t>centré sur le patient </a:t>
            </a:r>
            <a:r>
              <a:rPr lang="fr-FR" altLang="ja-JP" sz="2000" dirty="0">
                <a:latin typeface="Tahoma" charset="0"/>
                <a:ea typeface="MS PGothic" charset="0"/>
                <a:cs typeface="MS PGothic" charset="0"/>
              </a:rPr>
              <a:t>»</a:t>
            </a:r>
          </a:p>
          <a:p>
            <a:pPr marL="0" indent="0" eaLnBrk="1" hangingPunct="1">
              <a:buFont typeface="Wingdings" charset="0"/>
              <a:buNone/>
            </a:pPr>
            <a:endParaRPr lang="fr-FR" altLang="ja-JP" sz="2000" dirty="0">
              <a:latin typeface="Tahoma" charset="0"/>
              <a:ea typeface="MS PGothic" charset="0"/>
              <a:cs typeface="MS PGothic" charset="0"/>
            </a:endParaRPr>
          </a:p>
          <a:p>
            <a:pPr marL="0" indent="0" eaLnBrk="1" hangingPunct="1">
              <a:buFont typeface="Wingdings" charset="0"/>
              <a:buNone/>
            </a:pPr>
            <a:r>
              <a:rPr lang="fr-FR" sz="2000" u="sng" dirty="0">
                <a:latin typeface="Tahoma" charset="0"/>
                <a:ea typeface="MS PGothic" charset="0"/>
                <a:cs typeface="MS PGothic" charset="0"/>
              </a:rPr>
              <a:t> Reprise par la HAS (2007)</a:t>
            </a:r>
          </a:p>
          <a:p>
            <a:pPr marL="0" indent="0" algn="just" eaLnBrk="1" hangingPunct="1">
              <a:buFont typeface="Wingdings" charset="0"/>
              <a:buNone/>
            </a:pPr>
            <a:r>
              <a:rPr lang="fr-FR" sz="2000" dirty="0">
                <a:latin typeface="Tahoma" charset="0"/>
                <a:ea typeface="MS PGothic" charset="0"/>
                <a:cs typeface="MS PGothic" charset="0"/>
              </a:rPr>
              <a:t>« L</a:t>
            </a:r>
            <a:r>
              <a:rPr lang="ja-JP" altLang="fr-FR" sz="2000" dirty="0">
                <a:latin typeface="Tahoma" charset="0"/>
                <a:ea typeface="MS PGothic" charset="0"/>
                <a:cs typeface="MS PGothic" charset="0"/>
              </a:rPr>
              <a:t>’</a:t>
            </a:r>
            <a:r>
              <a:rPr lang="fr-FR" altLang="ja-JP" sz="2000" dirty="0">
                <a:latin typeface="Tahoma" charset="0"/>
                <a:ea typeface="MS PGothic" charset="0"/>
                <a:cs typeface="MS PGothic" charset="0"/>
              </a:rPr>
              <a:t>éducation thérapeutique est un </a:t>
            </a:r>
            <a:r>
              <a:rPr lang="fr-FR" altLang="ja-JP" sz="2000" b="1" dirty="0">
                <a:solidFill>
                  <a:srgbClr val="FF6600"/>
                </a:solidFill>
                <a:latin typeface="Tahoma" charset="0"/>
                <a:ea typeface="MS PGothic" charset="0"/>
                <a:cs typeface="MS PGothic" charset="0"/>
              </a:rPr>
              <a:t>ensemble de pratiques </a:t>
            </a:r>
            <a:r>
              <a:rPr lang="fr-FR" altLang="ja-JP" sz="2000" dirty="0">
                <a:latin typeface="Tahoma" charset="0"/>
                <a:ea typeface="MS PGothic" charset="0"/>
                <a:cs typeface="MS PGothic" charset="0"/>
              </a:rPr>
              <a:t>visant à permettre au patient </a:t>
            </a:r>
            <a:r>
              <a:rPr lang="fr-FR" altLang="ja-JP" sz="2000" b="1" dirty="0">
                <a:solidFill>
                  <a:srgbClr val="FF6600"/>
                </a:solidFill>
                <a:latin typeface="Tahoma" charset="0"/>
                <a:ea typeface="MS PGothic" charset="0"/>
                <a:cs typeface="MS PGothic" charset="0"/>
              </a:rPr>
              <a:t>l</a:t>
            </a:r>
            <a:r>
              <a:rPr lang="ja-JP" altLang="fr-FR" sz="2000" b="1" dirty="0">
                <a:solidFill>
                  <a:srgbClr val="FF6600"/>
                </a:solidFill>
                <a:latin typeface="Tahoma" charset="0"/>
                <a:ea typeface="MS PGothic" charset="0"/>
                <a:cs typeface="MS PGothic" charset="0"/>
              </a:rPr>
              <a:t>’</a:t>
            </a:r>
            <a:r>
              <a:rPr lang="fr-FR" altLang="ja-JP" sz="2000" b="1" dirty="0">
                <a:solidFill>
                  <a:srgbClr val="FF6600"/>
                </a:solidFill>
                <a:latin typeface="Tahoma" charset="0"/>
                <a:ea typeface="MS PGothic" charset="0"/>
                <a:cs typeface="MS PGothic" charset="0"/>
              </a:rPr>
              <a:t>acquisition de compétences</a:t>
            </a:r>
            <a:r>
              <a:rPr lang="fr-FR" altLang="ja-JP" sz="2000" dirty="0">
                <a:latin typeface="Tahoma" charset="0"/>
                <a:ea typeface="MS PGothic" charset="0"/>
                <a:cs typeface="MS PGothic" charset="0"/>
              </a:rPr>
              <a:t>, afin de pouvoir prendre en charge de manière active sa maladie, ses soins et sa surveillance, en </a:t>
            </a:r>
            <a:r>
              <a:rPr lang="fr-FR" altLang="ja-JP" sz="2000" b="1" dirty="0">
                <a:solidFill>
                  <a:srgbClr val="FF6600"/>
                </a:solidFill>
                <a:latin typeface="Tahoma" charset="0"/>
                <a:ea typeface="MS PGothic" charset="0"/>
                <a:cs typeface="MS PGothic" charset="0"/>
              </a:rPr>
              <a:t>partenariat</a:t>
            </a:r>
            <a:r>
              <a:rPr lang="fr-FR" altLang="ja-JP" sz="2000" dirty="0">
                <a:latin typeface="Tahoma" charset="0"/>
                <a:ea typeface="MS PGothic" charset="0"/>
                <a:cs typeface="MS PGothic" charset="0"/>
              </a:rPr>
              <a:t> avec ses soignants. » </a:t>
            </a:r>
          </a:p>
          <a:p>
            <a:pPr marL="0" indent="0" algn="just" eaLnBrk="1" hangingPunct="1">
              <a:buFont typeface="Wingdings" charset="0"/>
              <a:buNone/>
            </a:pPr>
            <a:r>
              <a:rPr lang="fr-FR" altLang="ja-JP" sz="2000" dirty="0">
                <a:solidFill>
                  <a:srgbClr val="000000"/>
                </a:solidFill>
                <a:latin typeface="Tahoma" charset="0"/>
                <a:ea typeface="MS PGothic" charset="0"/>
                <a:cs typeface="MS PGothic" charset="0"/>
              </a:rPr>
              <a:t>http://www.sante.gouv.fr/htm/pointsur/eduthera/notinte.htm#1a</a:t>
            </a:r>
          </a:p>
          <a:p>
            <a:pPr marL="0" indent="0" algn="just" eaLnBrk="1" hangingPunct="1">
              <a:lnSpc>
                <a:spcPct val="70000"/>
              </a:lnSpc>
              <a:buFont typeface="Wingdings" charset="0"/>
              <a:buNone/>
            </a:pPr>
            <a:endParaRPr lang="fr-FR" altLang="ja-JP" sz="2000" dirty="0">
              <a:solidFill>
                <a:schemeClr val="hlink"/>
              </a:solidFill>
              <a:latin typeface="Tahoma" charset="0"/>
              <a:ea typeface="MS PGothic" charset="0"/>
              <a:cs typeface="MS PGothic" charset="0"/>
            </a:endParaRPr>
          </a:p>
          <a:p>
            <a:pPr marL="0" indent="0" eaLnBrk="1" hangingPunct="1">
              <a:lnSpc>
                <a:spcPct val="70000"/>
              </a:lnSpc>
              <a:buFont typeface="Wingdings" charset="0"/>
              <a:buNone/>
            </a:pPr>
            <a:r>
              <a:rPr lang="fr-FR" sz="2000" u="sng" dirty="0">
                <a:latin typeface="Tahoma" charset="0"/>
                <a:ea typeface="MS PGothic" charset="0"/>
                <a:cs typeface="MS PGothic" charset="0"/>
              </a:rPr>
              <a:t>La loi HPST, article 84 (2009)</a:t>
            </a:r>
          </a:p>
          <a:p>
            <a:pPr marL="0" indent="0" eaLnBrk="1" hangingPunct="1">
              <a:buFont typeface="Wingdings" charset="0"/>
              <a:buNone/>
            </a:pPr>
            <a:r>
              <a:rPr lang="fr-FR" sz="2000" dirty="0">
                <a:latin typeface="Tahoma" charset="0"/>
                <a:ea typeface="ＭＳ Ｐゴシック" charset="0"/>
                <a:cs typeface="Tahoma" charset="0"/>
              </a:rPr>
              <a:t>« L</a:t>
            </a:r>
            <a:r>
              <a:rPr lang="ja-JP" altLang="fr-FR" sz="2000" dirty="0">
                <a:latin typeface="Tahoma" charset="0"/>
                <a:ea typeface="ＭＳ Ｐゴシック" charset="0"/>
                <a:cs typeface="Tahoma" charset="0"/>
              </a:rPr>
              <a:t>’</a:t>
            </a:r>
            <a:r>
              <a:rPr lang="fr-FR" altLang="ja-JP" sz="2000" dirty="0">
                <a:latin typeface="Tahoma" charset="0"/>
                <a:ea typeface="ＭＳ Ｐゴシック" charset="0"/>
                <a:cs typeface="Tahoma" charset="0"/>
              </a:rPr>
              <a:t>ETP a pour objectif de rendre le patient plus </a:t>
            </a:r>
            <a:r>
              <a:rPr lang="fr-FR" altLang="ja-JP" sz="2000" b="1" dirty="0">
                <a:solidFill>
                  <a:srgbClr val="FF6600"/>
                </a:solidFill>
                <a:latin typeface="Tahoma" charset="0"/>
                <a:ea typeface="ＭＳ Ｐゴシック" charset="0"/>
                <a:cs typeface="Tahoma" charset="0"/>
              </a:rPr>
              <a:t>autonome</a:t>
            </a:r>
            <a:r>
              <a:rPr lang="fr-FR" altLang="ja-JP" sz="2000" dirty="0">
                <a:latin typeface="Tahoma" charset="0"/>
                <a:ea typeface="ＭＳ Ｐゴシック" charset="0"/>
                <a:cs typeface="Tahoma" charset="0"/>
              </a:rPr>
              <a:t> en facilitant son adhésion aux traitements prescrits et en améliorant sa </a:t>
            </a:r>
            <a:r>
              <a:rPr lang="fr-FR" altLang="ja-JP" sz="2000" b="1" dirty="0">
                <a:solidFill>
                  <a:srgbClr val="FF6600"/>
                </a:solidFill>
                <a:latin typeface="Tahoma" charset="0"/>
                <a:ea typeface="ＭＳ Ｐゴシック" charset="0"/>
                <a:cs typeface="Tahoma" charset="0"/>
              </a:rPr>
              <a:t>qualité de vie</a:t>
            </a:r>
            <a:r>
              <a:rPr lang="fr-FR" altLang="ja-JP" sz="2000" dirty="0">
                <a:latin typeface="Tahoma" charset="0"/>
                <a:ea typeface="ＭＳ Ｐゴシック" charset="0"/>
                <a:cs typeface="Tahoma" charset="0"/>
              </a:rPr>
              <a:t> » </a:t>
            </a:r>
          </a:p>
          <a:p>
            <a:pPr marL="0" indent="0"/>
            <a:endParaRPr lang="fr-FR" sz="24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69269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05721"/>
            <a:ext cx="8447364" cy="584776"/>
          </a:xfrm>
          <a:prstGeom prst="rect">
            <a:avLst/>
          </a:prstGeom>
        </p:spPr>
        <p:txBody>
          <a:bodyPr wrap="square">
            <a:spAutoFit/>
          </a:bodyPr>
          <a:lstStyle/>
          <a:p>
            <a:pPr algn="ctr"/>
            <a:r>
              <a:rPr lang="fr-FR" sz="3200" dirty="0">
                <a:solidFill>
                  <a:srgbClr val="FF6600"/>
                </a:solidFill>
                <a:effectLst>
                  <a:outerShdw blurRad="38100" dist="12700" dir="2700000" algn="tl" rotWithShape="0">
                    <a:srgbClr val="000000">
                      <a:alpha val="43000"/>
                    </a:srgbClr>
                  </a:outerShdw>
                </a:effectLst>
                <a:latin typeface="Calibri"/>
              </a:rPr>
              <a:t>L’ éducation thérapeutique du patient : définition</a:t>
            </a:r>
            <a:endParaRPr lang="fr-FR" dirty="0">
              <a:solidFill>
                <a:prstClr val="black"/>
              </a:solidFill>
              <a:latin typeface="Calibri"/>
            </a:endParaRPr>
          </a:p>
        </p:txBody>
      </p:sp>
      <p:sp>
        <p:nvSpPr>
          <p:cNvPr id="5" name="Rectangle 4"/>
          <p:cNvSpPr/>
          <p:nvPr/>
        </p:nvSpPr>
        <p:spPr>
          <a:xfrm>
            <a:off x="280691" y="1321197"/>
            <a:ext cx="8459114" cy="3970318"/>
          </a:xfrm>
          <a:prstGeom prst="rect">
            <a:avLst/>
          </a:prstGeom>
        </p:spPr>
        <p:txBody>
          <a:bodyPr wrap="square">
            <a:spAutoFit/>
          </a:bodyPr>
          <a:lstStyle/>
          <a:p>
            <a:pPr algn="just"/>
            <a:r>
              <a:rPr lang="fr-FR" dirty="0">
                <a:solidFill>
                  <a:prstClr val="black"/>
                </a:solidFill>
                <a:latin typeface="Calibri"/>
              </a:rPr>
              <a:t>La définition de l’éducation thérapeutique du patient (ETP) élaborée par l’Université Paris 13 de Bobigny (Jean-François d’</a:t>
            </a:r>
            <a:r>
              <a:rPr lang="fr-FR" dirty="0" err="1">
                <a:solidFill>
                  <a:prstClr val="black"/>
                </a:solidFill>
                <a:latin typeface="Calibri"/>
              </a:rPr>
              <a:t>Ivernois</a:t>
            </a:r>
            <a:r>
              <a:rPr lang="fr-FR" dirty="0">
                <a:solidFill>
                  <a:prstClr val="black"/>
                </a:solidFill>
                <a:latin typeface="Calibri"/>
              </a:rPr>
              <a:t> et Rémi </a:t>
            </a:r>
            <a:r>
              <a:rPr lang="fr-FR" dirty="0" err="1">
                <a:solidFill>
                  <a:prstClr val="black"/>
                </a:solidFill>
                <a:latin typeface="Calibri"/>
              </a:rPr>
              <a:t>gagnayre</a:t>
            </a:r>
            <a:r>
              <a:rPr lang="fr-FR" dirty="0">
                <a:solidFill>
                  <a:prstClr val="black"/>
                </a:solidFill>
                <a:latin typeface="Calibri"/>
              </a:rPr>
              <a:t>) et l’OMS (1998) a été reprise par la HAS (2007) :</a:t>
            </a:r>
          </a:p>
          <a:p>
            <a:pPr algn="just"/>
            <a:r>
              <a:rPr lang="fr-FR" dirty="0">
                <a:solidFill>
                  <a:prstClr val="black"/>
                </a:solidFill>
                <a:latin typeface="Calibri"/>
              </a:rPr>
              <a:t> </a:t>
            </a:r>
          </a:p>
          <a:p>
            <a:pPr algn="just"/>
            <a:r>
              <a:rPr lang="fr-FR" dirty="0">
                <a:solidFill>
                  <a:prstClr val="black"/>
                </a:solidFill>
                <a:latin typeface="Calibri"/>
              </a:rPr>
              <a:t>«L’éducation thérapeutique du patient vise à aider les patients à </a:t>
            </a:r>
            <a:r>
              <a:rPr lang="fr-FR" b="1" dirty="0">
                <a:solidFill>
                  <a:prstClr val="black"/>
                </a:solidFill>
                <a:latin typeface="Calibri"/>
              </a:rPr>
              <a:t>acquérir ou maintenir les compétences</a:t>
            </a:r>
            <a:r>
              <a:rPr lang="fr-FR" dirty="0">
                <a:solidFill>
                  <a:prstClr val="black"/>
                </a:solidFill>
                <a:latin typeface="Calibri"/>
              </a:rPr>
              <a:t> dont ils ont besoin pour </a:t>
            </a:r>
            <a:r>
              <a:rPr lang="fr-FR" b="1" dirty="0">
                <a:solidFill>
                  <a:prstClr val="black"/>
                </a:solidFill>
                <a:latin typeface="Calibri"/>
              </a:rPr>
              <a:t>gérer au mieux leur vie avec une maladie chronique</a:t>
            </a:r>
            <a:r>
              <a:rPr lang="fr-FR" dirty="0">
                <a:solidFill>
                  <a:prstClr val="black"/>
                </a:solidFill>
                <a:latin typeface="Calibri"/>
              </a:rPr>
              <a:t>. Elle fait </a:t>
            </a:r>
            <a:r>
              <a:rPr lang="fr-FR" b="1" dirty="0">
                <a:solidFill>
                  <a:prstClr val="black"/>
                </a:solidFill>
                <a:latin typeface="Calibri"/>
              </a:rPr>
              <a:t>partie intégrante </a:t>
            </a:r>
            <a:r>
              <a:rPr lang="fr-FR" dirty="0">
                <a:solidFill>
                  <a:prstClr val="black"/>
                </a:solidFill>
                <a:latin typeface="Calibri"/>
              </a:rPr>
              <a:t>et de façon permanente de la prise en charge du patient. Elle comprend </a:t>
            </a:r>
            <a:r>
              <a:rPr lang="fr-FR" b="1" dirty="0">
                <a:solidFill>
                  <a:prstClr val="black"/>
                </a:solidFill>
                <a:latin typeface="Calibri"/>
              </a:rPr>
              <a:t>des activités organisées</a:t>
            </a:r>
            <a:r>
              <a:rPr lang="fr-FR" dirty="0">
                <a:solidFill>
                  <a:prstClr val="black"/>
                </a:solidFill>
                <a:latin typeface="Calibri"/>
              </a:rPr>
              <a:t>, y compris un soutien psychosocial, conçues pour rendre les patients conscients et informés de leur maladie, des soins, de l’organisation et des procédures hospitalières, et des comportements liés à la santé et à la maladie. Ceci a pour but de </a:t>
            </a:r>
            <a:r>
              <a:rPr lang="fr-FR" b="1" dirty="0">
                <a:solidFill>
                  <a:prstClr val="black"/>
                </a:solidFill>
                <a:latin typeface="Calibri"/>
              </a:rPr>
              <a:t>les aider</a:t>
            </a:r>
            <a:r>
              <a:rPr lang="fr-FR" dirty="0">
                <a:solidFill>
                  <a:prstClr val="black"/>
                </a:solidFill>
                <a:latin typeface="Calibri"/>
              </a:rPr>
              <a:t> (ainsi que leurs familles) </a:t>
            </a:r>
            <a:r>
              <a:rPr lang="fr-FR" b="1" dirty="0">
                <a:solidFill>
                  <a:prstClr val="black"/>
                </a:solidFill>
                <a:latin typeface="Calibri"/>
              </a:rPr>
              <a:t>à comprendre leur maladie et leur traitement</a:t>
            </a:r>
            <a:r>
              <a:rPr lang="fr-FR" dirty="0">
                <a:solidFill>
                  <a:prstClr val="black"/>
                </a:solidFill>
                <a:latin typeface="Calibri"/>
              </a:rPr>
              <a:t>, collaborer ensemble et assumer leurs responsabilités dans leur propre prise en charge, dans le but de les aider </a:t>
            </a:r>
            <a:r>
              <a:rPr lang="fr-FR" b="1" dirty="0">
                <a:solidFill>
                  <a:prstClr val="black"/>
                </a:solidFill>
                <a:latin typeface="Calibri"/>
              </a:rPr>
              <a:t>à maintenir et améliorer leur qualité de vie</a:t>
            </a:r>
            <a:r>
              <a:rPr lang="fr-FR" dirty="0">
                <a:solidFill>
                  <a:prstClr val="black"/>
                </a:solidFill>
                <a:latin typeface="Calibri"/>
              </a:rPr>
              <a:t>» .</a:t>
            </a:r>
          </a:p>
        </p:txBody>
      </p:sp>
    </p:spTree>
    <p:extLst>
      <p:ext uri="{BB962C8B-B14F-4D97-AF65-F5344CB8AC3E}">
        <p14:creationId xmlns:p14="http://schemas.microsoft.com/office/powerpoint/2010/main" val="39498983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09244"/>
            <a:ext cx="8447364" cy="584776"/>
          </a:xfrm>
          <a:prstGeom prst="rect">
            <a:avLst/>
          </a:prstGeom>
        </p:spPr>
        <p:txBody>
          <a:bodyPr wrap="square">
            <a:spAutoFit/>
          </a:bodyPr>
          <a:lstStyle/>
          <a:p>
            <a:pPr algn="ctr"/>
            <a:r>
              <a:rPr lang="fr-FR" sz="3200" dirty="0">
                <a:solidFill>
                  <a:srgbClr val="FF6600"/>
                </a:solidFill>
                <a:effectLst>
                  <a:outerShdw blurRad="38100" dist="12700" dir="2700000" algn="tl" rotWithShape="0">
                    <a:srgbClr val="000000">
                      <a:alpha val="43000"/>
                    </a:srgbClr>
                  </a:outerShdw>
                </a:effectLst>
              </a:rPr>
              <a:t>L’ éducation thérapeutique du patient : définition</a:t>
            </a:r>
            <a:endParaRPr lang="fr-FR" sz="3200" dirty="0">
              <a:solidFill>
                <a:prstClr val="black"/>
              </a:solidFill>
            </a:endParaRPr>
          </a:p>
        </p:txBody>
      </p:sp>
      <p:sp>
        <p:nvSpPr>
          <p:cNvPr id="5" name="Rectangle 4"/>
          <p:cNvSpPr/>
          <p:nvPr/>
        </p:nvSpPr>
        <p:spPr>
          <a:xfrm>
            <a:off x="280691" y="1321197"/>
            <a:ext cx="8459114" cy="4496616"/>
          </a:xfrm>
          <a:prstGeom prst="rect">
            <a:avLst/>
          </a:prstGeom>
        </p:spPr>
        <p:txBody>
          <a:bodyPr wrap="square">
            <a:spAutoFit/>
          </a:bodyPr>
          <a:lstStyle/>
          <a:p>
            <a:pPr>
              <a:lnSpc>
                <a:spcPct val="90000"/>
              </a:lnSpc>
              <a:spcBef>
                <a:spcPct val="45000"/>
              </a:spcBef>
            </a:pPr>
            <a:r>
              <a:rPr lang="fr-FR" sz="2800" dirty="0">
                <a:solidFill>
                  <a:prstClr val="black"/>
                </a:solidFill>
                <a:latin typeface="Calibri"/>
                <a:ea typeface="ＭＳ Ｐゴシック" charset="0"/>
                <a:cs typeface="ＭＳ Ｐゴシック" charset="0"/>
              </a:rPr>
              <a:t>L</a:t>
            </a:r>
            <a:r>
              <a:rPr lang="ja-JP" altLang="fr-FR" sz="2800" dirty="0">
                <a:solidFill>
                  <a:prstClr val="black"/>
                </a:solidFill>
                <a:latin typeface="Calibri"/>
                <a:ea typeface="ＭＳ Ｐゴシック" charset="0"/>
                <a:cs typeface="ＭＳ Ｐゴシック" charset="0"/>
              </a:rPr>
              <a:t>’</a:t>
            </a:r>
            <a:r>
              <a:rPr lang="fr-FR" altLang="ja-JP" sz="2800" dirty="0">
                <a:solidFill>
                  <a:prstClr val="black"/>
                </a:solidFill>
                <a:latin typeface="Calibri"/>
                <a:ea typeface="ＭＳ Ｐゴシック" charset="0"/>
                <a:cs typeface="ＭＳ Ｐゴシック" charset="0"/>
              </a:rPr>
              <a:t>ETP est une pratique de santé et c</a:t>
            </a:r>
            <a:r>
              <a:rPr lang="ja-JP" altLang="fr-FR" sz="2800" dirty="0">
                <a:solidFill>
                  <a:prstClr val="black"/>
                </a:solidFill>
                <a:latin typeface="Calibri"/>
                <a:ea typeface="ＭＳ Ｐゴシック" charset="0"/>
                <a:cs typeface="ＭＳ Ｐゴシック" charset="0"/>
              </a:rPr>
              <a:t>’</a:t>
            </a:r>
            <a:r>
              <a:rPr lang="fr-FR" altLang="ja-JP" sz="2800" dirty="0">
                <a:solidFill>
                  <a:prstClr val="black"/>
                </a:solidFill>
                <a:latin typeface="Calibri"/>
                <a:ea typeface="ＭＳ Ｐゴシック" charset="0"/>
                <a:cs typeface="ＭＳ Ｐゴシック" charset="0"/>
              </a:rPr>
              <a:t>est …</a:t>
            </a:r>
          </a:p>
          <a:p>
            <a:pPr marL="342900" indent="-342900">
              <a:lnSpc>
                <a:spcPct val="90000"/>
              </a:lnSpc>
              <a:spcBef>
                <a:spcPct val="45000"/>
              </a:spcBef>
              <a:buFont typeface="Arial"/>
              <a:buChar char="•"/>
            </a:pPr>
            <a:r>
              <a:rPr lang="fr-FR" altLang="ja-JP" sz="2400" dirty="0">
                <a:solidFill>
                  <a:srgbClr val="000000"/>
                </a:solidFill>
                <a:latin typeface="Calibri"/>
                <a:ea typeface="ＭＳ Ｐゴシック" charset="0"/>
                <a:cs typeface="ＭＳ Ｐゴシック" charset="0"/>
              </a:rPr>
              <a:t>u</a:t>
            </a:r>
            <a:r>
              <a:rPr lang="fr-FR" altLang="ja-JP" sz="2400" dirty="0">
                <a:solidFill>
                  <a:srgbClr val="000000"/>
                </a:solidFill>
                <a:latin typeface="Calibri"/>
                <a:ea typeface="ＭＳ Ｐゴシック" charset="0"/>
              </a:rPr>
              <a:t>n </a:t>
            </a:r>
            <a:r>
              <a:rPr lang="fr-FR" altLang="ja-JP" sz="2400" b="1" dirty="0">
                <a:solidFill>
                  <a:srgbClr val="000000"/>
                </a:solidFill>
                <a:latin typeface="Calibri"/>
                <a:ea typeface="ＭＳ Ｐゴシック" charset="0"/>
              </a:rPr>
              <a:t>apprentissage</a:t>
            </a:r>
            <a:r>
              <a:rPr lang="fr-FR" altLang="ja-JP" sz="2400" dirty="0">
                <a:solidFill>
                  <a:srgbClr val="000000"/>
                </a:solidFill>
                <a:latin typeface="Calibri"/>
                <a:ea typeface="ＭＳ Ｐゴシック" charset="0"/>
              </a:rPr>
              <a:t> progressif</a:t>
            </a:r>
          </a:p>
          <a:p>
            <a:pPr marL="342900" indent="-342900">
              <a:lnSpc>
                <a:spcPct val="90000"/>
              </a:lnSpc>
              <a:spcBef>
                <a:spcPct val="45000"/>
              </a:spcBef>
              <a:buFont typeface="Arial"/>
              <a:buChar char="•"/>
            </a:pPr>
            <a:r>
              <a:rPr lang="fr-FR" altLang="ja-JP" sz="2400" dirty="0">
                <a:solidFill>
                  <a:srgbClr val="000000"/>
                </a:solidFill>
                <a:latin typeface="Calibri"/>
                <a:ea typeface="ＭＳ Ｐゴシック" charset="0"/>
              </a:rPr>
              <a:t>Un </a:t>
            </a:r>
            <a:r>
              <a:rPr lang="fr-FR" altLang="ja-JP" sz="2400" b="1" dirty="0">
                <a:solidFill>
                  <a:srgbClr val="000000"/>
                </a:solidFill>
                <a:latin typeface="Calibri"/>
                <a:ea typeface="ＭＳ Ｐゴシック" charset="0"/>
              </a:rPr>
              <a:t>partenariat</a:t>
            </a:r>
            <a:r>
              <a:rPr lang="fr-FR" altLang="ja-JP" sz="2400" dirty="0">
                <a:solidFill>
                  <a:srgbClr val="000000"/>
                </a:solidFill>
                <a:latin typeface="Calibri"/>
                <a:ea typeface="ＭＳ Ｐゴシック" charset="0"/>
              </a:rPr>
              <a:t> soignants-patient</a:t>
            </a:r>
          </a:p>
          <a:p>
            <a:pPr marL="1257300" lvl="2" indent="-342900">
              <a:lnSpc>
                <a:spcPct val="90000"/>
              </a:lnSpc>
              <a:spcBef>
                <a:spcPct val="45000"/>
              </a:spcBef>
              <a:buFont typeface="Wingdings" charset="2"/>
              <a:buChar char="ü"/>
            </a:pPr>
            <a:r>
              <a:rPr lang="fr-FR" sz="2000" b="1" dirty="0">
                <a:solidFill>
                  <a:srgbClr val="000000"/>
                </a:solidFill>
                <a:latin typeface="Calibri"/>
                <a:ea typeface="ＭＳ Ｐゴシック" charset="0"/>
              </a:rPr>
              <a:t>Échanges</a:t>
            </a:r>
            <a:r>
              <a:rPr lang="fr-FR" sz="2000" dirty="0">
                <a:solidFill>
                  <a:srgbClr val="000000"/>
                </a:solidFill>
                <a:latin typeface="Calibri"/>
                <a:ea typeface="ＭＳ Ｐゴシック" charset="0"/>
              </a:rPr>
              <a:t> de savoirs et d</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expérience</a:t>
            </a:r>
          </a:p>
          <a:p>
            <a:pPr marL="1257300" lvl="2" indent="-342900">
              <a:lnSpc>
                <a:spcPct val="90000"/>
              </a:lnSpc>
              <a:spcBef>
                <a:spcPct val="45000"/>
              </a:spcBef>
              <a:buFont typeface="Wingdings" charset="2"/>
              <a:buChar char="ü"/>
            </a:pPr>
            <a:r>
              <a:rPr lang="fr-FR" sz="2000" b="1" dirty="0">
                <a:solidFill>
                  <a:srgbClr val="000000"/>
                </a:solidFill>
                <a:latin typeface="Calibri"/>
                <a:ea typeface="ＭＳ Ｐゴシック" charset="0"/>
              </a:rPr>
              <a:t>Transfert</a:t>
            </a:r>
            <a:r>
              <a:rPr lang="fr-FR" sz="2000" dirty="0">
                <a:solidFill>
                  <a:srgbClr val="000000"/>
                </a:solidFill>
                <a:latin typeface="Calibri"/>
                <a:ea typeface="ＭＳ Ｐゴシック" charset="0"/>
              </a:rPr>
              <a:t> de compétences</a:t>
            </a:r>
          </a:p>
          <a:p>
            <a:pPr marL="1257300" lvl="2" indent="-342900">
              <a:lnSpc>
                <a:spcPct val="90000"/>
              </a:lnSpc>
              <a:spcBef>
                <a:spcPct val="45000"/>
              </a:spcBef>
              <a:buFont typeface="Wingdings" charset="2"/>
              <a:buChar char="ü"/>
            </a:pPr>
            <a:r>
              <a:rPr lang="fr-FR" sz="2000" b="1" dirty="0">
                <a:solidFill>
                  <a:srgbClr val="000000"/>
                </a:solidFill>
                <a:latin typeface="Calibri"/>
                <a:ea typeface="ＭＳ Ｐゴシック" charset="0"/>
              </a:rPr>
              <a:t>Le patient </a:t>
            </a:r>
            <a:r>
              <a:rPr lang="fr-FR" sz="2000" dirty="0">
                <a:solidFill>
                  <a:srgbClr val="000000"/>
                </a:solidFill>
                <a:latin typeface="Calibri"/>
                <a:ea typeface="ＭＳ Ｐゴシック" charset="0"/>
              </a:rPr>
              <a:t>est </a:t>
            </a:r>
            <a:r>
              <a:rPr lang="fr-FR" sz="2000" b="1" dirty="0">
                <a:solidFill>
                  <a:srgbClr val="000000"/>
                </a:solidFill>
                <a:latin typeface="Calibri"/>
                <a:ea typeface="ＭＳ Ｐゴシック" charset="0"/>
              </a:rPr>
              <a:t>acteur</a:t>
            </a:r>
            <a:r>
              <a:rPr lang="fr-FR" sz="2000" dirty="0">
                <a:solidFill>
                  <a:srgbClr val="000000"/>
                </a:solidFill>
                <a:latin typeface="Calibri"/>
                <a:ea typeface="ＭＳ Ｐゴシック" charset="0"/>
              </a:rPr>
              <a:t> de son éducation</a:t>
            </a:r>
          </a:p>
          <a:p>
            <a:pPr marL="342900" lvl="2" indent="-342900">
              <a:lnSpc>
                <a:spcPct val="90000"/>
              </a:lnSpc>
              <a:spcBef>
                <a:spcPct val="45000"/>
              </a:spcBef>
              <a:buFont typeface="Arial"/>
              <a:buChar char="•"/>
            </a:pPr>
            <a:r>
              <a:rPr lang="fr-FR" sz="2400" dirty="0">
                <a:solidFill>
                  <a:srgbClr val="000000"/>
                </a:solidFill>
                <a:latin typeface="Calibri"/>
                <a:ea typeface="ＭＳ Ｐゴシック" charset="0"/>
              </a:rPr>
              <a:t>C</a:t>
            </a:r>
            <a:r>
              <a:rPr lang="ja-JP" altLang="fr-FR" sz="2400" dirty="0">
                <a:solidFill>
                  <a:srgbClr val="000000"/>
                </a:solidFill>
                <a:latin typeface="Calibri"/>
                <a:ea typeface="ＭＳ Ｐゴシック" charset="0"/>
              </a:rPr>
              <a:t>’</a:t>
            </a:r>
            <a:r>
              <a:rPr lang="fr-FR" altLang="ja-JP" sz="2400" dirty="0">
                <a:solidFill>
                  <a:srgbClr val="000000"/>
                </a:solidFill>
                <a:latin typeface="Calibri"/>
                <a:ea typeface="ＭＳ Ｐゴシック" charset="0"/>
              </a:rPr>
              <a:t>est un </a:t>
            </a:r>
            <a:r>
              <a:rPr lang="fr-FR" altLang="ja-JP" sz="2400" b="1" dirty="0">
                <a:solidFill>
                  <a:srgbClr val="000000"/>
                </a:solidFill>
                <a:latin typeface="Calibri"/>
                <a:ea typeface="ＭＳ Ｐゴシック" charset="0"/>
              </a:rPr>
              <a:t>processus continu </a:t>
            </a:r>
            <a:r>
              <a:rPr lang="fr-FR" altLang="ja-JP" sz="2400" dirty="0">
                <a:solidFill>
                  <a:srgbClr val="000000"/>
                </a:solidFill>
                <a:latin typeface="Calibri"/>
                <a:ea typeface="ＭＳ Ｐゴシック" charset="0"/>
              </a:rPr>
              <a:t>dans le temps</a:t>
            </a:r>
          </a:p>
          <a:p>
            <a:pPr marL="342900" lvl="2" indent="-342900">
              <a:lnSpc>
                <a:spcPct val="90000"/>
              </a:lnSpc>
              <a:spcBef>
                <a:spcPct val="45000"/>
              </a:spcBef>
              <a:buFont typeface="Arial"/>
              <a:buChar char="•"/>
            </a:pPr>
            <a:r>
              <a:rPr lang="fr-FR" sz="2400" dirty="0">
                <a:solidFill>
                  <a:srgbClr val="000000"/>
                </a:solidFill>
                <a:latin typeface="Calibri"/>
                <a:ea typeface="ＭＳ Ｐゴシック" charset="0"/>
              </a:rPr>
              <a:t>C</a:t>
            </a:r>
            <a:r>
              <a:rPr lang="ja-JP" altLang="fr-FR" sz="2400" dirty="0">
                <a:solidFill>
                  <a:srgbClr val="000000"/>
                </a:solidFill>
                <a:latin typeface="Calibri"/>
                <a:ea typeface="ＭＳ Ｐゴシック" charset="0"/>
              </a:rPr>
              <a:t>’</a:t>
            </a:r>
            <a:r>
              <a:rPr lang="fr-FR" altLang="ja-JP" sz="2400" dirty="0">
                <a:solidFill>
                  <a:srgbClr val="000000"/>
                </a:solidFill>
                <a:latin typeface="Calibri"/>
                <a:ea typeface="ＭＳ Ｐゴシック" charset="0"/>
              </a:rPr>
              <a:t>est un processus </a:t>
            </a:r>
            <a:r>
              <a:rPr lang="fr-FR" altLang="ja-JP" sz="2400" b="1" dirty="0">
                <a:solidFill>
                  <a:srgbClr val="000000"/>
                </a:solidFill>
                <a:latin typeface="Calibri"/>
                <a:ea typeface="ＭＳ Ｐゴシック" charset="0"/>
              </a:rPr>
              <a:t>centré sur le patient</a:t>
            </a:r>
          </a:p>
          <a:p>
            <a:pPr marL="342900" lvl="2" indent="-342900">
              <a:lnSpc>
                <a:spcPct val="90000"/>
              </a:lnSpc>
              <a:spcBef>
                <a:spcPct val="45000"/>
              </a:spcBef>
              <a:buFont typeface="Arial"/>
              <a:buChar char="•"/>
            </a:pPr>
            <a:r>
              <a:rPr lang="fr-FR" sz="2400" dirty="0">
                <a:solidFill>
                  <a:srgbClr val="000000"/>
                </a:solidFill>
                <a:latin typeface="Calibri"/>
                <a:ea typeface="ＭＳ Ｐゴシック" charset="0"/>
              </a:rPr>
              <a:t>Peut se dérouler en </a:t>
            </a:r>
            <a:r>
              <a:rPr lang="fr-FR" sz="2400" b="1" dirty="0">
                <a:solidFill>
                  <a:srgbClr val="000000"/>
                </a:solidFill>
                <a:latin typeface="Calibri"/>
                <a:ea typeface="ＭＳ Ｐゴシック" charset="0"/>
              </a:rPr>
              <a:t>individuel et/ou en groupe</a:t>
            </a:r>
          </a:p>
          <a:p>
            <a:pPr algn="just"/>
            <a:endParaRPr lang="fr-FR" dirty="0">
              <a:solidFill>
                <a:srgbClr val="000000"/>
              </a:solidFill>
              <a:latin typeface="Calibri"/>
            </a:endParaRPr>
          </a:p>
        </p:txBody>
      </p:sp>
    </p:spTree>
    <p:extLst>
      <p:ext uri="{BB962C8B-B14F-4D97-AF65-F5344CB8AC3E}">
        <p14:creationId xmlns:p14="http://schemas.microsoft.com/office/powerpoint/2010/main" val="179899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06601" y="289278"/>
            <a:ext cx="6262511" cy="646331"/>
          </a:xfrm>
          <a:prstGeom prst="rect">
            <a:avLst/>
          </a:prstGeom>
          <a:noFill/>
        </p:spPr>
        <p:txBody>
          <a:bodyPr wrap="square" rtlCol="0">
            <a:spAutoFit/>
          </a:bodyPr>
          <a:lstStyle/>
          <a:p>
            <a:r>
              <a:rPr lang="fr-FR" sz="3600" b="1" dirty="0">
                <a:solidFill>
                  <a:srgbClr val="FF6600"/>
                </a:solidFill>
              </a:rPr>
              <a:t>Les déterminants de la santé</a:t>
            </a:r>
          </a:p>
        </p:txBody>
      </p:sp>
      <p:sp>
        <p:nvSpPr>
          <p:cNvPr id="5" name="Rectangle 4"/>
          <p:cNvSpPr/>
          <p:nvPr/>
        </p:nvSpPr>
        <p:spPr>
          <a:xfrm>
            <a:off x="304800" y="1272282"/>
            <a:ext cx="8458200" cy="5078313"/>
          </a:xfrm>
          <a:prstGeom prst="rect">
            <a:avLst/>
          </a:prstGeom>
        </p:spPr>
        <p:txBody>
          <a:bodyPr wrap="square">
            <a:spAutoFit/>
          </a:bodyPr>
          <a:lstStyle/>
          <a:p>
            <a:pPr marL="457200" indent="-457200" algn="just">
              <a:buFont typeface="Wingdings" charset="0"/>
              <a:buChar char="à"/>
            </a:pPr>
            <a:r>
              <a:rPr lang="fr-FR" sz="2400" dirty="0"/>
              <a:t>À chaque étape de la vie, l'état de santé se caractérise par des interactions complexes entre plusieurs facteurs d'ordre socio-économique, en interdépendance avec l'environnement physique et le comportement individuel. </a:t>
            </a:r>
          </a:p>
          <a:p>
            <a:pPr algn="just"/>
            <a:endParaRPr lang="fr-FR" sz="2400" dirty="0"/>
          </a:p>
          <a:p>
            <a:pPr marL="457200" indent="-457200" algn="just">
              <a:buFont typeface="Wingdings" charset="0"/>
              <a:buChar char="à"/>
            </a:pPr>
            <a:r>
              <a:rPr lang="fr-FR" sz="2400" dirty="0"/>
              <a:t>Ces facteurs sont désignés comme les « </a:t>
            </a:r>
            <a:r>
              <a:rPr lang="fr-FR" sz="2400" b="1" dirty="0"/>
              <a:t>déterminants de la santé</a:t>
            </a:r>
            <a:r>
              <a:rPr lang="fr-FR" sz="2400" dirty="0"/>
              <a:t> ». </a:t>
            </a:r>
          </a:p>
          <a:p>
            <a:pPr algn="just"/>
            <a:endParaRPr lang="fr-FR" sz="2400" dirty="0"/>
          </a:p>
          <a:p>
            <a:pPr marL="457200" indent="-457200" algn="just">
              <a:buFont typeface="Wingdings" charset="0"/>
              <a:buChar char="à"/>
            </a:pPr>
            <a:r>
              <a:rPr lang="fr-FR" sz="2400" dirty="0"/>
              <a:t>Ils n'agissent pas isolément : c'est la combinaison de leurs effets qui influe sur l'état de santé.</a:t>
            </a:r>
          </a:p>
          <a:p>
            <a:pPr algn="just"/>
            <a:endParaRPr lang="fr-FR" sz="2800" dirty="0"/>
          </a:p>
          <a:p>
            <a:pPr marL="457200" indent="-457200" algn="just">
              <a:buFont typeface="Wingdings" charset="0"/>
              <a:buChar char="à"/>
            </a:pPr>
            <a:endParaRPr lang="fr-FR" sz="2800" dirty="0"/>
          </a:p>
          <a:p>
            <a:pPr algn="just"/>
            <a:endParaRPr lang="fr-FR" sz="2800" dirty="0"/>
          </a:p>
        </p:txBody>
      </p:sp>
    </p:spTree>
    <p:extLst>
      <p:ext uri="{BB962C8B-B14F-4D97-AF65-F5344CB8AC3E}">
        <p14:creationId xmlns:p14="http://schemas.microsoft.com/office/powerpoint/2010/main" val="25920337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u numéro de diapositive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06899E-3F4D-264F-9D69-825AE891BB4A}" type="slidenum">
              <a:rPr lang="fr-FR" sz="1400">
                <a:solidFill>
                  <a:srgbClr val="6200A4"/>
                </a:solidFill>
              </a:rPr>
              <a:pPr eaLnBrk="1" hangingPunct="1"/>
              <a:t>90</a:t>
            </a:fld>
            <a:endParaRPr lang="fr-FR" sz="1400">
              <a:solidFill>
                <a:srgbClr val="6200A4"/>
              </a:solidFill>
            </a:endParaRPr>
          </a:p>
        </p:txBody>
      </p:sp>
      <p:sp>
        <p:nvSpPr>
          <p:cNvPr id="63490" name="Rectangle 31"/>
          <p:cNvSpPr>
            <a:spLocks noGrp="1" noChangeArrowheads="1"/>
          </p:cNvSpPr>
          <p:nvPr>
            <p:ph type="title"/>
          </p:nvPr>
        </p:nvSpPr>
        <p:spPr>
          <a:xfrm>
            <a:off x="980247" y="293688"/>
            <a:ext cx="7984366" cy="903553"/>
          </a:xfrm>
          <a:noFill/>
        </p:spPr>
        <p:txBody>
          <a:bodyPr>
            <a:normAutofit/>
          </a:bodyPr>
          <a:lstStyle/>
          <a:p>
            <a:pPr eaLnBrk="1" hangingPunct="1"/>
            <a:r>
              <a:rPr lang="fr-FR" sz="3200" dirty="0">
                <a:latin typeface="Tahoma" charset="0"/>
                <a:ea typeface="ＭＳ Ｐゴシック" charset="0"/>
                <a:cs typeface="ＭＳ Ｐゴシック" charset="0"/>
              </a:rPr>
              <a:t>Être centré sur le patient,   ça veut dire…</a:t>
            </a:r>
          </a:p>
        </p:txBody>
      </p:sp>
      <p:grpSp>
        <p:nvGrpSpPr>
          <p:cNvPr id="63491" name="Group 69"/>
          <p:cNvGrpSpPr>
            <a:grpSpLocks/>
          </p:cNvGrpSpPr>
          <p:nvPr/>
        </p:nvGrpSpPr>
        <p:grpSpPr bwMode="auto">
          <a:xfrm>
            <a:off x="539751" y="1283408"/>
            <a:ext cx="8424862" cy="3771635"/>
            <a:chOff x="249" y="1071"/>
            <a:chExt cx="5307" cy="2851"/>
          </a:xfrm>
        </p:grpSpPr>
        <p:grpSp>
          <p:nvGrpSpPr>
            <p:cNvPr id="63492" name="Group 34"/>
            <p:cNvGrpSpPr>
              <a:grpSpLocks noChangeAspect="1"/>
            </p:cNvGrpSpPr>
            <p:nvPr/>
          </p:nvGrpSpPr>
          <p:grpSpPr bwMode="auto">
            <a:xfrm>
              <a:off x="249" y="1071"/>
              <a:ext cx="5307" cy="2851"/>
              <a:chOff x="39" y="708"/>
              <a:chExt cx="5307" cy="2851"/>
            </a:xfrm>
          </p:grpSpPr>
          <p:sp>
            <p:nvSpPr>
              <p:cNvPr id="63506" name="AutoShape 35"/>
              <p:cNvSpPr>
                <a:spLocks noChangeAspect="1" noChangeArrowheads="1" noTextEdit="1"/>
              </p:cNvSpPr>
              <p:nvPr/>
            </p:nvSpPr>
            <p:spPr bwMode="auto">
              <a:xfrm>
                <a:off x="39" y="708"/>
                <a:ext cx="5307" cy="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3507" name="AutoShape 36"/>
              <p:cNvSpPr>
                <a:spLocks noChangeArrowheads="1"/>
              </p:cNvSpPr>
              <p:nvPr/>
            </p:nvSpPr>
            <p:spPr bwMode="auto">
              <a:xfrm>
                <a:off x="3567" y="1579"/>
                <a:ext cx="839"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Pharmacien</a:t>
                </a:r>
              </a:p>
            </p:txBody>
          </p:sp>
          <p:sp>
            <p:nvSpPr>
              <p:cNvPr id="63508" name="AutoShape 37"/>
              <p:cNvSpPr>
                <a:spLocks noChangeArrowheads="1"/>
              </p:cNvSpPr>
              <p:nvPr/>
            </p:nvSpPr>
            <p:spPr bwMode="auto">
              <a:xfrm>
                <a:off x="1048" y="1331"/>
                <a:ext cx="653"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Infirmier</a:t>
                </a:r>
              </a:p>
            </p:txBody>
          </p:sp>
          <p:sp>
            <p:nvSpPr>
              <p:cNvPr id="63509" name="AutoShape 38"/>
              <p:cNvSpPr>
                <a:spLocks noChangeArrowheads="1"/>
              </p:cNvSpPr>
              <p:nvPr/>
            </p:nvSpPr>
            <p:spPr bwMode="auto">
              <a:xfrm>
                <a:off x="3392" y="1062"/>
                <a:ext cx="1105"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Médecin de ville</a:t>
                </a:r>
              </a:p>
            </p:txBody>
          </p:sp>
          <p:sp>
            <p:nvSpPr>
              <p:cNvPr id="63510" name="AutoShape 39"/>
              <p:cNvSpPr>
                <a:spLocks noChangeArrowheads="1"/>
              </p:cNvSpPr>
              <p:nvPr/>
            </p:nvSpPr>
            <p:spPr bwMode="auto">
              <a:xfrm>
                <a:off x="3601" y="2403"/>
                <a:ext cx="778"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Diététicien</a:t>
                </a:r>
              </a:p>
            </p:txBody>
          </p:sp>
          <p:sp>
            <p:nvSpPr>
              <p:cNvPr id="63511" name="Freeform 40"/>
              <p:cNvSpPr>
                <a:spLocks/>
              </p:cNvSpPr>
              <p:nvPr/>
            </p:nvSpPr>
            <p:spPr bwMode="auto">
              <a:xfrm rot="20745974" flipV="1">
                <a:off x="3203" y="3153"/>
                <a:ext cx="518" cy="214"/>
              </a:xfrm>
              <a:custGeom>
                <a:avLst/>
                <a:gdLst>
                  <a:gd name="T0" fmla="*/ 0 w 726"/>
                  <a:gd name="T1" fmla="*/ 1 h 317"/>
                  <a:gd name="T2" fmla="*/ 1 w 726"/>
                  <a:gd name="T3" fmla="*/ 1 h 317"/>
                  <a:gd name="T4" fmla="*/ 1 w 726"/>
                  <a:gd name="T5" fmla="*/ 1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63512" name="Freeform 41"/>
              <p:cNvSpPr>
                <a:spLocks/>
              </p:cNvSpPr>
              <p:nvPr/>
            </p:nvSpPr>
            <p:spPr bwMode="auto">
              <a:xfrm rot="18750333" flipV="1">
                <a:off x="4330" y="1358"/>
                <a:ext cx="444" cy="234"/>
              </a:xfrm>
              <a:custGeom>
                <a:avLst/>
                <a:gdLst>
                  <a:gd name="T0" fmla="*/ 0 w 726"/>
                  <a:gd name="T1" fmla="*/ 45 h 317"/>
                  <a:gd name="T2" fmla="*/ 1 w 726"/>
                  <a:gd name="T3" fmla="*/ 45 h 317"/>
                  <a:gd name="T4" fmla="*/ 1 w 726"/>
                  <a:gd name="T5" fmla="*/ 271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endParaRPr lang="fr-FR"/>
              </a:p>
            </p:txBody>
          </p:sp>
          <p:sp>
            <p:nvSpPr>
              <p:cNvPr id="63513" name="Freeform 42"/>
              <p:cNvSpPr>
                <a:spLocks/>
              </p:cNvSpPr>
              <p:nvPr/>
            </p:nvSpPr>
            <p:spPr bwMode="auto">
              <a:xfrm rot="20820614" flipH="1">
                <a:off x="1142" y="1047"/>
                <a:ext cx="587" cy="142"/>
              </a:xfrm>
              <a:custGeom>
                <a:avLst/>
                <a:gdLst>
                  <a:gd name="T0" fmla="*/ 0 w 726"/>
                  <a:gd name="T1" fmla="*/ 1 h 317"/>
                  <a:gd name="T2" fmla="*/ 4 w 726"/>
                  <a:gd name="T3" fmla="*/ 1 h 317"/>
                  <a:gd name="T4" fmla="*/ 4 w 726"/>
                  <a:gd name="T5" fmla="*/ 1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63514" name="Line 43"/>
              <p:cNvSpPr>
                <a:spLocks noChangeShapeType="1"/>
              </p:cNvSpPr>
              <p:nvPr/>
            </p:nvSpPr>
            <p:spPr bwMode="auto">
              <a:xfrm>
                <a:off x="2761" y="2523"/>
                <a:ext cx="1" cy="317"/>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15" name="Line 44"/>
              <p:cNvSpPr>
                <a:spLocks noChangeShapeType="1"/>
              </p:cNvSpPr>
              <p:nvPr/>
            </p:nvSpPr>
            <p:spPr bwMode="auto">
              <a:xfrm flipH="1">
                <a:off x="3169" y="1712"/>
                <a:ext cx="324" cy="78"/>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16" name="Line 58"/>
              <p:cNvSpPr>
                <a:spLocks noChangeShapeType="1"/>
              </p:cNvSpPr>
              <p:nvPr/>
            </p:nvSpPr>
            <p:spPr bwMode="auto">
              <a:xfrm flipH="1">
                <a:off x="2988" y="1360"/>
                <a:ext cx="317" cy="256"/>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17" name="AutoShape 63"/>
              <p:cNvSpPr>
                <a:spLocks noChangeArrowheads="1"/>
              </p:cNvSpPr>
              <p:nvPr/>
            </p:nvSpPr>
            <p:spPr bwMode="auto">
              <a:xfrm>
                <a:off x="3600" y="1994"/>
                <a:ext cx="940"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a:t>Aide soignant</a:t>
                </a:r>
              </a:p>
            </p:txBody>
          </p:sp>
          <p:sp>
            <p:nvSpPr>
              <p:cNvPr id="63518" name="Line 57"/>
              <p:cNvSpPr>
                <a:spLocks noChangeShapeType="1"/>
              </p:cNvSpPr>
              <p:nvPr/>
            </p:nvSpPr>
            <p:spPr bwMode="auto">
              <a:xfrm>
                <a:off x="2532" y="1253"/>
                <a:ext cx="93" cy="317"/>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19" name="AutoShape 48"/>
              <p:cNvSpPr>
                <a:spLocks noChangeArrowheads="1"/>
              </p:cNvSpPr>
              <p:nvPr/>
            </p:nvSpPr>
            <p:spPr bwMode="auto">
              <a:xfrm>
                <a:off x="1744" y="807"/>
                <a:ext cx="1304"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Médecin hospitalier</a:t>
                </a:r>
              </a:p>
            </p:txBody>
          </p:sp>
          <p:sp>
            <p:nvSpPr>
              <p:cNvPr id="63520" name="Freeform 54"/>
              <p:cNvSpPr>
                <a:spLocks/>
              </p:cNvSpPr>
              <p:nvPr/>
            </p:nvSpPr>
            <p:spPr bwMode="auto">
              <a:xfrm rot="20914629" flipV="1">
                <a:off x="4310" y="2593"/>
                <a:ext cx="191" cy="352"/>
              </a:xfrm>
              <a:custGeom>
                <a:avLst/>
                <a:gdLst>
                  <a:gd name="T0" fmla="*/ 0 w 726"/>
                  <a:gd name="T1" fmla="*/ 423 h 317"/>
                  <a:gd name="T2" fmla="*/ 1 w 726"/>
                  <a:gd name="T3" fmla="*/ 423 h 317"/>
                  <a:gd name="T4" fmla="*/ 1 w 726"/>
                  <a:gd name="T5" fmla="*/ 3074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63521" name="Freeform 66"/>
              <p:cNvSpPr>
                <a:spLocks/>
              </p:cNvSpPr>
              <p:nvPr/>
            </p:nvSpPr>
            <p:spPr bwMode="auto">
              <a:xfrm rot="18054996" flipV="1">
                <a:off x="4424" y="1861"/>
                <a:ext cx="364" cy="234"/>
              </a:xfrm>
              <a:custGeom>
                <a:avLst/>
                <a:gdLst>
                  <a:gd name="T0" fmla="*/ 0 w 726"/>
                  <a:gd name="T1" fmla="*/ 423 h 317"/>
                  <a:gd name="T2" fmla="*/ 1 w 726"/>
                  <a:gd name="T3" fmla="*/ 423 h 317"/>
                  <a:gd name="T4" fmla="*/ 1 w 726"/>
                  <a:gd name="T5" fmla="*/ 3074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endParaRPr lang="fr-FR"/>
              </a:p>
            </p:txBody>
          </p:sp>
          <p:sp>
            <p:nvSpPr>
              <p:cNvPr id="63522" name="Freeform 56"/>
              <p:cNvSpPr>
                <a:spLocks/>
              </p:cNvSpPr>
              <p:nvPr/>
            </p:nvSpPr>
            <p:spPr bwMode="auto">
              <a:xfrm rot="14750002">
                <a:off x="595" y="1552"/>
                <a:ext cx="298" cy="410"/>
              </a:xfrm>
              <a:custGeom>
                <a:avLst/>
                <a:gdLst>
                  <a:gd name="T0" fmla="*/ 0 w 726"/>
                  <a:gd name="T1" fmla="*/ 1493 h 317"/>
                  <a:gd name="T2" fmla="*/ 0 w 726"/>
                  <a:gd name="T3" fmla="*/ 1493 h 317"/>
                  <a:gd name="T4" fmla="*/ 0 w 726"/>
                  <a:gd name="T5" fmla="*/ 10413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grpSp>
        <p:sp>
          <p:nvSpPr>
            <p:cNvPr id="63493" name="Oval 46"/>
            <p:cNvSpPr>
              <a:spLocks noChangeArrowheads="1"/>
            </p:cNvSpPr>
            <p:nvPr/>
          </p:nvSpPr>
          <p:spPr bwMode="auto">
            <a:xfrm>
              <a:off x="2479" y="2227"/>
              <a:ext cx="955" cy="395"/>
            </a:xfrm>
            <a:prstGeom prst="ellipse">
              <a:avLst/>
            </a:prstGeom>
            <a:solidFill>
              <a:srgbClr val="FFFFCC"/>
            </a:solidFill>
            <a:ln w="9525">
              <a:solidFill>
                <a:srgbClr val="990033"/>
              </a:solidFill>
              <a:round/>
              <a:headEnd/>
              <a:tailEnd/>
            </a:ln>
          </p:spPr>
          <p:txBody>
            <a:bodyPr lIns="90000" tIns="46800" rIns="90000" bIns="46800" anchor="ctr">
              <a:spAutoFit/>
            </a:bodyPr>
            <a:lstStyle/>
            <a:p>
              <a:endParaRPr lang="fr-FR"/>
            </a:p>
          </p:txBody>
        </p:sp>
        <p:sp>
          <p:nvSpPr>
            <p:cNvPr id="63494" name="Text Box 47"/>
            <p:cNvSpPr txBox="1">
              <a:spLocks noChangeArrowheads="1"/>
            </p:cNvSpPr>
            <p:nvPr/>
          </p:nvSpPr>
          <p:spPr bwMode="auto">
            <a:xfrm>
              <a:off x="2569" y="2251"/>
              <a:ext cx="772"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b="1">
                  <a:solidFill>
                    <a:srgbClr val="FF6600"/>
                  </a:solidFill>
                  <a:latin typeface="Comic Sans MS" charset="0"/>
                </a:rPr>
                <a:t>Patient</a:t>
              </a:r>
            </a:p>
          </p:txBody>
        </p:sp>
        <p:sp>
          <p:nvSpPr>
            <p:cNvPr id="63495" name="AutoShape 49"/>
            <p:cNvSpPr>
              <a:spLocks noChangeArrowheads="1"/>
            </p:cNvSpPr>
            <p:nvPr/>
          </p:nvSpPr>
          <p:spPr bwMode="auto">
            <a:xfrm>
              <a:off x="878" y="2240"/>
              <a:ext cx="1148"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a:t>Kinésithérapeute</a:t>
              </a:r>
            </a:p>
          </p:txBody>
        </p:sp>
        <p:sp>
          <p:nvSpPr>
            <p:cNvPr id="63496" name="AutoShape 50"/>
            <p:cNvSpPr>
              <a:spLocks noChangeArrowheads="1"/>
            </p:cNvSpPr>
            <p:nvPr/>
          </p:nvSpPr>
          <p:spPr bwMode="auto">
            <a:xfrm>
              <a:off x="1032" y="2703"/>
              <a:ext cx="879"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Psychologue</a:t>
              </a:r>
            </a:p>
          </p:txBody>
        </p:sp>
        <p:sp>
          <p:nvSpPr>
            <p:cNvPr id="63497" name="AutoShape 51"/>
            <p:cNvSpPr>
              <a:spLocks noChangeArrowheads="1"/>
            </p:cNvSpPr>
            <p:nvPr/>
          </p:nvSpPr>
          <p:spPr bwMode="auto">
            <a:xfrm>
              <a:off x="2279" y="3305"/>
              <a:ext cx="1288" cy="311"/>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nchor="ctr">
              <a:spAutoFit/>
            </a:bodyPr>
            <a:lstStyle/>
            <a:p>
              <a:pPr algn="ctr"/>
              <a:r>
                <a:rPr lang="fr-FR" dirty="0"/>
                <a:t>Assistant sociale</a:t>
              </a:r>
            </a:p>
          </p:txBody>
        </p:sp>
        <p:sp>
          <p:nvSpPr>
            <p:cNvPr id="63498" name="Freeform 52"/>
            <p:cNvSpPr>
              <a:spLocks/>
            </p:cNvSpPr>
            <p:nvPr/>
          </p:nvSpPr>
          <p:spPr bwMode="auto">
            <a:xfrm rot="21012040">
              <a:off x="3341" y="1134"/>
              <a:ext cx="635" cy="281"/>
            </a:xfrm>
            <a:custGeom>
              <a:avLst/>
              <a:gdLst>
                <a:gd name="T0" fmla="*/ 0 w 726"/>
                <a:gd name="T1" fmla="*/ 45 h 317"/>
                <a:gd name="T2" fmla="*/ 3 w 726"/>
                <a:gd name="T3" fmla="*/ 45 h 317"/>
                <a:gd name="T4" fmla="*/ 3 w 726"/>
                <a:gd name="T5" fmla="*/ 317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endParaRPr lang="fr-FR"/>
            </a:p>
          </p:txBody>
        </p:sp>
        <p:sp>
          <p:nvSpPr>
            <p:cNvPr id="63499" name="Freeform 53"/>
            <p:cNvSpPr>
              <a:spLocks/>
            </p:cNvSpPr>
            <p:nvPr/>
          </p:nvSpPr>
          <p:spPr bwMode="auto">
            <a:xfrm rot="13020653" flipH="1">
              <a:off x="889" y="3394"/>
              <a:ext cx="374" cy="130"/>
            </a:xfrm>
            <a:custGeom>
              <a:avLst/>
              <a:gdLst>
                <a:gd name="T0" fmla="*/ 0 w 726"/>
                <a:gd name="T1" fmla="*/ 1 h 317"/>
                <a:gd name="T2" fmla="*/ 4 w 726"/>
                <a:gd name="T3" fmla="*/ 1 h 317"/>
                <a:gd name="T4" fmla="*/ 4 w 726"/>
                <a:gd name="T5" fmla="*/ 1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63500" name="Freeform 55"/>
            <p:cNvSpPr>
              <a:spLocks/>
            </p:cNvSpPr>
            <p:nvPr/>
          </p:nvSpPr>
          <p:spPr bwMode="auto">
            <a:xfrm rot="13072002">
              <a:off x="786" y="2800"/>
              <a:ext cx="317" cy="281"/>
            </a:xfrm>
            <a:custGeom>
              <a:avLst/>
              <a:gdLst>
                <a:gd name="T0" fmla="*/ 0 w 726"/>
                <a:gd name="T1" fmla="*/ 45 h 317"/>
                <a:gd name="T2" fmla="*/ 1 w 726"/>
                <a:gd name="T3" fmla="*/ 45 h 317"/>
                <a:gd name="T4" fmla="*/ 1 w 726"/>
                <a:gd name="T5" fmla="*/ 271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63501" name="Line 59"/>
            <p:cNvSpPr>
              <a:spLocks noChangeShapeType="1"/>
            </p:cNvSpPr>
            <p:nvPr/>
          </p:nvSpPr>
          <p:spPr bwMode="auto">
            <a:xfrm flipH="1">
              <a:off x="2206" y="2795"/>
              <a:ext cx="363" cy="318"/>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02" name="Line 60"/>
            <p:cNvSpPr>
              <a:spLocks noChangeShapeType="1"/>
            </p:cNvSpPr>
            <p:nvPr/>
          </p:nvSpPr>
          <p:spPr bwMode="auto">
            <a:xfrm flipH="1" flipV="1">
              <a:off x="2116" y="2024"/>
              <a:ext cx="363" cy="183"/>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03" name="Line 61"/>
            <p:cNvSpPr>
              <a:spLocks noChangeShapeType="1"/>
            </p:cNvSpPr>
            <p:nvPr/>
          </p:nvSpPr>
          <p:spPr bwMode="auto">
            <a:xfrm flipH="1">
              <a:off x="2070" y="2523"/>
              <a:ext cx="363" cy="44"/>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04" name="Line 62"/>
            <p:cNvSpPr>
              <a:spLocks noChangeShapeType="1"/>
            </p:cNvSpPr>
            <p:nvPr/>
          </p:nvSpPr>
          <p:spPr bwMode="auto">
            <a:xfrm flipH="1" flipV="1">
              <a:off x="3340" y="2750"/>
              <a:ext cx="318" cy="226"/>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
          <p:nvSpPr>
            <p:cNvPr id="63505" name="Line 65"/>
            <p:cNvSpPr>
              <a:spLocks noChangeShapeType="1"/>
            </p:cNvSpPr>
            <p:nvPr/>
          </p:nvSpPr>
          <p:spPr bwMode="auto">
            <a:xfrm flipH="1" flipV="1">
              <a:off x="3424" y="2478"/>
              <a:ext cx="318" cy="46"/>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grpSp>
      <p:sp>
        <p:nvSpPr>
          <p:cNvPr id="36" name="AutoShape 51"/>
          <p:cNvSpPr>
            <a:spLocks noChangeArrowheads="1"/>
          </p:cNvSpPr>
          <p:nvPr/>
        </p:nvSpPr>
        <p:spPr bwMode="auto">
          <a:xfrm>
            <a:off x="2141499" y="4032695"/>
            <a:ext cx="1509152" cy="717503"/>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nchor="ctr">
            <a:spAutoFit/>
          </a:bodyPr>
          <a:lstStyle/>
          <a:p>
            <a:pPr algn="ctr"/>
            <a:r>
              <a:rPr lang="fr-FR" dirty="0"/>
              <a:t>Chirurgien-dentiste</a:t>
            </a:r>
          </a:p>
        </p:txBody>
      </p:sp>
      <p:sp>
        <p:nvSpPr>
          <p:cNvPr id="38" name="Freeform 56"/>
          <p:cNvSpPr>
            <a:spLocks/>
          </p:cNvSpPr>
          <p:nvPr/>
        </p:nvSpPr>
        <p:spPr bwMode="auto">
          <a:xfrm rot="7980952">
            <a:off x="3590662" y="4570230"/>
            <a:ext cx="651457" cy="580870"/>
          </a:xfrm>
          <a:custGeom>
            <a:avLst/>
            <a:gdLst>
              <a:gd name="T0" fmla="*/ 0 w 726"/>
              <a:gd name="T1" fmla="*/ 1493 h 317"/>
              <a:gd name="T2" fmla="*/ 0 w 726"/>
              <a:gd name="T3" fmla="*/ 1493 h 317"/>
              <a:gd name="T4" fmla="*/ 0 w 726"/>
              <a:gd name="T5" fmla="*/ 10413 h 317"/>
              <a:gd name="T6" fmla="*/ 0 60000 65536"/>
              <a:gd name="T7" fmla="*/ 0 60000 65536"/>
              <a:gd name="T8" fmla="*/ 0 60000 65536"/>
              <a:gd name="T9" fmla="*/ 0 w 726"/>
              <a:gd name="T10" fmla="*/ 0 h 317"/>
              <a:gd name="T11" fmla="*/ 726 w 726"/>
              <a:gd name="T12" fmla="*/ 317 h 317"/>
            </a:gdLst>
            <a:ahLst/>
            <a:cxnLst>
              <a:cxn ang="T6">
                <a:pos x="T0" y="T1"/>
              </a:cxn>
              <a:cxn ang="T7">
                <a:pos x="T2" y="T3"/>
              </a:cxn>
              <a:cxn ang="T8">
                <a:pos x="T4" y="T5"/>
              </a:cxn>
            </a:cxnLst>
            <a:rect l="T9" t="T10" r="T11" b="T12"/>
            <a:pathLst>
              <a:path w="726" h="317">
                <a:moveTo>
                  <a:pt x="0" y="45"/>
                </a:moveTo>
                <a:cubicBezTo>
                  <a:pt x="189" y="22"/>
                  <a:pt x="378" y="0"/>
                  <a:pt x="499" y="45"/>
                </a:cubicBezTo>
                <a:cubicBezTo>
                  <a:pt x="620" y="90"/>
                  <a:pt x="673" y="203"/>
                  <a:pt x="726" y="317"/>
                </a:cubicBezTo>
              </a:path>
            </a:pathLst>
          </a:custGeom>
          <a:noFill/>
          <a:ln w="63500">
            <a:solidFill>
              <a:srgbClr val="00800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square" lIns="90000" tIns="46800" rIns="90000" bIns="46800">
            <a:spAutoFit/>
          </a:bodyPr>
          <a:lstStyle/>
          <a:p>
            <a:endParaRPr lang="fr-FR"/>
          </a:p>
        </p:txBody>
      </p:sp>
      <p:sp>
        <p:nvSpPr>
          <p:cNvPr id="39" name="AutoShape 38"/>
          <p:cNvSpPr>
            <a:spLocks noChangeArrowheads="1"/>
          </p:cNvSpPr>
          <p:nvPr/>
        </p:nvSpPr>
        <p:spPr bwMode="auto">
          <a:xfrm>
            <a:off x="5951538" y="4032695"/>
            <a:ext cx="1206739" cy="411036"/>
          </a:xfrm>
          <a:prstGeom prst="roundRect">
            <a:avLst>
              <a:gd name="adj" fmla="val 16667"/>
            </a:avLst>
          </a:prstGeom>
          <a:solidFill>
            <a:srgbClr val="CCFF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spAutoFit/>
          </a:bodyPr>
          <a:lstStyle/>
          <a:p>
            <a:pPr algn="ctr"/>
            <a:r>
              <a:rPr lang="fr-FR" dirty="0"/>
              <a:t>Médiateur</a:t>
            </a:r>
          </a:p>
        </p:txBody>
      </p:sp>
      <p:sp>
        <p:nvSpPr>
          <p:cNvPr id="40" name="Line 62"/>
          <p:cNvSpPr>
            <a:spLocks noChangeShapeType="1"/>
          </p:cNvSpPr>
          <p:nvPr/>
        </p:nvSpPr>
        <p:spPr bwMode="auto">
          <a:xfrm flipH="1" flipV="1">
            <a:off x="5262563" y="3762991"/>
            <a:ext cx="504825" cy="298979"/>
          </a:xfrm>
          <a:prstGeom prst="line">
            <a:avLst/>
          </a:prstGeom>
          <a:noFill/>
          <a:ln w="63500">
            <a:solidFill>
              <a:srgbClr val="FF6600"/>
            </a:solidFill>
            <a:round/>
            <a:headEnd type="triangle" w="med" len="me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fr-FR"/>
          </a:p>
        </p:txBody>
      </p:sp>
    </p:spTree>
    <p:extLst>
      <p:ext uri="{BB962C8B-B14F-4D97-AF65-F5344CB8AC3E}">
        <p14:creationId xmlns:p14="http://schemas.microsoft.com/office/powerpoint/2010/main" val="293942050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39724"/>
            <a:ext cx="8447364" cy="584776"/>
          </a:xfrm>
          <a:prstGeom prst="rect">
            <a:avLst/>
          </a:prstGeom>
        </p:spPr>
        <p:txBody>
          <a:bodyPr wrap="square">
            <a:spAutoFit/>
          </a:bodyPr>
          <a:lstStyle/>
          <a:p>
            <a:pPr algn="ctr"/>
            <a:r>
              <a:rPr lang="fr-FR" sz="3200" dirty="0">
                <a:solidFill>
                  <a:srgbClr val="FF6600"/>
                </a:solidFill>
                <a:effectLst>
                  <a:outerShdw blurRad="38100" dist="12700" dir="2700000" algn="tl" rotWithShape="0">
                    <a:srgbClr val="000000">
                      <a:alpha val="43000"/>
                    </a:srgbClr>
                  </a:outerShdw>
                </a:effectLst>
              </a:rPr>
              <a:t>L’ éducation thérapeutique du patient : définition</a:t>
            </a:r>
            <a:endParaRPr lang="fr-FR" sz="3200" dirty="0">
              <a:solidFill>
                <a:prstClr val="black"/>
              </a:solidFill>
            </a:endParaRPr>
          </a:p>
        </p:txBody>
      </p:sp>
      <p:sp>
        <p:nvSpPr>
          <p:cNvPr id="5" name="Rectangle 4"/>
          <p:cNvSpPr/>
          <p:nvPr/>
        </p:nvSpPr>
        <p:spPr>
          <a:xfrm>
            <a:off x="280691" y="1087516"/>
            <a:ext cx="8459114" cy="5164491"/>
          </a:xfrm>
          <a:prstGeom prst="rect">
            <a:avLst/>
          </a:prstGeom>
        </p:spPr>
        <p:txBody>
          <a:bodyPr wrap="square">
            <a:spAutoFit/>
          </a:bodyPr>
          <a:lstStyle/>
          <a:p>
            <a:pPr>
              <a:lnSpc>
                <a:spcPct val="90000"/>
              </a:lnSpc>
              <a:spcBef>
                <a:spcPct val="45000"/>
              </a:spcBef>
            </a:pPr>
            <a:r>
              <a:rPr lang="fr-FR" sz="2400" b="1" dirty="0">
                <a:solidFill>
                  <a:srgbClr val="000000"/>
                </a:solidFill>
                <a:latin typeface="Calibri"/>
                <a:ea typeface="ＭＳ Ｐゴシック" charset="0"/>
                <a:cs typeface="ＭＳ Ｐゴシック" charset="0"/>
              </a:rPr>
              <a:t>Être centré sur le patient</a:t>
            </a:r>
            <a:r>
              <a:rPr lang="fr-FR" sz="2400" dirty="0">
                <a:solidFill>
                  <a:srgbClr val="000000"/>
                </a:solidFill>
                <a:latin typeface="Calibri"/>
                <a:ea typeface="ＭＳ Ｐゴシック" charset="0"/>
                <a:cs typeface="ＭＳ Ｐゴシック" charset="0"/>
              </a:rPr>
              <a:t>, ça veut dire…</a:t>
            </a:r>
          </a:p>
          <a:p>
            <a:pPr marL="342900" indent="-342900" algn="just">
              <a:spcBef>
                <a:spcPct val="40000"/>
              </a:spcBef>
              <a:buFont typeface="Arial"/>
              <a:buChar char="•"/>
            </a:pPr>
            <a:r>
              <a:rPr lang="fr-FR" sz="2000" dirty="0">
                <a:solidFill>
                  <a:srgbClr val="000000"/>
                </a:solidFill>
                <a:latin typeface="Calibri"/>
              </a:rPr>
              <a:t>Le patient est pris dans sa </a:t>
            </a:r>
            <a:r>
              <a:rPr lang="fr-FR" sz="2000" b="1" dirty="0">
                <a:solidFill>
                  <a:srgbClr val="000000"/>
                </a:solidFill>
                <a:latin typeface="Calibri"/>
              </a:rPr>
              <a:t>globalité</a:t>
            </a:r>
          </a:p>
          <a:p>
            <a:pPr lvl="1" algn="just">
              <a:spcBef>
                <a:spcPct val="40000"/>
              </a:spcBef>
            </a:pPr>
            <a:r>
              <a:rPr lang="fr-FR" sz="2000" dirty="0">
                <a:solidFill>
                  <a:srgbClr val="000000"/>
                </a:solidFill>
                <a:latin typeface="Calibri"/>
              </a:rPr>
              <a:t>Se décentrer de la maladie et des traitements</a:t>
            </a:r>
          </a:p>
          <a:p>
            <a:pPr lvl="1" algn="just">
              <a:spcBef>
                <a:spcPct val="40000"/>
              </a:spcBef>
            </a:pPr>
            <a:r>
              <a:rPr lang="fr-FR" sz="2000" dirty="0">
                <a:solidFill>
                  <a:srgbClr val="000000"/>
                </a:solidFill>
                <a:latin typeface="Calibri"/>
              </a:rPr>
              <a:t>Se recentrer sur la personne même</a:t>
            </a:r>
          </a:p>
          <a:p>
            <a:pPr marL="342900" indent="-342900" algn="just">
              <a:spcBef>
                <a:spcPct val="40000"/>
              </a:spcBef>
              <a:buFont typeface="Arial"/>
              <a:buChar char="•"/>
            </a:pPr>
            <a:r>
              <a:rPr lang="fr-FR" sz="2000" dirty="0">
                <a:solidFill>
                  <a:srgbClr val="000000"/>
                </a:solidFill>
                <a:latin typeface="Calibri"/>
              </a:rPr>
              <a:t>Chaque patient est </a:t>
            </a:r>
            <a:r>
              <a:rPr lang="fr-FR" sz="2000" b="1" dirty="0">
                <a:solidFill>
                  <a:srgbClr val="000000"/>
                </a:solidFill>
                <a:latin typeface="Calibri"/>
              </a:rPr>
              <a:t>différent</a:t>
            </a:r>
          </a:p>
          <a:p>
            <a:pPr lvl="1" algn="just">
              <a:spcBef>
                <a:spcPct val="40000"/>
              </a:spcBef>
            </a:pPr>
            <a:r>
              <a:rPr lang="fr-FR" sz="2000" dirty="0">
                <a:solidFill>
                  <a:srgbClr val="000000"/>
                </a:solidFill>
                <a:latin typeface="Calibri"/>
              </a:rPr>
              <a:t>Différents besoins, </a:t>
            </a:r>
          </a:p>
          <a:p>
            <a:pPr lvl="1" algn="just">
              <a:spcBef>
                <a:spcPct val="40000"/>
              </a:spcBef>
            </a:pPr>
            <a:r>
              <a:rPr lang="fr-FR" sz="2000" dirty="0">
                <a:solidFill>
                  <a:srgbClr val="000000"/>
                </a:solidFill>
                <a:latin typeface="Calibri"/>
              </a:rPr>
              <a:t>Différents projets, </a:t>
            </a:r>
          </a:p>
          <a:p>
            <a:pPr lvl="1" algn="just">
              <a:spcBef>
                <a:spcPct val="40000"/>
              </a:spcBef>
            </a:pPr>
            <a:r>
              <a:rPr lang="fr-FR" sz="2000" dirty="0">
                <a:solidFill>
                  <a:srgbClr val="000000"/>
                </a:solidFill>
                <a:latin typeface="Calibri"/>
              </a:rPr>
              <a:t>Différents degrés de compréhension de la maladie, </a:t>
            </a:r>
          </a:p>
          <a:p>
            <a:pPr lvl="1" algn="just">
              <a:spcBef>
                <a:spcPct val="40000"/>
              </a:spcBef>
            </a:pPr>
            <a:r>
              <a:rPr lang="fr-FR" sz="2000" dirty="0">
                <a:solidFill>
                  <a:srgbClr val="000000"/>
                </a:solidFill>
                <a:latin typeface="Calibri"/>
              </a:rPr>
              <a:t>Différents modes de vie, etc…</a:t>
            </a:r>
          </a:p>
          <a:p>
            <a:pPr algn="just">
              <a:spcBef>
                <a:spcPct val="40000"/>
              </a:spcBef>
            </a:pPr>
            <a:r>
              <a:rPr lang="fr-FR" sz="2000" dirty="0">
                <a:solidFill>
                  <a:srgbClr val="000000"/>
                </a:solidFill>
                <a:latin typeface="Calibri"/>
              </a:rPr>
              <a:t>En fonction du patient, l</a:t>
            </a:r>
            <a:r>
              <a:rPr lang="ja-JP" altLang="fr-FR" sz="2000" dirty="0">
                <a:solidFill>
                  <a:srgbClr val="000000"/>
                </a:solidFill>
                <a:latin typeface="Calibri"/>
              </a:rPr>
              <a:t>’</a:t>
            </a:r>
            <a:r>
              <a:rPr lang="fr-FR" altLang="ja-JP" sz="2000" dirty="0">
                <a:solidFill>
                  <a:srgbClr val="000000"/>
                </a:solidFill>
                <a:latin typeface="Calibri"/>
              </a:rPr>
              <a:t>ETP proposée est </a:t>
            </a:r>
            <a:r>
              <a:rPr lang="fr-FR" altLang="ja-JP" sz="2000" b="1" dirty="0">
                <a:solidFill>
                  <a:srgbClr val="000000"/>
                </a:solidFill>
                <a:latin typeface="Calibri"/>
              </a:rPr>
              <a:t>personnalisée</a:t>
            </a:r>
          </a:p>
          <a:p>
            <a:pPr lvl="1" algn="just">
              <a:lnSpc>
                <a:spcPct val="80000"/>
              </a:lnSpc>
            </a:pPr>
            <a:endParaRPr lang="fr-FR" sz="2000" dirty="0">
              <a:solidFill>
                <a:srgbClr val="FF6600"/>
              </a:solidFill>
              <a:latin typeface="Calibri"/>
            </a:endParaRPr>
          </a:p>
          <a:p>
            <a:pPr algn="just">
              <a:lnSpc>
                <a:spcPct val="90000"/>
              </a:lnSpc>
              <a:spcBef>
                <a:spcPct val="45000"/>
              </a:spcBef>
            </a:pPr>
            <a:endParaRPr lang="fr-FR" sz="2000" dirty="0">
              <a:solidFill>
                <a:prstClr val="black"/>
              </a:solidFill>
              <a:latin typeface="Calibri"/>
            </a:endParaRPr>
          </a:p>
        </p:txBody>
      </p:sp>
    </p:spTree>
    <p:extLst>
      <p:ext uri="{BB962C8B-B14F-4D97-AF65-F5344CB8AC3E}">
        <p14:creationId xmlns:p14="http://schemas.microsoft.com/office/powerpoint/2010/main" val="16736317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80364"/>
            <a:ext cx="8447364" cy="584776"/>
          </a:xfrm>
          <a:prstGeom prst="rect">
            <a:avLst/>
          </a:prstGeom>
        </p:spPr>
        <p:txBody>
          <a:bodyPr wrap="square">
            <a:spAutoFit/>
          </a:bodyPr>
          <a:lstStyle/>
          <a:p>
            <a:pPr algn="ctr"/>
            <a:r>
              <a:rPr lang="fr-FR" sz="3200" dirty="0">
                <a:solidFill>
                  <a:srgbClr val="FF6600"/>
                </a:solidFill>
                <a:effectLst>
                  <a:outerShdw blurRad="38100" dist="12700" dir="2700000" algn="tl" rotWithShape="0">
                    <a:srgbClr val="000000">
                      <a:alpha val="43000"/>
                    </a:srgbClr>
                  </a:outerShdw>
                </a:effectLst>
              </a:rPr>
              <a:t>L’ éducation thérapeutique du patient définition</a:t>
            </a:r>
            <a:endParaRPr lang="fr-FR" sz="3200" dirty="0">
              <a:solidFill>
                <a:prstClr val="black"/>
              </a:solidFill>
            </a:endParaRPr>
          </a:p>
        </p:txBody>
      </p:sp>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2" name="ZoneTexte 1"/>
          <p:cNvSpPr txBox="1"/>
          <p:nvPr/>
        </p:nvSpPr>
        <p:spPr>
          <a:xfrm>
            <a:off x="359285" y="1321197"/>
            <a:ext cx="2463685" cy="461665"/>
          </a:xfrm>
          <a:prstGeom prst="rect">
            <a:avLst/>
          </a:prstGeom>
          <a:noFill/>
        </p:spPr>
        <p:txBody>
          <a:bodyPr wrap="none" rtlCol="0">
            <a:spAutoFit/>
          </a:bodyPr>
          <a:lstStyle/>
          <a:p>
            <a:r>
              <a:rPr lang="fr-FR" sz="2400" b="1" dirty="0">
                <a:solidFill>
                  <a:srgbClr val="FF6600"/>
                </a:solidFill>
                <a:latin typeface="Calibri"/>
              </a:rPr>
              <a:t>Quelle efficacité ?</a:t>
            </a:r>
          </a:p>
        </p:txBody>
      </p:sp>
      <p:sp>
        <p:nvSpPr>
          <p:cNvPr id="4" name="Rectangle 3"/>
          <p:cNvSpPr/>
          <p:nvPr/>
        </p:nvSpPr>
        <p:spPr>
          <a:xfrm>
            <a:off x="280691" y="2074337"/>
            <a:ext cx="8459114" cy="3139321"/>
          </a:xfrm>
          <a:prstGeom prst="rect">
            <a:avLst/>
          </a:prstGeom>
        </p:spPr>
        <p:txBody>
          <a:bodyPr wrap="square">
            <a:spAutoFit/>
          </a:bodyPr>
          <a:lstStyle/>
          <a:p>
            <a:pPr marL="285750" indent="-285750">
              <a:buFont typeface="Arial"/>
              <a:buChar char="•"/>
            </a:pPr>
            <a:r>
              <a:rPr lang="fr-FR" dirty="0">
                <a:solidFill>
                  <a:prstClr val="black"/>
                </a:solidFill>
                <a:latin typeface="Calibri"/>
              </a:rPr>
              <a:t>Pathologies pionnières : asthme, diabète</a:t>
            </a:r>
          </a:p>
          <a:p>
            <a:pPr marL="285750" indent="-285750">
              <a:buFont typeface="Arial"/>
              <a:buChar char="•"/>
            </a:pPr>
            <a:endParaRPr lang="fr-FR" dirty="0">
              <a:solidFill>
                <a:prstClr val="black"/>
              </a:solidFill>
              <a:latin typeface="Calibri"/>
            </a:endParaRPr>
          </a:p>
          <a:p>
            <a:pPr marL="285750" indent="-285750">
              <a:buFont typeface="Arial"/>
              <a:buChar char="•"/>
            </a:pPr>
            <a:r>
              <a:rPr lang="fr-FR" b="1" dirty="0">
                <a:solidFill>
                  <a:srgbClr val="FF6600"/>
                </a:solidFill>
                <a:latin typeface="Calibri"/>
              </a:rPr>
              <a:t>Efficacité démontrée :</a:t>
            </a:r>
          </a:p>
          <a:p>
            <a:endParaRPr lang="fr-FR" dirty="0">
              <a:solidFill>
                <a:prstClr val="black"/>
              </a:solidFill>
              <a:latin typeface="Calibri"/>
            </a:endParaRPr>
          </a:p>
          <a:p>
            <a:pPr marL="285750" indent="-285750">
              <a:buFont typeface="Wingdings" charset="2"/>
              <a:buChar char="ü"/>
            </a:pPr>
            <a:r>
              <a:rPr lang="fr-FR" dirty="0">
                <a:solidFill>
                  <a:prstClr val="black"/>
                </a:solidFill>
                <a:latin typeface="Calibri"/>
              </a:rPr>
              <a:t>Asthme : Prévention de 75 % des crises d'asthme et diminution de 80 % des visites en urgence et des hospitalisations (</a:t>
            </a:r>
            <a:r>
              <a:rPr lang="fr-FR" dirty="0" err="1">
                <a:solidFill>
                  <a:prstClr val="black"/>
                </a:solidFill>
                <a:latin typeface="Calibri"/>
              </a:rPr>
              <a:t>Fireman</a:t>
            </a:r>
            <a:r>
              <a:rPr lang="fr-FR" dirty="0">
                <a:solidFill>
                  <a:prstClr val="black"/>
                </a:solidFill>
                <a:latin typeface="Calibri"/>
              </a:rPr>
              <a:t> P. et coll., 1981)</a:t>
            </a:r>
          </a:p>
          <a:p>
            <a:pPr marL="285750" indent="-285750">
              <a:buFont typeface="Wingdings" charset="2"/>
              <a:buChar char="ü"/>
            </a:pPr>
            <a:r>
              <a:rPr lang="fr-FR" dirty="0">
                <a:solidFill>
                  <a:prstClr val="black"/>
                </a:solidFill>
                <a:latin typeface="Calibri"/>
              </a:rPr>
              <a:t>Diabète : Diminution de 50 % de l'apparition ou de la progression de la rétinopathie et de l'insuffisance rénale (plusieurs centaines de diabétiques suivi pendant 5 ans à 10 ans , DCCT </a:t>
            </a:r>
            <a:r>
              <a:rPr lang="fr-FR" dirty="0" err="1">
                <a:solidFill>
                  <a:prstClr val="black"/>
                </a:solidFill>
                <a:latin typeface="Calibri"/>
              </a:rPr>
              <a:t>Study</a:t>
            </a:r>
            <a:r>
              <a:rPr lang="fr-FR" dirty="0">
                <a:solidFill>
                  <a:prstClr val="black"/>
                </a:solidFill>
                <a:latin typeface="Calibri"/>
              </a:rPr>
              <a:t>, 1993)</a:t>
            </a:r>
          </a:p>
          <a:p>
            <a:pPr marL="285750" indent="-285750">
              <a:buFont typeface="Wingdings" charset="2"/>
              <a:buChar char="ü"/>
            </a:pPr>
            <a:r>
              <a:rPr lang="fr-FR" dirty="0">
                <a:solidFill>
                  <a:prstClr val="black"/>
                </a:solidFill>
                <a:latin typeface="Calibri"/>
              </a:rPr>
              <a:t>Nombreuses autres pathologies : Épilepsie, migraine, maladies cardiovasculaires, polyarthrite rhumatoïde, mucoviscidose, hémophilie, etc…</a:t>
            </a:r>
          </a:p>
        </p:txBody>
      </p:sp>
    </p:spTree>
    <p:extLst>
      <p:ext uri="{BB962C8B-B14F-4D97-AF65-F5344CB8AC3E}">
        <p14:creationId xmlns:p14="http://schemas.microsoft.com/office/powerpoint/2010/main" val="4074418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040" y="328316"/>
            <a:ext cx="8950960" cy="461665"/>
          </a:xfrm>
          <a:prstGeom prst="rect">
            <a:avLst/>
          </a:prstGeom>
        </p:spPr>
        <p:txBody>
          <a:bodyPr wrap="square">
            <a:spAutoFit/>
          </a:bodyPr>
          <a:lstStyle/>
          <a:p>
            <a:pPr algn="ctr"/>
            <a:r>
              <a:rPr lang="fr-FR" sz="2400" dirty="0">
                <a:solidFill>
                  <a:srgbClr val="FF6600"/>
                </a:solidFill>
                <a:effectLst>
                  <a:outerShdw blurRad="38100" dist="12700" dir="2700000" algn="tl" rotWithShape="0">
                    <a:srgbClr val="000000">
                      <a:alpha val="43000"/>
                    </a:srgbClr>
                  </a:outerShdw>
                </a:effectLst>
              </a:rPr>
              <a:t>L’ éducation thérapeutique du patient : à qui s’adresse-t-elle ?</a:t>
            </a:r>
            <a:endParaRPr lang="fr-FR" sz="2400" dirty="0">
              <a:solidFill>
                <a:prstClr val="black"/>
              </a:solidFill>
            </a:endParaRPr>
          </a:p>
        </p:txBody>
      </p:sp>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4" name="Rectangle 3"/>
          <p:cNvSpPr/>
          <p:nvPr/>
        </p:nvSpPr>
        <p:spPr>
          <a:xfrm>
            <a:off x="280691" y="1350018"/>
            <a:ext cx="8459114" cy="3390672"/>
          </a:xfrm>
          <a:prstGeom prst="rect">
            <a:avLst/>
          </a:prstGeom>
        </p:spPr>
        <p:txBody>
          <a:bodyPr wrap="square">
            <a:spAutoFit/>
          </a:bodyPr>
          <a:lstStyle/>
          <a:p>
            <a:pPr>
              <a:lnSpc>
                <a:spcPct val="90000"/>
              </a:lnSpc>
              <a:spcBef>
                <a:spcPct val="50000"/>
              </a:spcBef>
            </a:pPr>
            <a:r>
              <a:rPr lang="fr-FR" sz="2000" b="1" dirty="0">
                <a:solidFill>
                  <a:srgbClr val="000000"/>
                </a:solidFill>
                <a:latin typeface="Calibri"/>
                <a:ea typeface="ＭＳ Ｐゴシック" charset="0"/>
              </a:rPr>
              <a:t>L</a:t>
            </a:r>
            <a:r>
              <a:rPr lang="ja-JP" altLang="fr-FR" sz="2000" b="1" dirty="0">
                <a:solidFill>
                  <a:srgbClr val="000000"/>
                </a:solidFill>
                <a:latin typeface="Calibri"/>
                <a:ea typeface="ＭＳ Ｐゴシック" charset="0"/>
              </a:rPr>
              <a:t>’</a:t>
            </a:r>
            <a:r>
              <a:rPr lang="fr-FR" altLang="ja-JP" sz="2000" b="1" dirty="0">
                <a:solidFill>
                  <a:srgbClr val="000000"/>
                </a:solidFill>
                <a:latin typeface="Calibri"/>
                <a:ea typeface="ＭＳ Ｐゴシック" charset="0"/>
              </a:rPr>
              <a:t>ETP est un droit du patient</a:t>
            </a:r>
          </a:p>
          <a:p>
            <a:pPr>
              <a:lnSpc>
                <a:spcPct val="90000"/>
              </a:lnSpc>
              <a:spcBef>
                <a:spcPct val="50000"/>
              </a:spcBef>
            </a:pPr>
            <a:endParaRPr lang="fr-FR" altLang="ja-JP" sz="2000" b="1" dirty="0">
              <a:solidFill>
                <a:srgbClr val="000000"/>
              </a:solidFill>
              <a:latin typeface="Calibri"/>
              <a:ea typeface="ＭＳ Ｐゴシック" charset="0"/>
            </a:endParaRPr>
          </a:p>
          <a:p>
            <a:pPr>
              <a:lnSpc>
                <a:spcPct val="90000"/>
              </a:lnSpc>
              <a:spcBef>
                <a:spcPct val="50000"/>
              </a:spcBef>
            </a:pPr>
            <a:r>
              <a:rPr lang="fr-FR" sz="2000" dirty="0">
                <a:solidFill>
                  <a:srgbClr val="000000"/>
                </a:solidFill>
                <a:latin typeface="Calibri"/>
                <a:ea typeface="ＭＳ Ｐゴシック" charset="0"/>
              </a:rPr>
              <a:t>Elle s</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adresse :</a:t>
            </a:r>
          </a:p>
          <a:p>
            <a:pPr marL="285750" indent="-285750">
              <a:lnSpc>
                <a:spcPct val="90000"/>
              </a:lnSpc>
              <a:spcBef>
                <a:spcPct val="50000"/>
              </a:spcBef>
              <a:buFont typeface="Arial"/>
              <a:buChar char="•"/>
            </a:pPr>
            <a:r>
              <a:rPr lang="fr-FR" sz="2000" dirty="0">
                <a:solidFill>
                  <a:srgbClr val="000000"/>
                </a:solidFill>
                <a:latin typeface="Calibri"/>
                <a:ea typeface="ＭＳ Ｐゴシック" charset="0"/>
              </a:rPr>
              <a:t>Majoritairement aux patients atteints de maladies chroniques :</a:t>
            </a:r>
          </a:p>
          <a:p>
            <a:pPr marL="742950" lvl="1" indent="-285750">
              <a:lnSpc>
                <a:spcPct val="90000"/>
              </a:lnSpc>
              <a:spcBef>
                <a:spcPct val="50000"/>
              </a:spcBef>
              <a:buFont typeface="Wingdings" charset="2"/>
              <a:buChar char="ü"/>
            </a:pPr>
            <a:r>
              <a:rPr lang="fr-FR" sz="2000" dirty="0">
                <a:solidFill>
                  <a:srgbClr val="000000"/>
                </a:solidFill>
                <a:latin typeface="Calibri"/>
                <a:ea typeface="ＭＳ Ｐゴシック" charset="0"/>
              </a:rPr>
              <a:t>Enfants, adolescents, adultes</a:t>
            </a:r>
          </a:p>
          <a:p>
            <a:pPr marL="285750" indent="-285750">
              <a:lnSpc>
                <a:spcPct val="90000"/>
              </a:lnSpc>
              <a:spcBef>
                <a:spcPct val="50000"/>
              </a:spcBef>
              <a:buFont typeface="Arial"/>
              <a:buChar char="•"/>
            </a:pPr>
            <a:r>
              <a:rPr lang="fr-FR" sz="2000" dirty="0">
                <a:solidFill>
                  <a:srgbClr val="000000"/>
                </a:solidFill>
                <a:latin typeface="Calibri"/>
                <a:ea typeface="ＭＳ Ｐゴシック" charset="0"/>
              </a:rPr>
              <a:t>Aux familles des patients :</a:t>
            </a:r>
          </a:p>
          <a:p>
            <a:pPr lvl="1">
              <a:lnSpc>
                <a:spcPct val="90000"/>
              </a:lnSpc>
              <a:spcBef>
                <a:spcPct val="50000"/>
              </a:spcBef>
            </a:pPr>
            <a:r>
              <a:rPr lang="fr-FR" sz="2000" dirty="0">
                <a:solidFill>
                  <a:srgbClr val="000000"/>
                </a:solidFill>
                <a:latin typeface="Calibri"/>
                <a:ea typeface="ＭＳ Ｐゴシック" charset="0"/>
              </a:rPr>
              <a:t>Parents de nourrissons, d’</a:t>
            </a:r>
            <a:r>
              <a:rPr lang="fr-FR" altLang="ja-JP" sz="2000" dirty="0">
                <a:solidFill>
                  <a:srgbClr val="000000"/>
                </a:solidFill>
                <a:latin typeface="Calibri"/>
                <a:ea typeface="ＭＳ Ｐゴシック" charset="0"/>
              </a:rPr>
              <a:t>enfants</a:t>
            </a:r>
          </a:p>
          <a:p>
            <a:pPr lvl="1">
              <a:lnSpc>
                <a:spcPct val="90000"/>
              </a:lnSpc>
              <a:spcBef>
                <a:spcPct val="50000"/>
              </a:spcBef>
            </a:pPr>
            <a:r>
              <a:rPr lang="fr-FR" sz="2000" dirty="0">
                <a:solidFill>
                  <a:srgbClr val="000000"/>
                </a:solidFill>
                <a:latin typeface="Calibri"/>
                <a:ea typeface="ＭＳ Ｐゴシック" charset="0"/>
              </a:rPr>
              <a:t>Entourage de personnes âgées</a:t>
            </a:r>
          </a:p>
        </p:txBody>
      </p:sp>
    </p:spTree>
    <p:extLst>
      <p:ext uri="{BB962C8B-B14F-4D97-AF65-F5344CB8AC3E}">
        <p14:creationId xmlns:p14="http://schemas.microsoft.com/office/powerpoint/2010/main" val="919581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80364"/>
            <a:ext cx="8447364" cy="523220"/>
          </a:xfrm>
          <a:prstGeom prst="rect">
            <a:avLst/>
          </a:prstGeom>
        </p:spPr>
        <p:txBody>
          <a:bodyPr wrap="square">
            <a:spAutoFit/>
          </a:bodyPr>
          <a:lstStyle/>
          <a:p>
            <a:pPr algn="ctr"/>
            <a:r>
              <a:rPr lang="fr-FR" sz="2800" dirty="0">
                <a:solidFill>
                  <a:srgbClr val="FF6600"/>
                </a:solidFill>
                <a:effectLst>
                  <a:outerShdw blurRad="38100" dist="12700" dir="2700000" algn="tl" rotWithShape="0">
                    <a:srgbClr val="000000">
                      <a:alpha val="43000"/>
                    </a:srgbClr>
                  </a:outerShdw>
                </a:effectLst>
              </a:rPr>
              <a:t>L’ éducation thérapeutique du patient : qui la pratique ?</a:t>
            </a:r>
          </a:p>
        </p:txBody>
      </p:sp>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4" name="Rectangle 3"/>
          <p:cNvSpPr/>
          <p:nvPr/>
        </p:nvSpPr>
        <p:spPr>
          <a:xfrm>
            <a:off x="280691" y="1190684"/>
            <a:ext cx="8459114" cy="4832092"/>
          </a:xfrm>
          <a:prstGeom prst="rect">
            <a:avLst/>
          </a:prstGeom>
        </p:spPr>
        <p:txBody>
          <a:bodyPr wrap="square">
            <a:spAutoFit/>
          </a:bodyPr>
          <a:lstStyle/>
          <a:p>
            <a:r>
              <a:rPr lang="fr-FR" b="1" dirty="0">
                <a:solidFill>
                  <a:prstClr val="black"/>
                </a:solidFill>
                <a:latin typeface="Calibri"/>
              </a:rPr>
              <a:t>Des professionnels formés à l’ETP : </a:t>
            </a:r>
          </a:p>
          <a:p>
            <a:endParaRPr lang="fr-FR" dirty="0">
              <a:solidFill>
                <a:prstClr val="black"/>
              </a:solidFill>
              <a:latin typeface="Calibri"/>
            </a:endParaRPr>
          </a:p>
          <a:p>
            <a:pPr marL="285750" indent="-285750">
              <a:buFont typeface="Arial"/>
              <a:buChar char="•"/>
            </a:pPr>
            <a:r>
              <a:rPr lang="fr-FR" dirty="0">
                <a:solidFill>
                  <a:prstClr val="black"/>
                </a:solidFill>
                <a:latin typeface="Calibri"/>
              </a:rPr>
              <a:t>Médicaux et paramédicaux</a:t>
            </a:r>
          </a:p>
          <a:p>
            <a:r>
              <a:rPr lang="fr-FR" dirty="0">
                <a:solidFill>
                  <a:prstClr val="black"/>
                </a:solidFill>
                <a:latin typeface="Calibri"/>
              </a:rPr>
              <a:t>Ex : IDE, médecins, pharmaciens, diététiciens, kinésithérapeutes, etc…</a:t>
            </a:r>
          </a:p>
          <a:p>
            <a:endParaRPr lang="fr-FR" dirty="0">
              <a:solidFill>
                <a:prstClr val="black"/>
              </a:solidFill>
              <a:latin typeface="Calibri"/>
            </a:endParaRPr>
          </a:p>
          <a:p>
            <a:pPr marL="285750" indent="-285750">
              <a:buFont typeface="Arial"/>
              <a:buChar char="•"/>
            </a:pPr>
            <a:r>
              <a:rPr lang="fr-FR" dirty="0">
                <a:solidFill>
                  <a:prstClr val="black"/>
                </a:solidFill>
                <a:latin typeface="Calibri"/>
              </a:rPr>
              <a:t>Psychologues</a:t>
            </a:r>
          </a:p>
          <a:p>
            <a:endParaRPr lang="fr-FR" dirty="0">
              <a:solidFill>
                <a:prstClr val="black"/>
              </a:solidFill>
              <a:latin typeface="Calibri"/>
            </a:endParaRPr>
          </a:p>
          <a:p>
            <a:pPr marL="285750" indent="-285750">
              <a:buFont typeface="Arial"/>
              <a:buChar char="•"/>
            </a:pPr>
            <a:r>
              <a:rPr lang="fr-FR" dirty="0">
                <a:solidFill>
                  <a:prstClr val="black"/>
                </a:solidFill>
                <a:latin typeface="Calibri"/>
              </a:rPr>
              <a:t>Enseignants en activité physique adaptées</a:t>
            </a:r>
          </a:p>
          <a:p>
            <a:endParaRPr lang="fr-FR" dirty="0">
              <a:solidFill>
                <a:prstClr val="black"/>
              </a:solidFill>
              <a:latin typeface="Calibri"/>
            </a:endParaRPr>
          </a:p>
          <a:p>
            <a:r>
              <a:rPr lang="fr-FR" b="1" dirty="0">
                <a:solidFill>
                  <a:prstClr val="black"/>
                </a:solidFill>
                <a:latin typeface="Calibri"/>
              </a:rPr>
              <a:t>Aussi </a:t>
            </a:r>
          </a:p>
          <a:p>
            <a:pPr marL="285750" indent="-285750">
              <a:buFont typeface="Arial"/>
              <a:buChar char="•"/>
            </a:pPr>
            <a:r>
              <a:rPr lang="fr-FR" dirty="0"/>
              <a:t>les patients éducateurs (depuis 2009)</a:t>
            </a:r>
          </a:p>
          <a:p>
            <a:pPr marL="285750" indent="-285750">
              <a:buFont typeface="Arial"/>
              <a:buChar char="•"/>
            </a:pPr>
            <a:endParaRPr lang="fr-FR" dirty="0"/>
          </a:p>
          <a:p>
            <a:r>
              <a:rPr lang="fr-FR" sz="1400" dirty="0"/>
              <a:t>Loi HPST- Art 84</a:t>
            </a:r>
          </a:p>
          <a:p>
            <a:r>
              <a:rPr lang="fr-FR" sz="1400" dirty="0"/>
              <a:t>« Un représentant dûment mandaté d’une association de patients agréée peut coordonner un programme d’ETP »</a:t>
            </a:r>
          </a:p>
          <a:p>
            <a:r>
              <a:rPr lang="fr-FR" sz="1400" dirty="0"/>
              <a:t>« Les membres des associations agréées sont autorisés à dispenser l’ETP sous réserve de satisfaire aux compétences requises »</a:t>
            </a:r>
          </a:p>
          <a:p>
            <a:endParaRPr lang="fr-FR" dirty="0">
              <a:solidFill>
                <a:prstClr val="black"/>
              </a:solidFill>
              <a:latin typeface="Calibri"/>
            </a:endParaRPr>
          </a:p>
          <a:p>
            <a:endParaRPr lang="fr-FR" dirty="0">
              <a:solidFill>
                <a:prstClr val="black"/>
              </a:solidFill>
              <a:latin typeface="Calibri"/>
            </a:endParaRPr>
          </a:p>
        </p:txBody>
      </p:sp>
    </p:spTree>
    <p:extLst>
      <p:ext uri="{BB962C8B-B14F-4D97-AF65-F5344CB8AC3E}">
        <p14:creationId xmlns:p14="http://schemas.microsoft.com/office/powerpoint/2010/main" val="3923205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328316"/>
            <a:ext cx="8447364" cy="461665"/>
          </a:xfrm>
          <a:prstGeom prst="rect">
            <a:avLst/>
          </a:prstGeom>
        </p:spPr>
        <p:txBody>
          <a:bodyPr wrap="square">
            <a:spAutoFit/>
          </a:bodyPr>
          <a:lstStyle/>
          <a:p>
            <a:pPr algn="ctr"/>
            <a:r>
              <a:rPr lang="fr-FR" sz="2400" dirty="0">
                <a:solidFill>
                  <a:srgbClr val="FF6600"/>
                </a:solidFill>
                <a:effectLst>
                  <a:outerShdw blurRad="38100" dist="12700" dir="2700000" algn="tl" rotWithShape="0">
                    <a:srgbClr val="000000">
                      <a:alpha val="43000"/>
                    </a:srgbClr>
                  </a:outerShdw>
                </a:effectLst>
              </a:rPr>
              <a:t>L’ éducation thérapeutique du patient et patients intervenants </a:t>
            </a:r>
          </a:p>
        </p:txBody>
      </p:sp>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4" name="Rectangle 3"/>
          <p:cNvSpPr/>
          <p:nvPr/>
        </p:nvSpPr>
        <p:spPr>
          <a:xfrm>
            <a:off x="170254" y="1051895"/>
            <a:ext cx="8459114" cy="5539978"/>
          </a:xfrm>
          <a:prstGeom prst="rect">
            <a:avLst/>
          </a:prstGeom>
        </p:spPr>
        <p:txBody>
          <a:bodyPr wrap="square">
            <a:spAutoFit/>
          </a:bodyPr>
          <a:lstStyle/>
          <a:p>
            <a:pPr algn="just"/>
            <a:r>
              <a:rPr lang="fr-FR" sz="2000" dirty="0">
                <a:solidFill>
                  <a:prstClr val="black"/>
                </a:solidFill>
                <a:latin typeface="Calibri"/>
              </a:rPr>
              <a:t>Sur le principe de l’</a:t>
            </a:r>
            <a:r>
              <a:rPr lang="fr-FR" sz="2000" dirty="0"/>
              <a:t>éducation par les pairs (auto-soins, compétences psychosociales, savoir-être, savoirs d’action)</a:t>
            </a:r>
          </a:p>
          <a:p>
            <a:pPr algn="just"/>
            <a:endParaRPr lang="fr-FR" sz="2000" dirty="0"/>
          </a:p>
          <a:p>
            <a:pPr algn="just"/>
            <a:r>
              <a:rPr lang="fr-FR" sz="2000" b="1" dirty="0"/>
              <a:t>Recrutement :</a:t>
            </a:r>
            <a:endParaRPr lang="fr-FR" sz="2000" dirty="0"/>
          </a:p>
          <a:p>
            <a:pPr algn="just"/>
            <a:r>
              <a:rPr lang="fr-FR" sz="2000" dirty="0"/>
              <a:t>1. bien connaître la pathologie et sa prise en charge</a:t>
            </a:r>
          </a:p>
          <a:p>
            <a:pPr algn="just"/>
            <a:r>
              <a:rPr lang="fr-FR" sz="2000" dirty="0"/>
              <a:t>2. être motivé et avoir envie de s’impliquer dans un projet</a:t>
            </a:r>
          </a:p>
          <a:p>
            <a:pPr algn="just"/>
            <a:r>
              <a:rPr lang="fr-FR" sz="2000" dirty="0"/>
              <a:t>3. avoir le sens du contact humain et être tolérant</a:t>
            </a:r>
          </a:p>
          <a:p>
            <a:pPr algn="just"/>
            <a:r>
              <a:rPr lang="fr-FR" sz="2000" dirty="0"/>
              <a:t>4. avoir une aptitude à la prise de parole en public</a:t>
            </a:r>
          </a:p>
          <a:p>
            <a:pPr algn="just"/>
            <a:r>
              <a:rPr lang="fr-FR" sz="2000" dirty="0"/>
              <a:t>5. avoir un certain recul par rapport à la maladie</a:t>
            </a:r>
          </a:p>
          <a:p>
            <a:pPr algn="just"/>
            <a:r>
              <a:rPr lang="fr-FR" sz="2000" dirty="0"/>
              <a:t>6. avoir envie de se former et de s’informer en continue</a:t>
            </a:r>
          </a:p>
          <a:p>
            <a:pPr algn="just"/>
            <a:r>
              <a:rPr lang="fr-FR" sz="2000" dirty="0"/>
              <a:t>7. pouvoir consacrer un certain temps à cette activité</a:t>
            </a:r>
          </a:p>
          <a:p>
            <a:pPr algn="just"/>
            <a:endParaRPr lang="fr-FR" sz="2000" dirty="0"/>
          </a:p>
          <a:p>
            <a:pPr algn="just"/>
            <a:r>
              <a:rPr lang="fr-FR" sz="2000" b="1" dirty="0"/>
              <a:t>Freins :</a:t>
            </a:r>
            <a:endParaRPr lang="fr-FR" sz="2000" dirty="0"/>
          </a:p>
          <a:p>
            <a:pPr algn="just"/>
            <a:r>
              <a:rPr lang="fr-FR" sz="2000" dirty="0"/>
              <a:t>Disponibilité des PI, recrutement, formation, rémunération</a:t>
            </a:r>
          </a:p>
          <a:p>
            <a:endParaRPr lang="fr-FR" sz="2000" dirty="0"/>
          </a:p>
          <a:p>
            <a:endParaRPr lang="fr-FR" dirty="0"/>
          </a:p>
          <a:p>
            <a:endParaRPr lang="fr-FR" dirty="0">
              <a:solidFill>
                <a:prstClr val="black"/>
              </a:solidFill>
              <a:latin typeface="Calibri"/>
            </a:endParaRPr>
          </a:p>
          <a:p>
            <a:endParaRPr lang="fr-FR" dirty="0">
              <a:solidFill>
                <a:prstClr val="black"/>
              </a:solidFill>
              <a:latin typeface="Calibri"/>
            </a:endParaRPr>
          </a:p>
        </p:txBody>
      </p:sp>
    </p:spTree>
    <p:extLst>
      <p:ext uri="{BB962C8B-B14F-4D97-AF65-F5344CB8AC3E}">
        <p14:creationId xmlns:p14="http://schemas.microsoft.com/office/powerpoint/2010/main" val="2879006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85" y="270204"/>
            <a:ext cx="8447364" cy="523220"/>
          </a:xfrm>
          <a:prstGeom prst="rect">
            <a:avLst/>
          </a:prstGeom>
        </p:spPr>
        <p:txBody>
          <a:bodyPr wrap="square">
            <a:spAutoFit/>
          </a:bodyPr>
          <a:lstStyle/>
          <a:p>
            <a:pPr algn="ctr"/>
            <a:r>
              <a:rPr lang="fr-FR" sz="2800" dirty="0">
                <a:solidFill>
                  <a:srgbClr val="FF6600"/>
                </a:solidFill>
                <a:effectLst>
                  <a:outerShdw blurRad="38100" dist="12700" dir="2700000" algn="tl" rotWithShape="0">
                    <a:srgbClr val="000000">
                      <a:alpha val="43000"/>
                    </a:srgbClr>
                  </a:outerShdw>
                </a:effectLst>
              </a:rPr>
              <a:t>L’ éducation thérapeutique du patient : mise en œuvre </a:t>
            </a:r>
            <a:endParaRPr lang="fr-FR" sz="2800" dirty="0">
              <a:solidFill>
                <a:prstClr val="black"/>
              </a:solidFill>
            </a:endParaRPr>
          </a:p>
        </p:txBody>
      </p:sp>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2" name="ZoneTexte 1"/>
          <p:cNvSpPr txBox="1"/>
          <p:nvPr/>
        </p:nvSpPr>
        <p:spPr>
          <a:xfrm>
            <a:off x="1395362" y="1378703"/>
            <a:ext cx="3250409" cy="461665"/>
          </a:xfrm>
          <a:prstGeom prst="rect">
            <a:avLst/>
          </a:prstGeom>
          <a:noFill/>
        </p:spPr>
        <p:txBody>
          <a:bodyPr wrap="none" rtlCol="0">
            <a:spAutoFit/>
          </a:bodyPr>
          <a:lstStyle/>
          <a:p>
            <a:r>
              <a:rPr lang="fr-FR" sz="2400" b="1" dirty="0">
                <a:solidFill>
                  <a:srgbClr val="000000"/>
                </a:solidFill>
                <a:latin typeface="Calibri"/>
              </a:rPr>
              <a:t>Un contexte favorable…</a:t>
            </a:r>
          </a:p>
        </p:txBody>
      </p:sp>
      <p:sp>
        <p:nvSpPr>
          <p:cNvPr id="4" name="Rectangle 3"/>
          <p:cNvSpPr/>
          <p:nvPr/>
        </p:nvSpPr>
        <p:spPr>
          <a:xfrm>
            <a:off x="280691" y="2074337"/>
            <a:ext cx="8459114" cy="3323987"/>
          </a:xfrm>
          <a:prstGeom prst="rect">
            <a:avLst/>
          </a:prstGeom>
        </p:spPr>
        <p:txBody>
          <a:bodyPr wrap="square">
            <a:spAutoFit/>
          </a:bodyPr>
          <a:lstStyle/>
          <a:p>
            <a:pPr marL="342900" indent="-342900">
              <a:spcBef>
                <a:spcPct val="50000"/>
              </a:spcBef>
              <a:buFont typeface="Arial"/>
              <a:buChar char="•"/>
            </a:pPr>
            <a:r>
              <a:rPr lang="fr-FR" sz="2000" u="sng" dirty="0">
                <a:solidFill>
                  <a:prstClr val="black"/>
                </a:solidFill>
                <a:latin typeface="Calibri"/>
                <a:ea typeface="ＭＳ Ｐゴシック" charset="0"/>
                <a:cs typeface="ＭＳ Ｐゴシック" charset="0"/>
              </a:rPr>
              <a:t>Recommandations de la HAS (2007) :</a:t>
            </a:r>
          </a:p>
          <a:p>
            <a:pPr marL="342900" indent="-342900">
              <a:spcBef>
                <a:spcPct val="50000"/>
              </a:spcBef>
              <a:buFont typeface="Wingdings" charset="2"/>
              <a:buChar char="Ø"/>
            </a:pPr>
            <a:r>
              <a:rPr lang="fr-FR" sz="2000" dirty="0">
                <a:solidFill>
                  <a:prstClr val="black"/>
                </a:solidFill>
                <a:latin typeface="Calibri"/>
                <a:ea typeface="ＭＳ Ｐゴシック" charset="0"/>
                <a:cs typeface="ＭＳ Ｐゴシック" charset="0"/>
              </a:rPr>
              <a:t>Guide méthodologique : « Structuration d’un programme d’éducation thérapeutique du patient dans le champs des maladies chroniques »</a:t>
            </a:r>
          </a:p>
          <a:p>
            <a:pPr marL="342900" indent="-342900">
              <a:spcBef>
                <a:spcPct val="50000"/>
              </a:spcBef>
              <a:buFont typeface="Arial"/>
              <a:buChar char="•"/>
            </a:pPr>
            <a:r>
              <a:rPr lang="fr-FR" sz="2000" u="sng" dirty="0">
                <a:solidFill>
                  <a:prstClr val="black"/>
                </a:solidFill>
                <a:latin typeface="Calibri"/>
                <a:ea typeface="ＭＳ Ｐゴシック" charset="0"/>
                <a:cs typeface="ＭＳ Ｐゴシック" charset="0"/>
              </a:rPr>
              <a:t>Inscription de l’ETP dans la loi (2009) :</a:t>
            </a:r>
          </a:p>
          <a:p>
            <a:pPr marL="342900" indent="-342900">
              <a:spcBef>
                <a:spcPct val="50000"/>
              </a:spcBef>
              <a:buFont typeface="Wingdings" charset="2"/>
              <a:buChar char="Ø"/>
            </a:pPr>
            <a:r>
              <a:rPr lang="fr-FR" sz="2000" dirty="0">
                <a:solidFill>
                  <a:prstClr val="black"/>
                </a:solidFill>
                <a:latin typeface="Calibri"/>
                <a:ea typeface="ＭＳ Ｐゴシック" charset="0"/>
                <a:cs typeface="ＭＳ Ｐゴシック" charset="0"/>
              </a:rPr>
              <a:t>Loi HPST : loi n°2009-879 du 21 juillet 2009 - article 84</a:t>
            </a:r>
          </a:p>
          <a:p>
            <a:pPr marL="342900" indent="-342900">
              <a:spcBef>
                <a:spcPct val="50000"/>
              </a:spcBef>
              <a:buFont typeface="Arial"/>
              <a:buChar char="•"/>
            </a:pPr>
            <a:r>
              <a:rPr lang="fr-FR" sz="2000" u="sng" dirty="0">
                <a:solidFill>
                  <a:prstClr val="black"/>
                </a:solidFill>
                <a:latin typeface="Calibri"/>
                <a:ea typeface="ＭＳ Ｐゴシック" charset="0"/>
                <a:cs typeface="ＭＳ Ｐゴシック" charset="0"/>
              </a:rPr>
              <a:t>Décrets d’application de la loi HPST</a:t>
            </a:r>
            <a:r>
              <a:rPr lang="fr-FR" sz="2000" dirty="0">
                <a:solidFill>
                  <a:prstClr val="black"/>
                </a:solidFill>
                <a:latin typeface="Calibri"/>
                <a:ea typeface="ＭＳ Ｐゴシック" charset="0"/>
                <a:cs typeface="ＭＳ Ｐゴシック" charset="0"/>
              </a:rPr>
              <a:t> (4 août 2010)</a:t>
            </a:r>
          </a:p>
          <a:p>
            <a:pPr marL="342900" indent="-342900">
              <a:spcBef>
                <a:spcPct val="50000"/>
              </a:spcBef>
              <a:buFont typeface="Arial"/>
              <a:buChar char="•"/>
            </a:pPr>
            <a:r>
              <a:rPr lang="fr-FR" sz="2000" u="sng" dirty="0">
                <a:solidFill>
                  <a:prstClr val="black"/>
                </a:solidFill>
                <a:latin typeface="Calibri"/>
                <a:ea typeface="ＭＳ Ｐゴシック" charset="0"/>
                <a:cs typeface="ＭＳ Ｐゴシック" charset="0"/>
              </a:rPr>
              <a:t>Arrêté relatif aux compétences requises pour dispenser l’ETP</a:t>
            </a:r>
            <a:r>
              <a:rPr lang="fr-FR" sz="2000" dirty="0">
                <a:solidFill>
                  <a:prstClr val="black"/>
                </a:solidFill>
                <a:latin typeface="Calibri"/>
                <a:ea typeface="ＭＳ Ｐゴシック" charset="0"/>
                <a:cs typeface="ＭＳ Ｐゴシック" charset="0"/>
              </a:rPr>
              <a:t> (31 mai 2013, 14 janvier 2014)</a:t>
            </a:r>
          </a:p>
        </p:txBody>
      </p:sp>
    </p:spTree>
    <p:extLst>
      <p:ext uri="{BB962C8B-B14F-4D97-AF65-F5344CB8AC3E}">
        <p14:creationId xmlns:p14="http://schemas.microsoft.com/office/powerpoint/2010/main" val="1229619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2" name="ZoneTexte 1"/>
          <p:cNvSpPr txBox="1"/>
          <p:nvPr/>
        </p:nvSpPr>
        <p:spPr>
          <a:xfrm>
            <a:off x="1395362" y="1378703"/>
            <a:ext cx="3250409" cy="461665"/>
          </a:xfrm>
          <a:prstGeom prst="rect">
            <a:avLst/>
          </a:prstGeom>
          <a:noFill/>
        </p:spPr>
        <p:txBody>
          <a:bodyPr wrap="none" rtlCol="0">
            <a:spAutoFit/>
          </a:bodyPr>
          <a:lstStyle/>
          <a:p>
            <a:r>
              <a:rPr lang="fr-FR" sz="2400" b="1" dirty="0">
                <a:solidFill>
                  <a:srgbClr val="000000"/>
                </a:solidFill>
                <a:latin typeface="Calibri"/>
              </a:rPr>
              <a:t>Un contexte favorable…</a:t>
            </a:r>
          </a:p>
        </p:txBody>
      </p:sp>
      <p:sp>
        <p:nvSpPr>
          <p:cNvPr id="4" name="Rectangle 3"/>
          <p:cNvSpPr/>
          <p:nvPr/>
        </p:nvSpPr>
        <p:spPr>
          <a:xfrm>
            <a:off x="280691" y="2074337"/>
            <a:ext cx="8459114" cy="2123658"/>
          </a:xfrm>
          <a:prstGeom prst="rect">
            <a:avLst/>
          </a:prstGeom>
        </p:spPr>
        <p:txBody>
          <a:bodyPr wrap="square">
            <a:spAutoFit/>
          </a:bodyPr>
          <a:lstStyle/>
          <a:p>
            <a:pPr marL="800100" lvl="1" indent="-342900">
              <a:spcBef>
                <a:spcPct val="40000"/>
              </a:spcBef>
              <a:buFont typeface="Arial"/>
              <a:buChar char="•"/>
            </a:pPr>
            <a:r>
              <a:rPr lang="fr-FR" sz="2000" dirty="0">
                <a:solidFill>
                  <a:srgbClr val="000000"/>
                </a:solidFill>
                <a:latin typeface="Calibri"/>
                <a:ea typeface="ＭＳ Ｐゴシック" charset="0"/>
              </a:rPr>
              <a:t>Inscription de l</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ETP dans le parcours de soins du patient</a:t>
            </a:r>
          </a:p>
          <a:p>
            <a:pPr lvl="1">
              <a:spcBef>
                <a:spcPct val="40000"/>
              </a:spcBef>
            </a:pPr>
            <a:endParaRPr lang="fr-FR" altLang="ja-JP" sz="2000" dirty="0">
              <a:solidFill>
                <a:srgbClr val="000000"/>
              </a:solidFill>
              <a:latin typeface="Calibri"/>
              <a:ea typeface="ＭＳ Ｐゴシック" charset="0"/>
            </a:endParaRPr>
          </a:p>
          <a:p>
            <a:pPr marL="800100" lvl="1" indent="-342900">
              <a:spcBef>
                <a:spcPct val="40000"/>
              </a:spcBef>
              <a:buFont typeface="Arial"/>
              <a:buChar char="•"/>
            </a:pPr>
            <a:r>
              <a:rPr lang="fr-FR" sz="2000" dirty="0">
                <a:solidFill>
                  <a:srgbClr val="000000"/>
                </a:solidFill>
                <a:latin typeface="Calibri"/>
                <a:ea typeface="ＭＳ Ｐゴシック" charset="0"/>
              </a:rPr>
              <a:t>Nécessité de formation à l</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ETP pour les professionnels qui la pratiquent</a:t>
            </a:r>
          </a:p>
          <a:p>
            <a:pPr lvl="1">
              <a:spcBef>
                <a:spcPct val="40000"/>
              </a:spcBef>
            </a:pPr>
            <a:endParaRPr lang="fr-FR" altLang="ja-JP" sz="2000" dirty="0">
              <a:solidFill>
                <a:srgbClr val="000000"/>
              </a:solidFill>
              <a:latin typeface="Calibri"/>
              <a:ea typeface="ＭＳ Ｐゴシック" charset="0"/>
            </a:endParaRPr>
          </a:p>
          <a:p>
            <a:pPr marL="800100" lvl="1" indent="-342900">
              <a:spcBef>
                <a:spcPct val="40000"/>
              </a:spcBef>
              <a:buFont typeface="Arial"/>
              <a:buChar char="•"/>
            </a:pPr>
            <a:r>
              <a:rPr lang="fr-FR" sz="2000" dirty="0">
                <a:solidFill>
                  <a:srgbClr val="000000"/>
                </a:solidFill>
                <a:latin typeface="Calibri"/>
                <a:ea typeface="ＭＳ Ｐゴシック" charset="0"/>
              </a:rPr>
              <a:t>Encadrement des programmes d</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ETP par les ARS</a:t>
            </a:r>
          </a:p>
        </p:txBody>
      </p:sp>
      <p:sp>
        <p:nvSpPr>
          <p:cNvPr id="6" name="Rectangle 5"/>
          <p:cNvSpPr/>
          <p:nvPr/>
        </p:nvSpPr>
        <p:spPr>
          <a:xfrm>
            <a:off x="414130" y="247730"/>
            <a:ext cx="8463281" cy="523220"/>
          </a:xfrm>
          <a:prstGeom prst="rect">
            <a:avLst/>
          </a:prstGeom>
        </p:spPr>
        <p:txBody>
          <a:bodyPr wrap="square">
            <a:spAutoFit/>
          </a:bodyPr>
          <a:lstStyle/>
          <a:p>
            <a:pPr lvl="0" algn="ctr"/>
            <a:r>
              <a:rPr lang="fr-FR" sz="2800" dirty="0">
                <a:solidFill>
                  <a:srgbClr val="FF6600"/>
                </a:solidFill>
                <a:effectLst>
                  <a:outerShdw blurRad="38100" dist="12700" dir="2700000" algn="tl" rotWithShape="0">
                    <a:srgbClr val="000000">
                      <a:alpha val="43000"/>
                    </a:srgbClr>
                  </a:outerShdw>
                </a:effectLst>
              </a:rPr>
              <a:t>L’ éducation thérapeutique du patient : mise en œuvre </a:t>
            </a:r>
            <a:endParaRPr lang="fr-FR" sz="2800" dirty="0">
              <a:solidFill>
                <a:prstClr val="black"/>
              </a:solidFill>
            </a:endParaRPr>
          </a:p>
        </p:txBody>
      </p:sp>
    </p:spTree>
    <p:extLst>
      <p:ext uri="{BB962C8B-B14F-4D97-AF65-F5344CB8AC3E}">
        <p14:creationId xmlns:p14="http://schemas.microsoft.com/office/powerpoint/2010/main" val="2817890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691" y="1321197"/>
            <a:ext cx="8459114" cy="892552"/>
          </a:xfrm>
          <a:prstGeom prst="rect">
            <a:avLst/>
          </a:prstGeom>
        </p:spPr>
        <p:txBody>
          <a:bodyPr wrap="square">
            <a:spAutoFit/>
          </a:bodyPr>
          <a:lstStyle/>
          <a:p>
            <a:pPr lvl="1">
              <a:lnSpc>
                <a:spcPct val="80000"/>
              </a:lnSpc>
            </a:pPr>
            <a:endParaRPr lang="fr-FR" sz="2400" dirty="0">
              <a:solidFill>
                <a:srgbClr val="FF6600"/>
              </a:solidFill>
              <a:latin typeface="Calibri"/>
              <a:ea typeface="ＭＳ Ｐゴシック" charset="0"/>
            </a:endParaRPr>
          </a:p>
          <a:p>
            <a:pPr>
              <a:lnSpc>
                <a:spcPct val="90000"/>
              </a:lnSpc>
              <a:spcBef>
                <a:spcPct val="45000"/>
              </a:spcBef>
            </a:pPr>
            <a:endParaRPr lang="fr-FR" sz="2400" dirty="0">
              <a:solidFill>
                <a:prstClr val="black"/>
              </a:solidFill>
              <a:latin typeface="Calibri"/>
            </a:endParaRPr>
          </a:p>
        </p:txBody>
      </p:sp>
      <p:sp>
        <p:nvSpPr>
          <p:cNvPr id="2" name="ZoneTexte 1"/>
          <p:cNvSpPr txBox="1"/>
          <p:nvPr/>
        </p:nvSpPr>
        <p:spPr>
          <a:xfrm>
            <a:off x="1395361" y="1378703"/>
            <a:ext cx="2518688" cy="461665"/>
          </a:xfrm>
          <a:prstGeom prst="rect">
            <a:avLst/>
          </a:prstGeom>
          <a:noFill/>
        </p:spPr>
        <p:txBody>
          <a:bodyPr wrap="none" rtlCol="0">
            <a:spAutoFit/>
          </a:bodyPr>
          <a:lstStyle/>
          <a:p>
            <a:r>
              <a:rPr lang="fr-FR" sz="2400" b="1" dirty="0">
                <a:solidFill>
                  <a:srgbClr val="000000"/>
                </a:solidFill>
                <a:latin typeface="Calibri"/>
              </a:rPr>
              <a:t>Les freins à l’ETP…</a:t>
            </a:r>
          </a:p>
        </p:txBody>
      </p:sp>
      <p:sp>
        <p:nvSpPr>
          <p:cNvPr id="4" name="Rectangle 3"/>
          <p:cNvSpPr/>
          <p:nvPr/>
        </p:nvSpPr>
        <p:spPr>
          <a:xfrm>
            <a:off x="280691" y="2074337"/>
            <a:ext cx="8459114" cy="2554545"/>
          </a:xfrm>
          <a:prstGeom prst="rect">
            <a:avLst/>
          </a:prstGeom>
        </p:spPr>
        <p:txBody>
          <a:bodyPr wrap="square">
            <a:spAutoFit/>
          </a:bodyPr>
          <a:lstStyle/>
          <a:p>
            <a:pPr marL="342900" indent="-342900">
              <a:spcBef>
                <a:spcPct val="40000"/>
              </a:spcBef>
              <a:buFont typeface="Arial"/>
              <a:buChar char="•"/>
            </a:pPr>
            <a:r>
              <a:rPr lang="fr-FR" sz="2000" b="1" dirty="0">
                <a:solidFill>
                  <a:srgbClr val="000000"/>
                </a:solidFill>
                <a:latin typeface="Calibri"/>
                <a:ea typeface="ＭＳ Ｐゴシック" charset="0"/>
                <a:cs typeface="ＭＳ Ｐゴシック" charset="0"/>
              </a:rPr>
              <a:t>Accessibilité géographique</a:t>
            </a:r>
            <a:r>
              <a:rPr lang="fr-FR" sz="2000" dirty="0">
                <a:solidFill>
                  <a:srgbClr val="000000"/>
                </a:solidFill>
                <a:latin typeface="Calibri"/>
                <a:ea typeface="ＭＳ Ｐゴシック" charset="0"/>
                <a:cs typeface="ＭＳ Ｐゴシック" charset="0"/>
              </a:rPr>
              <a:t> des programmes d</a:t>
            </a:r>
            <a:r>
              <a:rPr lang="ja-JP" altLang="fr-FR" sz="2000" dirty="0">
                <a:solidFill>
                  <a:srgbClr val="000000"/>
                </a:solidFill>
                <a:latin typeface="Calibri"/>
                <a:ea typeface="ＭＳ Ｐゴシック" charset="0"/>
                <a:cs typeface="ＭＳ Ｐゴシック" charset="0"/>
              </a:rPr>
              <a:t>’</a:t>
            </a:r>
            <a:r>
              <a:rPr lang="fr-FR" altLang="ja-JP" sz="2000" dirty="0">
                <a:solidFill>
                  <a:srgbClr val="000000"/>
                </a:solidFill>
                <a:latin typeface="Calibri"/>
                <a:ea typeface="ＭＳ Ｐゴシック" charset="0"/>
                <a:cs typeface="ＭＳ Ｐゴシック" charset="0"/>
              </a:rPr>
              <a:t>ETP</a:t>
            </a:r>
          </a:p>
          <a:p>
            <a:pPr marL="800100" lvl="1" indent="-342900">
              <a:spcBef>
                <a:spcPct val="40000"/>
              </a:spcBef>
              <a:buFont typeface="Wingdings" charset="2"/>
              <a:buChar char="Ø"/>
            </a:pPr>
            <a:r>
              <a:rPr lang="fr-FR" sz="2000" dirty="0">
                <a:solidFill>
                  <a:srgbClr val="000000"/>
                </a:solidFill>
                <a:latin typeface="Calibri"/>
                <a:ea typeface="ＭＳ Ｐゴシック" charset="0"/>
              </a:rPr>
              <a:t>Offre très hétérogène</a:t>
            </a:r>
          </a:p>
          <a:p>
            <a:pPr marL="800100" lvl="1" indent="-342900">
              <a:spcBef>
                <a:spcPct val="40000"/>
              </a:spcBef>
              <a:buFont typeface="Wingdings" charset="2"/>
              <a:buChar char="Ø"/>
            </a:pPr>
            <a:r>
              <a:rPr lang="fr-FR" sz="2000" dirty="0">
                <a:solidFill>
                  <a:srgbClr val="000000"/>
                </a:solidFill>
                <a:latin typeface="Calibri"/>
                <a:ea typeface="ＭＳ Ｐゴシック" charset="0"/>
              </a:rPr>
              <a:t>Fonction de la pathologie, de l</a:t>
            </a:r>
            <a:r>
              <a:rPr lang="ja-JP" altLang="fr-FR" sz="2000" dirty="0">
                <a:solidFill>
                  <a:srgbClr val="000000"/>
                </a:solidFill>
                <a:latin typeface="Calibri"/>
                <a:ea typeface="ＭＳ Ｐゴシック" charset="0"/>
              </a:rPr>
              <a:t>’</a:t>
            </a:r>
            <a:r>
              <a:rPr lang="fr-FR" altLang="ja-JP" sz="2000" dirty="0">
                <a:solidFill>
                  <a:srgbClr val="000000"/>
                </a:solidFill>
                <a:latin typeface="Calibri"/>
                <a:ea typeface="ＭＳ Ｐゴシック" charset="0"/>
              </a:rPr>
              <a:t>endroit, du public, etc…</a:t>
            </a:r>
          </a:p>
          <a:p>
            <a:pPr marL="342900" indent="-342900">
              <a:spcBef>
                <a:spcPct val="40000"/>
              </a:spcBef>
              <a:buFont typeface="Arial"/>
              <a:buChar char="•"/>
            </a:pPr>
            <a:r>
              <a:rPr lang="fr-FR" sz="2000" b="1" dirty="0">
                <a:solidFill>
                  <a:srgbClr val="000000"/>
                </a:solidFill>
                <a:latin typeface="Calibri"/>
                <a:ea typeface="ＭＳ Ｐゴシック" charset="0"/>
                <a:cs typeface="ＭＳ Ｐゴシック" charset="0"/>
              </a:rPr>
              <a:t>Obstacles financiers</a:t>
            </a:r>
          </a:p>
          <a:p>
            <a:pPr marL="342900" indent="-342900">
              <a:spcBef>
                <a:spcPct val="40000"/>
              </a:spcBef>
              <a:buFont typeface="Arial"/>
              <a:buChar char="•"/>
            </a:pPr>
            <a:r>
              <a:rPr lang="fr-FR" sz="2000" b="1" dirty="0">
                <a:solidFill>
                  <a:srgbClr val="000000"/>
                </a:solidFill>
                <a:latin typeface="Calibri"/>
                <a:ea typeface="ＭＳ Ｐゴシック" charset="0"/>
                <a:cs typeface="ＭＳ Ｐゴシック" charset="0"/>
              </a:rPr>
              <a:t>Obstacles socio-culturels </a:t>
            </a:r>
          </a:p>
          <a:p>
            <a:pPr lvl="1">
              <a:spcBef>
                <a:spcPct val="40000"/>
              </a:spcBef>
            </a:pPr>
            <a:endParaRPr lang="fr-FR" altLang="ja-JP" sz="2000" dirty="0">
              <a:solidFill>
                <a:srgbClr val="000000"/>
              </a:solidFill>
              <a:latin typeface="Calibri"/>
              <a:ea typeface="ＭＳ Ｐゴシック" charset="0"/>
            </a:endParaRPr>
          </a:p>
        </p:txBody>
      </p:sp>
      <p:sp>
        <p:nvSpPr>
          <p:cNvPr id="6" name="Rectangle 5"/>
          <p:cNvSpPr/>
          <p:nvPr/>
        </p:nvSpPr>
        <p:spPr>
          <a:xfrm>
            <a:off x="568959" y="288975"/>
            <a:ext cx="8170845" cy="523220"/>
          </a:xfrm>
          <a:prstGeom prst="rect">
            <a:avLst/>
          </a:prstGeom>
        </p:spPr>
        <p:txBody>
          <a:bodyPr wrap="square">
            <a:spAutoFit/>
          </a:bodyPr>
          <a:lstStyle/>
          <a:p>
            <a:pPr lvl="0" algn="ctr"/>
            <a:r>
              <a:rPr lang="fr-FR" sz="2800" dirty="0">
                <a:solidFill>
                  <a:srgbClr val="FF6600"/>
                </a:solidFill>
                <a:effectLst>
                  <a:outerShdw blurRad="38100" dist="12700" dir="2700000" algn="tl" rotWithShape="0">
                    <a:srgbClr val="000000">
                      <a:alpha val="43000"/>
                    </a:srgbClr>
                  </a:outerShdw>
                </a:effectLst>
              </a:rPr>
              <a:t>L’ éducation thérapeutique du patient : mise en œuvre </a:t>
            </a:r>
            <a:endParaRPr lang="fr-FR" sz="2800" dirty="0">
              <a:solidFill>
                <a:prstClr val="black"/>
              </a:solidFill>
            </a:endParaRPr>
          </a:p>
        </p:txBody>
      </p:sp>
    </p:spTree>
    <p:extLst>
      <p:ext uri="{BB962C8B-B14F-4D97-AF65-F5344CB8AC3E}">
        <p14:creationId xmlns:p14="http://schemas.microsoft.com/office/powerpoint/2010/main" val="2889486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441" y="289346"/>
            <a:ext cx="8447364" cy="523220"/>
          </a:xfrm>
          <a:prstGeom prst="rect">
            <a:avLst/>
          </a:prstGeom>
        </p:spPr>
        <p:txBody>
          <a:bodyPr wrap="square">
            <a:spAutoFit/>
          </a:bodyPr>
          <a:lstStyle/>
          <a:p>
            <a:pPr algn="ctr"/>
            <a:r>
              <a:rPr lang="fr-FR" sz="2800" dirty="0">
                <a:solidFill>
                  <a:srgbClr val="FF6600"/>
                </a:solidFill>
                <a:effectLst>
                  <a:outerShdw blurRad="38100" dist="12700" dir="2700000" algn="tl" rotWithShape="0">
                    <a:srgbClr val="000000">
                      <a:alpha val="43000"/>
                    </a:srgbClr>
                  </a:outerShdw>
                </a:effectLst>
              </a:rPr>
              <a:t>L’ éducation thérapeutique du patient : mise en œuvre </a:t>
            </a:r>
            <a:endParaRPr lang="fr-FR" sz="2800" dirty="0">
              <a:solidFill>
                <a:prstClr val="black"/>
              </a:solidFill>
            </a:endParaRPr>
          </a:p>
        </p:txBody>
      </p:sp>
      <p:sp>
        <p:nvSpPr>
          <p:cNvPr id="5" name="Rectangle 4"/>
          <p:cNvSpPr/>
          <p:nvPr/>
        </p:nvSpPr>
        <p:spPr>
          <a:xfrm>
            <a:off x="280691" y="1128156"/>
            <a:ext cx="8459114" cy="4216539"/>
          </a:xfrm>
          <a:prstGeom prst="rect">
            <a:avLst/>
          </a:prstGeom>
        </p:spPr>
        <p:txBody>
          <a:bodyPr wrap="square">
            <a:spAutoFit/>
          </a:bodyPr>
          <a:lstStyle/>
          <a:p>
            <a:r>
              <a:rPr lang="fr-FR" sz="2400" b="1" dirty="0">
                <a:solidFill>
                  <a:srgbClr val="FF6600"/>
                </a:solidFill>
                <a:latin typeface="Calibri"/>
              </a:rPr>
              <a:t>		</a:t>
            </a:r>
            <a:r>
              <a:rPr lang="fr-FR" sz="2400" b="1" dirty="0">
                <a:solidFill>
                  <a:srgbClr val="000000"/>
                </a:solidFill>
                <a:latin typeface="Calibri"/>
              </a:rPr>
              <a:t>Les finalités de l’ETP </a:t>
            </a:r>
          </a:p>
          <a:p>
            <a:endParaRPr lang="fr-FR" b="1" dirty="0">
              <a:solidFill>
                <a:prstClr val="black"/>
              </a:solidFill>
              <a:latin typeface="Calibri"/>
            </a:endParaRPr>
          </a:p>
          <a:p>
            <a:pPr algn="just"/>
            <a:endParaRPr lang="fr-FR" b="1" dirty="0">
              <a:solidFill>
                <a:prstClr val="black"/>
              </a:solidFill>
              <a:latin typeface="Calibri"/>
            </a:endParaRPr>
          </a:p>
          <a:p>
            <a:pPr marL="285750" indent="-285750" algn="just">
              <a:buFont typeface="Arial"/>
              <a:buChar char="•"/>
            </a:pPr>
            <a:r>
              <a:rPr lang="fr-FR" sz="1600" dirty="0">
                <a:solidFill>
                  <a:prstClr val="black"/>
                </a:solidFill>
                <a:latin typeface="Calibri"/>
              </a:rPr>
              <a:t>Comprendre la maladie et les traitements</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Acquérir et conserver des compétences</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Gérer au quotidien sa vie avec la maladie</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Prévenir/Faire face aux crises</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Retarder les complications de la maladie (prévention tertiaire)</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Améliorer l’observance thérapeutique</a:t>
            </a:r>
          </a:p>
          <a:p>
            <a:pPr algn="just"/>
            <a:endParaRPr lang="fr-FR" sz="1600" dirty="0">
              <a:solidFill>
                <a:prstClr val="black"/>
              </a:solidFill>
              <a:latin typeface="Calibri"/>
            </a:endParaRPr>
          </a:p>
          <a:p>
            <a:pPr marL="285750" indent="-285750" algn="just">
              <a:buFont typeface="Arial"/>
              <a:buChar char="•"/>
            </a:pPr>
            <a:r>
              <a:rPr lang="fr-FR" sz="1600" dirty="0">
                <a:solidFill>
                  <a:prstClr val="black"/>
                </a:solidFill>
                <a:latin typeface="Calibri"/>
              </a:rPr>
              <a:t>Maintenir et/ou améliorer la qualité de vie</a:t>
            </a:r>
          </a:p>
        </p:txBody>
      </p:sp>
    </p:spTree>
    <p:extLst>
      <p:ext uri="{BB962C8B-B14F-4D97-AF65-F5344CB8AC3E}">
        <p14:creationId xmlns:p14="http://schemas.microsoft.com/office/powerpoint/2010/main" val="2841073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Cours LEPS">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4167</TotalTime>
  <Words>8739</Words>
  <Application>Microsoft Macintosh PowerPoint</Application>
  <PresentationFormat>Affichage à l'écran (16:10)</PresentationFormat>
  <Paragraphs>890</Paragraphs>
  <Slides>104</Slides>
  <Notes>27</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104</vt:i4>
      </vt:variant>
    </vt:vector>
  </HeadingPairs>
  <TitlesOfParts>
    <vt:vector size="123" baseType="lpstr">
      <vt:lpstr>ＭＳ Ｐゴシック</vt:lpstr>
      <vt:lpstr>TimesNewRomanPSMT</vt:lpstr>
      <vt:lpstr>ヒラギノ角ゴ Pro W3</vt:lpstr>
      <vt:lpstr>Arial</vt:lpstr>
      <vt:lpstr>Arial Black</vt:lpstr>
      <vt:lpstr>Avenir Light</vt:lpstr>
      <vt:lpstr>AvenirNextCondensed</vt:lpstr>
      <vt:lpstr>Calibri</vt:lpstr>
      <vt:lpstr>Comic Sans MS</vt:lpstr>
      <vt:lpstr>Euphemia</vt:lpstr>
      <vt:lpstr>Georgia</vt:lpstr>
      <vt:lpstr>Helvetica</vt:lpstr>
      <vt:lpstr>Symbol</vt:lpstr>
      <vt:lpstr>Tahoma</vt:lpstr>
      <vt:lpstr>Times New Roman</vt:lpstr>
      <vt:lpstr>Trebuchet MS</vt:lpstr>
      <vt:lpstr>Wingdings</vt:lpstr>
      <vt:lpstr>Wingdings 2</vt:lpstr>
      <vt:lpstr>Cours LEPS</vt:lpstr>
      <vt:lpstr>DU Médiation santé  La participation des usagers et du tissu associatif Santé communautaire et éducation en santé</vt:lpstr>
      <vt:lpstr>Objectifs pédagogiques</vt:lpstr>
      <vt:lpstr>La santé ?</vt:lpstr>
      <vt:lpstr>Présentation PowerPoint</vt:lpstr>
      <vt:lpstr>Présentation PowerPoint</vt:lpstr>
      <vt:lpstr>Présentation PowerPoint</vt:lpstr>
      <vt:lpstr>Présentation PowerPoint</vt:lpstr>
      <vt:lpstr>Qu’est-ce qui détermine notre état de santé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inégalités sociales de santé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déterminants matériels</vt:lpstr>
      <vt:lpstr>Santé et travail en Île de France Etat de santé et inégalités sociales et territoriales : éléments de diagnostic francilien. ARS ÎdeF, 2011.</vt:lpstr>
      <vt:lpstr>Expositions environnementales et ISS Deguen S, Zmirou-Navier D. adsp n° 73 décembre 2010, 27-28.</vt:lpstr>
      <vt:lpstr>Cadre théorique des déterminants sociaux et psychosociaux de la santé.  La santé en France, HCSP 2002. D’après Berkman et Glass</vt:lpstr>
      <vt:lpstr>La dimension territoriale</vt:lpstr>
      <vt:lpstr>Les inégalités territoriales ne recoupent qu'en partie les inégalités sociales.  </vt:lpstr>
      <vt:lpstr>Que faire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des méthodes de pédagogie active ?</vt:lpstr>
      <vt:lpstr>Définir les concepts d’information, de conseil et d’éducation</vt:lpstr>
      <vt:lpstr>Présentation PowerPoint</vt:lpstr>
      <vt:lpstr>Présentation PowerPoint</vt:lpstr>
      <vt:lpstr>Définir les concepts d’information, de conseil et d’éducation</vt:lpstr>
      <vt:lpstr>Présentation PowerPoint</vt:lpstr>
      <vt:lpstr>Education pour la santé - définition</vt:lpstr>
      <vt:lpstr>Education pour la santé : à qui s’adresse-t-elle ?</vt:lpstr>
      <vt:lpstr>Education pour la santé : quelles sont ses finalités?</vt:lpstr>
      <vt:lpstr>Education pour la santé : qui la met en œuvre?</vt:lpstr>
      <vt:lpstr>Education à la santé familiale : définition</vt:lpstr>
      <vt:lpstr>Education santé familiale : définition</vt:lpstr>
      <vt:lpstr>Education santé familiale : à qui s’adresse-t-elle ?</vt:lpstr>
      <vt:lpstr>Education santé familiale : Quelles sont ses finalités ?</vt:lpstr>
      <vt:lpstr>Education santé familiale : qui la met en œuvre ?</vt:lpstr>
      <vt:lpstr>… permettant l’acquisition de compétences …</vt:lpstr>
      <vt:lpstr>… par des situations de formation au plus proche du quotidien des familles.</vt:lpstr>
      <vt:lpstr>L’ETP - Activité de groupe</vt:lpstr>
      <vt:lpstr>Faites votre choix </vt:lpstr>
      <vt:lpstr>Faites votre choix </vt:lpstr>
      <vt:lpstr>Faites votre choix </vt:lpstr>
      <vt:lpstr>Faites votre choix </vt:lpstr>
      <vt:lpstr>Résultats</vt:lpstr>
      <vt:lpstr>Faire une synthèse</vt:lpstr>
      <vt:lpstr>Faire une synthèse</vt:lpstr>
      <vt:lpstr>Définition de l’ETP</vt:lpstr>
      <vt:lpstr>Présentation PowerPoint</vt:lpstr>
      <vt:lpstr>Présentation PowerPoint</vt:lpstr>
      <vt:lpstr>Être centré sur le patient,   ça veut dire…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Transposition EPS  ETP </vt:lpstr>
      <vt:lpstr>http://www.educationtherapeutique-idf.org</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dpss bert</dc:creator>
  <cp:lastModifiedBy>Cyril CROZET</cp:lastModifiedBy>
  <cp:revision>114</cp:revision>
  <dcterms:created xsi:type="dcterms:W3CDTF">2015-04-02T11:52:08Z</dcterms:created>
  <dcterms:modified xsi:type="dcterms:W3CDTF">2025-02-03T15:39:28Z</dcterms:modified>
</cp:coreProperties>
</file>