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3"/>
  </p:notesMasterIdLst>
  <p:sldIdLst>
    <p:sldId id="256" r:id="rId2"/>
    <p:sldId id="265" r:id="rId3"/>
    <p:sldId id="288" r:id="rId4"/>
    <p:sldId id="280" r:id="rId5"/>
    <p:sldId id="281" r:id="rId6"/>
    <p:sldId id="282" r:id="rId7"/>
    <p:sldId id="287" r:id="rId8"/>
    <p:sldId id="283" r:id="rId9"/>
    <p:sldId id="284" r:id="rId10"/>
    <p:sldId id="290"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6666"/>
    <a:srgbClr val="003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8816" autoAdjust="0"/>
  </p:normalViewPr>
  <p:slideViewPr>
    <p:cSldViewPr snapToGrid="0">
      <p:cViewPr varScale="1">
        <p:scale>
          <a:sx n="60" d="100"/>
          <a:sy n="60" d="100"/>
        </p:scale>
        <p:origin x="-25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Pt>
            <c:idx val="3"/>
            <c:invertIfNegative val="0"/>
            <c:bubble3D val="0"/>
            <c:extLst xmlns:c16r2="http://schemas.microsoft.com/office/drawing/2015/06/chart">
              <c:ext xmlns:c16="http://schemas.microsoft.com/office/drawing/2014/chart" uri="{C3380CC4-5D6E-409C-BE32-E72D297353CC}">
                <c16:uniqueId val="{00000000-5BF9-46A8-B79E-3EC8E84D7484}"/>
              </c:ext>
            </c:extLst>
          </c:dPt>
          <c:dPt>
            <c:idx val="6"/>
            <c:invertIfNegative val="0"/>
            <c:bubble3D val="0"/>
            <c:spPr>
              <a:solidFill>
                <a:schemeClr val="accent3"/>
              </a:solidFill>
            </c:spPr>
            <c:extLst xmlns:c16r2="http://schemas.microsoft.com/office/drawing/2015/06/chart">
              <c:ext xmlns:c16="http://schemas.microsoft.com/office/drawing/2014/chart" uri="{C3380CC4-5D6E-409C-BE32-E72D297353CC}">
                <c16:uniqueId val="{00000002-5BF9-46A8-B79E-3EC8E84D7484}"/>
              </c:ext>
            </c:extLst>
          </c:dPt>
          <c:dPt>
            <c:idx val="7"/>
            <c:invertIfNegative val="0"/>
            <c:bubble3D val="0"/>
            <c:extLst xmlns:c16r2="http://schemas.microsoft.com/office/drawing/2015/06/chart">
              <c:ext xmlns:c16="http://schemas.microsoft.com/office/drawing/2014/chart" uri="{C3380CC4-5D6E-409C-BE32-E72D297353CC}">
                <c16:uniqueId val="{00000003-5BF9-46A8-B79E-3EC8E84D7484}"/>
              </c:ext>
            </c:extLst>
          </c:dPt>
          <c:dPt>
            <c:idx val="8"/>
            <c:invertIfNegative val="0"/>
            <c:bubble3D val="0"/>
            <c:extLst xmlns:c16r2="http://schemas.microsoft.com/office/drawing/2015/06/chart">
              <c:ext xmlns:c16="http://schemas.microsoft.com/office/drawing/2014/chart" uri="{C3380CC4-5D6E-409C-BE32-E72D297353CC}">
                <c16:uniqueId val="{00000004-5BF9-46A8-B79E-3EC8E84D748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'[Graphique dans Microsoft PowerPoint]Feuil2'!$A$4:$G$5</c:f>
              <c:multiLvlStrCache>
                <c:ptCount val="7"/>
                <c:lvl>
                  <c:pt idx="0">
                    <c:v>VIH</c:v>
                  </c:pt>
                  <c:pt idx="1">
                    <c:v>VHB</c:v>
                  </c:pt>
                  <c:pt idx="2">
                    <c:v>MG</c:v>
                  </c:pt>
                  <c:pt idx="3">
                    <c:v>VIH</c:v>
                  </c:pt>
                  <c:pt idx="4">
                    <c:v>VHB</c:v>
                  </c:pt>
                  <c:pt idx="5">
                    <c:v>MG</c:v>
                  </c:pt>
                  <c:pt idx="6">
                    <c:v>Pop gen All</c:v>
                  </c:pt>
                </c:lvl>
                <c:lvl>
                  <c:pt idx="0">
                    <c:v>Femmes </c:v>
                  </c:pt>
                  <c:pt idx="3">
                    <c:v>Hommes</c:v>
                  </c:pt>
                </c:lvl>
              </c:multiLvlStrCache>
            </c:multiLvlStrRef>
          </c:cat>
          <c:val>
            <c:numRef>
              <c:f>'[Graphique dans Microsoft PowerPoint]Feuil2'!$A$6:$G$6</c:f>
              <c:numCache>
                <c:formatCode>General</c:formatCode>
                <c:ptCount val="7"/>
                <c:pt idx="0">
                  <c:v>31.4</c:v>
                </c:pt>
                <c:pt idx="1">
                  <c:v>21.7</c:v>
                </c:pt>
                <c:pt idx="2">
                  <c:v>24.5</c:v>
                </c:pt>
                <c:pt idx="3">
                  <c:v>19.6</c:v>
                </c:pt>
                <c:pt idx="4">
                  <c:v>19.7</c:v>
                </c:pt>
                <c:pt idx="5">
                  <c:v>17.5</c:v>
                </c:pt>
                <c:pt idx="6">
                  <c:v>7.299999999999997</c:v>
                </c:pt>
              </c:numCache>
            </c:numRef>
          </c:val>
          <c:extLst xmlns:c16r2="http://schemas.microsoft.com/office/drawing/2015/06/chart">
            <c:ext xmlns:c16="http://schemas.microsoft.com/office/drawing/2014/chart" uri="{C3380CC4-5D6E-409C-BE32-E72D297353CC}">
              <c16:uniqueId val="{00000005-5BF9-46A8-B79E-3EC8E84D7484}"/>
            </c:ext>
          </c:extLst>
        </c:ser>
        <c:dLbls>
          <c:showLegendKey val="0"/>
          <c:showVal val="1"/>
          <c:showCatName val="0"/>
          <c:showSerName val="0"/>
          <c:showPercent val="0"/>
          <c:showBubbleSize val="0"/>
        </c:dLbls>
        <c:gapWidth val="75"/>
        <c:axId val="-2131544680"/>
        <c:axId val="-2131572152"/>
      </c:barChart>
      <c:catAx>
        <c:axId val="-2131544680"/>
        <c:scaling>
          <c:orientation val="minMax"/>
        </c:scaling>
        <c:delete val="0"/>
        <c:axPos val="b"/>
        <c:numFmt formatCode="General" sourceLinked="0"/>
        <c:majorTickMark val="none"/>
        <c:minorTickMark val="none"/>
        <c:tickLblPos val="nextTo"/>
        <c:crossAx val="-2131572152"/>
        <c:crosses val="autoZero"/>
        <c:auto val="1"/>
        <c:lblAlgn val="ctr"/>
        <c:lblOffset val="100"/>
        <c:noMultiLvlLbl val="0"/>
      </c:catAx>
      <c:valAx>
        <c:axId val="-2131572152"/>
        <c:scaling>
          <c:orientation val="minMax"/>
        </c:scaling>
        <c:delete val="0"/>
        <c:axPos val="l"/>
        <c:majorGridlines>
          <c:spPr>
            <a:ln>
              <a:noFill/>
            </a:ln>
          </c:spPr>
        </c:majorGridlines>
        <c:numFmt formatCode="General" sourceLinked="1"/>
        <c:majorTickMark val="none"/>
        <c:minorTickMark val="none"/>
        <c:tickLblPos val="nextTo"/>
        <c:txPr>
          <a:bodyPr/>
          <a:lstStyle/>
          <a:p>
            <a:pPr>
              <a:defRPr sz="2000"/>
            </a:pPr>
            <a:endParaRPr lang="fr-FR"/>
          </a:p>
        </c:txPr>
        <c:crossAx val="-2131544680"/>
        <c:crosses val="autoZero"/>
        <c:crossBetween val="between"/>
      </c:valAx>
    </c:plotArea>
    <c:plotVisOnly val="1"/>
    <c:dispBlanksAs val="gap"/>
    <c:showDLblsOverMax val="0"/>
  </c:chart>
  <c:txPr>
    <a:bodyPr/>
    <a:lstStyle/>
    <a:p>
      <a:pPr>
        <a:defRPr sz="16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55D80-AD7A-4829-833D-87313CABB3F4}" type="datetimeFigureOut">
              <a:rPr lang="fr-FR" smtClean="0"/>
              <a:t>27/01/18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68517-9ED5-4AD6-B283-BDBF67DB6D5C}" type="slidenum">
              <a:rPr lang="fr-FR" smtClean="0"/>
              <a:t>‹#›</a:t>
            </a:fld>
            <a:endParaRPr lang="fr-FR"/>
          </a:p>
        </p:txBody>
      </p:sp>
    </p:spTree>
    <p:extLst>
      <p:ext uri="{BB962C8B-B14F-4D97-AF65-F5344CB8AC3E}">
        <p14:creationId xmlns:p14="http://schemas.microsoft.com/office/powerpoint/2010/main" val="43141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Premier constat</a:t>
            </a:r>
            <a:r>
              <a:rPr lang="fr-FR" baseline="0" dirty="0"/>
              <a:t> (déjà dit) p</a:t>
            </a:r>
            <a:r>
              <a:rPr lang="fr-FR" dirty="0"/>
              <a:t>eu d’études</a:t>
            </a:r>
            <a:r>
              <a:rPr lang="fr-FR" baseline="0" dirty="0"/>
              <a:t> sur la santé mentale des personnes immigrées en France.</a:t>
            </a:r>
          </a:p>
          <a:p>
            <a:r>
              <a:rPr lang="fr-FR" baseline="0" dirty="0"/>
              <a:t>J’ai recensé 3 études qui nous renseignent sur l’épidémiologie de la santé mentale des personnes originaires d’Afrique subsaharienne. </a:t>
            </a:r>
          </a:p>
          <a:p>
            <a:r>
              <a:rPr lang="fr-FR" baseline="0" dirty="0"/>
              <a:t>Une étude réalisée à partir des données de </a:t>
            </a:r>
            <a:r>
              <a:rPr lang="fr-FR" baseline="0" dirty="0" err="1"/>
              <a:t>Comede</a:t>
            </a:r>
            <a:r>
              <a:rPr lang="fr-FR" baseline="0" dirty="0"/>
              <a:t>, le comité médical pour les exilés, </a:t>
            </a:r>
          </a:p>
          <a:p>
            <a:r>
              <a:rPr lang="fr-FR" baseline="0" dirty="0"/>
              <a:t>Hypothèses : une population singulière et qui a beaucoup fait l’expérience de violences dans le pays d’origine (</a:t>
            </a:r>
            <a:r>
              <a:rPr lang="fr-FR" baseline="0" dirty="0" err="1"/>
              <a:t>nnt</a:t>
            </a:r>
            <a:r>
              <a:rPr lang="fr-FR" baseline="0" dirty="0"/>
              <a:t> tortures). </a:t>
            </a:r>
          </a:p>
          <a:p>
            <a:r>
              <a:rPr lang="fr-FR" baseline="0" dirty="0"/>
              <a:t>Slide.</a:t>
            </a:r>
          </a:p>
          <a:p>
            <a:r>
              <a:rPr lang="fr-FR" baseline="0" dirty="0"/>
              <a:t>Psychose : l’hypothèse avancée sont les conditions de vie difficiles/expériences des discriminations. </a:t>
            </a:r>
          </a:p>
          <a:p>
            <a:r>
              <a:rPr lang="fr-FR" baseline="0" dirty="0"/>
              <a:t>VESPA 2 : sans qu’on puisse distinguer ce qui relève de l’infection de ce qui relève de l’origine des personnes. </a:t>
            </a:r>
          </a:p>
          <a:p>
            <a:endParaRPr lang="fr-FR" dirty="0"/>
          </a:p>
        </p:txBody>
      </p:sp>
      <p:sp>
        <p:nvSpPr>
          <p:cNvPr id="4" name="Espace réservé du numéro de diapositive 3"/>
          <p:cNvSpPr>
            <a:spLocks noGrp="1"/>
          </p:cNvSpPr>
          <p:nvPr>
            <p:ph type="sldNum" sz="quarter" idx="10"/>
          </p:nvPr>
        </p:nvSpPr>
        <p:spPr/>
        <p:txBody>
          <a:bodyPr/>
          <a:lstStyle/>
          <a:p>
            <a:fld id="{99668517-9ED5-4AD6-B283-BDBF67DB6D5C}" type="slidenum">
              <a:rPr lang="fr-FR" smtClean="0"/>
              <a:t>2</a:t>
            </a:fld>
            <a:endParaRPr lang="fr-FR"/>
          </a:p>
        </p:txBody>
      </p:sp>
    </p:spTree>
    <p:extLst>
      <p:ext uri="{BB962C8B-B14F-4D97-AF65-F5344CB8AC3E}">
        <p14:creationId xmlns:p14="http://schemas.microsoft.com/office/powerpoint/2010/main" val="421355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a:t>
            </a:r>
            <a:r>
              <a:rPr lang="fr-FR" baseline="0" dirty="0"/>
              <a:t> nous sommes intéressés au lien entre le parcours migratoire et la santé mentale : </a:t>
            </a:r>
          </a:p>
          <a:p>
            <a:r>
              <a:rPr lang="fr-FR" baseline="0" dirty="0" err="1"/>
              <a:t>nnt</a:t>
            </a:r>
            <a:r>
              <a:rPr lang="fr-FR" baseline="0" dirty="0"/>
              <a:t> au lien entre violences de politique et de genre qui peuvent entrainer une migration et la santé mentale (une étude réalisé aux Etats Unis chez les immigrés </a:t>
            </a:r>
            <a:r>
              <a:rPr lang="fr-FR" baseline="0" dirty="0" err="1"/>
              <a:t>d’amérique</a:t>
            </a:r>
            <a:r>
              <a:rPr lang="fr-FR" baseline="0" dirty="0"/>
              <a:t> latines a souligné le liens entre persécutions politiques et dépression.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a:t>
            </a:r>
            <a:r>
              <a:rPr lang="fr-FR" baseline="0" dirty="0"/>
              <a:t> nous sommes intéressés au lien entre la construction sociale de l’illégalité en France et la santé mentale (politique migratoire plus strict/discours incriminants les personnes sans papiers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Puisque plusieurs études qualitatives ont souligné l’impact de ces politiques et discours, sur la santé des personnes : l’accès aux soins et l’estime de soi.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Nous nous sommes également intéressés au lien entre le </a:t>
            </a:r>
            <a:r>
              <a:rPr lang="fr-FR" baseline="0" dirty="0" err="1"/>
              <a:t>transnationalisme</a:t>
            </a:r>
            <a:r>
              <a:rPr lang="fr-FR" baseline="0" dirty="0"/>
              <a:t> et la santé mentale.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personnes immigrées gardent différents types de liens avec leur pays d’origine (comme cela a bien été montré dans l’enquête Trajectoire et Origine de l’</a:t>
            </a:r>
            <a:r>
              <a:rPr lang="fr-FR" baseline="0" dirty="0" err="1"/>
              <a:t>Ined</a:t>
            </a:r>
            <a:r>
              <a:rPr lang="fr-FR" baseline="0" dirty="0"/>
              <a:t>) et cela peut avoir un impact sur leur santé physique et mentale. Exemple : slide. </a:t>
            </a:r>
            <a:endParaRPr lang="fr-FR" dirty="0"/>
          </a:p>
        </p:txBody>
      </p:sp>
      <p:sp>
        <p:nvSpPr>
          <p:cNvPr id="4" name="Espace réservé du numéro de diapositive 3"/>
          <p:cNvSpPr>
            <a:spLocks noGrp="1"/>
          </p:cNvSpPr>
          <p:nvPr>
            <p:ph type="sldNum" sz="quarter" idx="10"/>
          </p:nvPr>
        </p:nvSpPr>
        <p:spPr/>
        <p:txBody>
          <a:bodyPr/>
          <a:lstStyle/>
          <a:p>
            <a:fld id="{99668517-9ED5-4AD6-B283-BDBF67DB6D5C}" type="slidenum">
              <a:rPr lang="fr-FR" smtClean="0"/>
              <a:t>3</a:t>
            </a:fld>
            <a:endParaRPr lang="fr-FR"/>
          </a:p>
        </p:txBody>
      </p:sp>
    </p:spTree>
    <p:extLst>
      <p:ext uri="{BB962C8B-B14F-4D97-AF65-F5344CB8AC3E}">
        <p14:creationId xmlns:p14="http://schemas.microsoft.com/office/powerpoint/2010/main" val="409083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Nous</a:t>
            </a:r>
            <a:r>
              <a:rPr lang="en-GB" baseline="0" dirty="0"/>
              <a:t> </a:t>
            </a:r>
            <a:r>
              <a:rPr lang="en-GB" baseline="0" dirty="0" err="1"/>
              <a:t>utilisons</a:t>
            </a:r>
            <a:r>
              <a:rPr lang="en-GB" baseline="0" dirty="0"/>
              <a:t> les </a:t>
            </a:r>
            <a:r>
              <a:rPr lang="en-GB" baseline="0" dirty="0" err="1"/>
              <a:t>données</a:t>
            </a:r>
            <a:r>
              <a:rPr lang="en-GB" baseline="0" dirty="0"/>
              <a:t> de </a:t>
            </a:r>
            <a:r>
              <a:rPr lang="en-GB" baseline="0" dirty="0" err="1"/>
              <a:t>l’enquête</a:t>
            </a:r>
            <a:r>
              <a:rPr lang="en-GB" baseline="0" dirty="0"/>
              <a:t> </a:t>
            </a:r>
            <a:r>
              <a:rPr lang="en-GB" baseline="0" dirty="0" err="1"/>
              <a:t>Parcours</a:t>
            </a:r>
            <a:r>
              <a:rPr lang="en-GB" baseline="0" dirty="0"/>
              <a:t> qui </a:t>
            </a:r>
            <a:r>
              <a:rPr lang="en-GB" baseline="0" dirty="0" err="1"/>
              <a:t>vous</a:t>
            </a:r>
            <a:r>
              <a:rPr lang="en-GB" baseline="0" dirty="0"/>
              <a:t> </a:t>
            </a:r>
            <a:r>
              <a:rPr lang="en-GB" baseline="0" dirty="0" err="1"/>
              <a:t>ont</a:t>
            </a:r>
            <a:r>
              <a:rPr lang="en-GB" baseline="0" dirty="0"/>
              <a:t> déjà </a:t>
            </a:r>
            <a:r>
              <a:rPr lang="en-GB" baseline="0" dirty="0" err="1"/>
              <a:t>été</a:t>
            </a:r>
            <a:r>
              <a:rPr lang="en-GB" baseline="0" dirty="0"/>
              <a:t> </a:t>
            </a:r>
            <a:r>
              <a:rPr lang="en-GB" baseline="0" dirty="0" err="1"/>
              <a:t>présentées</a:t>
            </a:r>
            <a:r>
              <a:rPr lang="en-GB" baseline="0" dirty="0"/>
              <a:t> : </a:t>
            </a:r>
            <a:r>
              <a:rPr lang="en-GB" baseline="0" dirty="0" err="1"/>
              <a:t>enquete</a:t>
            </a:r>
            <a:r>
              <a:rPr lang="en-GB" baseline="0" dirty="0"/>
              <a:t> </a:t>
            </a:r>
            <a:r>
              <a:rPr lang="en-GB" baseline="0" dirty="0" err="1"/>
              <a:t>biographique</a:t>
            </a:r>
            <a:r>
              <a:rPr lang="en-GB" baseline="0" dirty="0"/>
              <a:t> chez les </a:t>
            </a:r>
            <a:r>
              <a:rPr lang="en-GB" baseline="0" dirty="0" err="1"/>
              <a:t>personnes</a:t>
            </a:r>
            <a:r>
              <a:rPr lang="en-GB" baseline="0" dirty="0"/>
              <a:t> </a:t>
            </a:r>
            <a:r>
              <a:rPr lang="en-GB" baseline="0" dirty="0" err="1"/>
              <a:t>originaires</a:t>
            </a:r>
            <a:r>
              <a:rPr lang="en-GB" baseline="0" dirty="0"/>
              <a:t> </a:t>
            </a:r>
            <a:r>
              <a:rPr lang="en-GB" baseline="0" dirty="0" err="1"/>
              <a:t>d’afrique</a:t>
            </a:r>
            <a:r>
              <a:rPr lang="en-GB" baseline="0" dirty="0"/>
              <a:t> SS vivant avec le VIH, </a:t>
            </a:r>
            <a:r>
              <a:rPr lang="en-GB" baseline="0" dirty="0" err="1"/>
              <a:t>l’Hep</a:t>
            </a:r>
            <a:r>
              <a:rPr lang="en-GB" baseline="0" dirty="0"/>
              <a:t> B </a:t>
            </a:r>
            <a:r>
              <a:rPr lang="en-GB" baseline="0" dirty="0" err="1"/>
              <a:t>ou</a:t>
            </a:r>
            <a:r>
              <a:rPr lang="en-GB" baseline="0" dirty="0"/>
              <a:t> </a:t>
            </a:r>
            <a:r>
              <a:rPr lang="en-GB" baseline="0" dirty="0" err="1"/>
              <a:t>ni</a:t>
            </a:r>
            <a:r>
              <a:rPr lang="en-GB" baseline="0" dirty="0"/>
              <a:t> </a:t>
            </a:r>
            <a:r>
              <a:rPr lang="en-GB" baseline="0" dirty="0" err="1"/>
              <a:t>l’une</a:t>
            </a:r>
            <a:r>
              <a:rPr lang="en-GB" baseline="0" dirty="0"/>
              <a:t> </a:t>
            </a:r>
            <a:r>
              <a:rPr lang="en-GB" baseline="0" dirty="0" err="1"/>
              <a:t>ni</a:t>
            </a:r>
            <a:r>
              <a:rPr lang="en-GB" baseline="0" dirty="0"/>
              <a:t> </a:t>
            </a:r>
            <a:r>
              <a:rPr lang="en-GB" baseline="0" dirty="0" err="1"/>
              <a:t>l’autre</a:t>
            </a:r>
            <a:r>
              <a:rPr lang="en-GB" baseline="0" dirty="0"/>
              <a:t> de </a:t>
            </a:r>
            <a:r>
              <a:rPr lang="en-GB" baseline="0" dirty="0" err="1"/>
              <a:t>ces</a:t>
            </a:r>
            <a:r>
              <a:rPr lang="en-GB" baseline="0" dirty="0"/>
              <a:t> pathologies. </a:t>
            </a:r>
            <a:r>
              <a:rPr lang="en-GB" baseline="0" dirty="0" err="1"/>
              <a:t>Cette</a:t>
            </a:r>
            <a:r>
              <a:rPr lang="en-GB" baseline="0" dirty="0"/>
              <a:t> étude </a:t>
            </a:r>
            <a:r>
              <a:rPr lang="en-GB" baseline="0" dirty="0" err="1"/>
              <a:t>porte</a:t>
            </a:r>
            <a:r>
              <a:rPr lang="en-GB" baseline="0" dirty="0"/>
              <a:t> sur les 3 </a:t>
            </a:r>
            <a:r>
              <a:rPr lang="en-GB" baseline="0" dirty="0" err="1"/>
              <a:t>groupes</a:t>
            </a:r>
            <a:r>
              <a:rPr lang="en-GB" baseline="0" dirty="0"/>
              <a:t> </a:t>
            </a:r>
            <a:r>
              <a:rPr lang="en-GB" baseline="0" dirty="0" err="1"/>
              <a:t>enquêtés</a:t>
            </a:r>
            <a:r>
              <a:rPr lang="en-GB" baseline="0" dirty="0"/>
              <a:t>. </a:t>
            </a:r>
          </a:p>
          <a:p>
            <a:endParaRPr lang="en-GB" baseline="0" dirty="0"/>
          </a:p>
          <a:p>
            <a:endParaRPr lang="en-GB" dirty="0"/>
          </a:p>
        </p:txBody>
      </p:sp>
      <p:sp>
        <p:nvSpPr>
          <p:cNvPr id="4" name="Espace réservé du numéro de diapositive 3"/>
          <p:cNvSpPr>
            <a:spLocks noGrp="1"/>
          </p:cNvSpPr>
          <p:nvPr>
            <p:ph type="sldNum" sz="quarter" idx="10"/>
          </p:nvPr>
        </p:nvSpPr>
        <p:spPr/>
        <p:txBody>
          <a:bodyPr/>
          <a:lstStyle/>
          <a:p>
            <a:fld id="{255FF8BC-BF02-4D3A-B02B-41F65C0409EB}" type="slidenum">
              <a:rPr lang="en-GB" smtClean="0"/>
              <a:t>4</a:t>
            </a:fld>
            <a:endParaRPr lang="en-GB"/>
          </a:p>
        </p:txBody>
      </p:sp>
    </p:spTree>
    <p:extLst>
      <p:ext uri="{BB962C8B-B14F-4D97-AF65-F5344CB8AC3E}">
        <p14:creationId xmlns:p14="http://schemas.microsoft.com/office/powerpoint/2010/main" val="381255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PHQ-4</a:t>
            </a:r>
            <a:r>
              <a:rPr lang="fr-FR" baseline="0" dirty="0"/>
              <a:t> c’est un indicateur combiné qui comprend une mesure en deux questions de l’anxiété (le GAD-2) et une mesure en deux questions de la dépression (le PHQ-4). Comme l’anxiété et la dépression sont souvent associées, il a été proposé de les diagnostiquer/de les mesurer ensemble.</a:t>
            </a:r>
          </a:p>
          <a:p>
            <a:r>
              <a:rPr lang="fr-FR" baseline="0" dirty="0"/>
              <a:t>A la base le PHQ-4 est un outils de dépistage systématique de l’anxiété et de la dépression à destination des médecins. Si le patient obtient un score &gt; ou = à 6 (sur un score variant de 0 à 12) il est recommandé au médecin faire ou faire/faire un diagnostique clinique plus approfondi des troubles anxieux et dépressifs. Cet indicateur a été testé et validé comme outils de mesure de ces troubles dans une enquête en population générale en Allemagne. </a:t>
            </a:r>
          </a:p>
        </p:txBody>
      </p:sp>
      <p:sp>
        <p:nvSpPr>
          <p:cNvPr id="4" name="Espace réservé du numéro de diapositive 3"/>
          <p:cNvSpPr>
            <a:spLocks noGrp="1"/>
          </p:cNvSpPr>
          <p:nvPr>
            <p:ph type="sldNum" sz="quarter" idx="10"/>
          </p:nvPr>
        </p:nvSpPr>
        <p:spPr/>
        <p:txBody>
          <a:bodyPr/>
          <a:lstStyle/>
          <a:p>
            <a:fld id="{C1F45846-A30D-4E46-9A0E-35F7D7E656C7}" type="slidenum">
              <a:rPr lang="en-GB" smtClean="0"/>
              <a:t>5</a:t>
            </a:fld>
            <a:endParaRPr lang="en-GB"/>
          </a:p>
        </p:txBody>
      </p:sp>
    </p:spTree>
    <p:extLst>
      <p:ext uri="{BB962C8B-B14F-4D97-AF65-F5344CB8AC3E}">
        <p14:creationId xmlns:p14="http://schemas.microsoft.com/office/powerpoint/2010/main" val="315825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a:t>
            </a:r>
            <a:r>
              <a:rPr lang="fr-FR" baseline="0" dirty="0"/>
              <a:t> des caractéristiques des personnes enquêtes dans le groupe des personnes enquêtées dans les centres de médecine générale.</a:t>
            </a:r>
          </a:p>
          <a:p>
            <a:r>
              <a:rPr lang="fr-FR" baseline="0" dirty="0"/>
              <a:t>Sur les dimensions qui nous intéressent on constate qu’une part importantes des personnes ont migré en raison d’une menace dans leur pays d’origine. </a:t>
            </a:r>
          </a:p>
          <a:p>
            <a:r>
              <a:rPr lang="fr-FR" baseline="0" dirty="0"/>
              <a:t>Qu’il y a un part importante de personnes sans TS au moment de l’enquête.  </a:t>
            </a:r>
          </a:p>
          <a:p>
            <a:r>
              <a:rPr lang="fr-FR" dirty="0"/>
              <a:t>Que les</a:t>
            </a:r>
            <a:r>
              <a:rPr lang="fr-FR" baseline="0" dirty="0"/>
              <a:t> personnes déclarent souvent avoir quelqu’un sur qui compter en France et dans le pays d’origine. </a:t>
            </a:r>
          </a:p>
          <a:p>
            <a:r>
              <a:rPr lang="fr-FR" baseline="0" dirty="0"/>
              <a:t>Que 16% des femmes et deux fois plus d’hommes ont un enfant de moins de 18 ans qui ne vit pas en France. </a:t>
            </a:r>
          </a:p>
          <a:p>
            <a:r>
              <a:rPr lang="fr-FR" baseline="0" dirty="0"/>
              <a:t>Enfin il s’agit d’un population qui connait ou ont connu des situations/évènements associés à la dépression (comme : chômage/inactivité professionnelle, vivre dans la rue (plus pour les hommes) et avoir subi un rapport sexuel forcé (surtout chez les femmes). </a:t>
            </a:r>
            <a:endParaRPr lang="fr-FR" dirty="0"/>
          </a:p>
        </p:txBody>
      </p:sp>
      <p:sp>
        <p:nvSpPr>
          <p:cNvPr id="4" name="Espace réservé du numéro de diapositive 3"/>
          <p:cNvSpPr>
            <a:spLocks noGrp="1"/>
          </p:cNvSpPr>
          <p:nvPr>
            <p:ph type="sldNum" sz="quarter" idx="10"/>
          </p:nvPr>
        </p:nvSpPr>
        <p:spPr/>
        <p:txBody>
          <a:bodyPr/>
          <a:lstStyle/>
          <a:p>
            <a:fld id="{C1F45846-A30D-4E46-9A0E-35F7D7E656C7}" type="slidenum">
              <a:rPr lang="en-GB" smtClean="0"/>
              <a:t>7</a:t>
            </a:fld>
            <a:endParaRPr lang="en-GB"/>
          </a:p>
        </p:txBody>
      </p:sp>
    </p:spTree>
    <p:extLst>
      <p:ext uri="{BB962C8B-B14F-4D97-AF65-F5344CB8AC3E}">
        <p14:creationId xmlns:p14="http://schemas.microsoft.com/office/powerpoint/2010/main" val="388947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Proportion élevé</a:t>
            </a:r>
            <a:r>
              <a:rPr lang="fr-FR" baseline="0" dirty="0"/>
              <a:t> de personnes avec un score supérieure ou égal à 6. Des proportions bien supérieures à ce qui a été observé en Allemagne en population générale quelque soit le sexe ou le groupe d’étude. Les proportions sont un peu plus élevées chez les femmes et surtout on n’observe pas de différence entre les personnes vivant avec le VIH et l’hépatite B et le groupe enquête en médecine générale ni pour les femmes, ni pour les hommes. </a:t>
            </a:r>
            <a:endParaRPr lang="fr-FR" dirty="0"/>
          </a:p>
        </p:txBody>
      </p:sp>
      <p:sp>
        <p:nvSpPr>
          <p:cNvPr id="4" name="Espace réservé du numéro de diapositive 3"/>
          <p:cNvSpPr>
            <a:spLocks noGrp="1"/>
          </p:cNvSpPr>
          <p:nvPr>
            <p:ph type="sldNum" sz="quarter" idx="10"/>
          </p:nvPr>
        </p:nvSpPr>
        <p:spPr/>
        <p:txBody>
          <a:bodyPr/>
          <a:lstStyle/>
          <a:p>
            <a:fld id="{99668517-9ED5-4AD6-B283-BDBF67DB6D5C}" type="slidenum">
              <a:rPr lang="fr-FR" smtClean="0"/>
              <a:t>8</a:t>
            </a:fld>
            <a:endParaRPr lang="fr-FR"/>
          </a:p>
        </p:txBody>
      </p:sp>
    </p:spTree>
    <p:extLst>
      <p:ext uri="{BB962C8B-B14F-4D97-AF65-F5344CB8AC3E}">
        <p14:creationId xmlns:p14="http://schemas.microsoft.com/office/powerpoint/2010/main" val="369491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ts val="1800"/>
              </a:spcBef>
              <a:spcAft>
                <a:spcPts val="1800"/>
              </a:spcAft>
            </a:pPr>
            <a:r>
              <a:rPr lang="fr-FR" dirty="0"/>
              <a:t>En ce</a:t>
            </a:r>
            <a:r>
              <a:rPr lang="fr-FR" baseline="0" dirty="0"/>
              <a:t> qui concerne les dimensions qui nous intéressent on constate que : </a:t>
            </a:r>
          </a:p>
          <a:p>
            <a:pPr>
              <a:spcBef>
                <a:spcPts val="1800"/>
              </a:spcBef>
              <a:spcAft>
                <a:spcPts val="1800"/>
              </a:spcAft>
            </a:pPr>
            <a:r>
              <a:rPr lang="fr-FR" baseline="0" dirty="0"/>
              <a:t>l</a:t>
            </a:r>
            <a:r>
              <a:rPr lang="fr-FR" dirty="0"/>
              <a:t>e parcours migratoire a une influence sur la santé mentale différente pour les femmes et les hommes</a:t>
            </a:r>
          </a:p>
          <a:p>
            <a:pPr lvl="1">
              <a:spcBef>
                <a:spcPts val="1800"/>
              </a:spcBef>
              <a:spcAft>
                <a:spcPts val="1800"/>
              </a:spcAft>
            </a:pPr>
            <a:r>
              <a:rPr lang="fr-FR" dirty="0"/>
              <a:t>« toutes choses égales par ailleurs » quitter son pays en raison d’une menace pour sa vie est lié aux symptômes anxieux et dépressifs chez les femmes.</a:t>
            </a:r>
            <a:r>
              <a:rPr lang="fr-FR" baseline="0" dirty="0"/>
              <a:t> </a:t>
            </a:r>
            <a:endParaRPr lang="fr-FR" dirty="0"/>
          </a:p>
          <a:p>
            <a:pPr lvl="1">
              <a:spcBef>
                <a:spcPts val="1800"/>
              </a:spcBef>
              <a:spcAft>
                <a:spcPts val="1800"/>
              </a:spcAft>
            </a:pPr>
            <a:r>
              <a:rPr lang="fr-FR" dirty="0"/>
              <a:t>« toutes choses égales par ailleurs » l’illégalité en France est lié aux symptômes anxieux et dépressifs chez les hommes.</a:t>
            </a:r>
          </a:p>
          <a:p>
            <a:pPr lvl="1">
              <a:spcBef>
                <a:spcPts val="1800"/>
              </a:spcBef>
              <a:spcAft>
                <a:spcPts val="1800"/>
              </a:spcAft>
            </a:pPr>
            <a:endParaRPr lang="fr-FR" dirty="0"/>
          </a:p>
          <a:p>
            <a:pPr>
              <a:spcBef>
                <a:spcPts val="1800"/>
              </a:spcBef>
              <a:spcAft>
                <a:spcPts val="1800"/>
              </a:spcAft>
            </a:pPr>
            <a:r>
              <a:rPr lang="fr-FR" dirty="0"/>
              <a:t>Les liens transnationaux étudiés ont un impact similaire pour les femmes et les hommes</a:t>
            </a:r>
          </a:p>
          <a:p>
            <a:pPr lvl="1">
              <a:spcBef>
                <a:spcPts val="1800"/>
              </a:spcBef>
              <a:spcAft>
                <a:spcPts val="1800"/>
              </a:spcAft>
            </a:pPr>
            <a:r>
              <a:rPr lang="fr-FR" dirty="0"/>
              <a:t>« toutes choses égales par ailleurs » les personnes ont besoin d’un soutien des proches ici et là-bas pour réduire le risque d’avoir des symptômes anxieux et dépressifs.</a:t>
            </a:r>
          </a:p>
          <a:p>
            <a:pPr lvl="1">
              <a:spcBef>
                <a:spcPts val="1800"/>
              </a:spcBef>
              <a:spcAft>
                <a:spcPts val="1800"/>
              </a:spcAft>
            </a:pPr>
            <a:r>
              <a:rPr lang="fr-FR" dirty="0"/>
              <a:t>« toutes choses égales par ailleurs » le fait d’avoir un enfant de moins de 18 ans au pays n’est pas lié aux symptômes anxieux et dépressifs.</a:t>
            </a:r>
          </a:p>
          <a:p>
            <a:pPr lvl="1">
              <a:spcBef>
                <a:spcPts val="1800"/>
              </a:spcBef>
              <a:spcAft>
                <a:spcPts val="1800"/>
              </a:spcAft>
            </a:pPr>
            <a:endParaRPr lang="fr-FR" dirty="0"/>
          </a:p>
          <a:p>
            <a:pPr lvl="1">
              <a:spcBef>
                <a:spcPts val="1800"/>
              </a:spcBef>
              <a:spcAft>
                <a:spcPts val="1800"/>
              </a:spcAft>
            </a:pPr>
            <a:r>
              <a:rPr lang="fr-FR" dirty="0"/>
              <a:t>On</a:t>
            </a:r>
            <a:r>
              <a:rPr lang="fr-FR" baseline="0" dirty="0"/>
              <a:t> retrouve bien le lien avec les facteurs « connus » de la dépression : chômage, la rue, les violences sexuelles.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C1F45846-A30D-4E46-9A0E-35F7D7E656C7}" type="slidenum">
              <a:rPr lang="en-GB" smtClean="0"/>
              <a:t>9</a:t>
            </a:fld>
            <a:endParaRPr lang="en-GB"/>
          </a:p>
        </p:txBody>
      </p:sp>
    </p:spTree>
    <p:extLst>
      <p:ext uri="{BB962C8B-B14F-4D97-AF65-F5344CB8AC3E}">
        <p14:creationId xmlns:p14="http://schemas.microsoft.com/office/powerpoint/2010/main" val="18409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Phrase </a:t>
            </a:r>
            <a:r>
              <a:rPr lang="fr-FR" dirty="0"/>
              <a:t>en rouge à revoir – pas assez clair. </a:t>
            </a:r>
          </a:p>
        </p:txBody>
      </p:sp>
      <p:sp>
        <p:nvSpPr>
          <p:cNvPr id="4" name="Espace réservé du numéro de diapositive 3"/>
          <p:cNvSpPr>
            <a:spLocks noGrp="1"/>
          </p:cNvSpPr>
          <p:nvPr>
            <p:ph type="sldNum" sz="quarter" idx="10"/>
          </p:nvPr>
        </p:nvSpPr>
        <p:spPr/>
        <p:txBody>
          <a:bodyPr/>
          <a:lstStyle/>
          <a:p>
            <a:fld id="{C1F45846-A30D-4E46-9A0E-35F7D7E656C7}" type="slidenum">
              <a:rPr lang="en-GB" smtClean="0"/>
              <a:t>10</a:t>
            </a:fld>
            <a:endParaRPr lang="en-GB"/>
          </a:p>
        </p:txBody>
      </p:sp>
    </p:spTree>
    <p:extLst>
      <p:ext uri="{BB962C8B-B14F-4D97-AF65-F5344CB8AC3E}">
        <p14:creationId xmlns:p14="http://schemas.microsoft.com/office/powerpoint/2010/main" val="276653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003D4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0627"/>
            <a:ext cx="7772400" cy="1610590"/>
          </a:xfrm>
        </p:spPr>
        <p:txBody>
          <a:bodyPr anchor="b">
            <a:normAutofit/>
          </a:bodyPr>
          <a:lstStyle>
            <a:lvl1pPr algn="ctr">
              <a:defRPr sz="4800"/>
            </a:lvl1pPr>
          </a:lstStyle>
          <a:p>
            <a:r>
              <a:rPr lang="fr-FR" dirty="0"/>
              <a:t>Modifiez le style du titre</a:t>
            </a:r>
            <a:endParaRPr lang="en-US" dirty="0"/>
          </a:p>
        </p:txBody>
      </p:sp>
      <p:sp>
        <p:nvSpPr>
          <p:cNvPr id="3" name="Subtitle 2"/>
          <p:cNvSpPr>
            <a:spLocks noGrp="1"/>
          </p:cNvSpPr>
          <p:nvPr>
            <p:ph type="subTitle" idx="1"/>
          </p:nvPr>
        </p:nvSpPr>
        <p:spPr>
          <a:xfrm>
            <a:off x="685800" y="5247409"/>
            <a:ext cx="7772400" cy="127808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6794" y="436559"/>
            <a:ext cx="1650412" cy="2051462"/>
          </a:xfrm>
          <a:prstGeom prst="rect">
            <a:avLst/>
          </a:prstGeom>
        </p:spPr>
      </p:pic>
      <p:cxnSp>
        <p:nvCxnSpPr>
          <p:cNvPr id="6" name="Connecteur droit 5"/>
          <p:cNvCxnSpPr/>
          <p:nvPr userDrawn="1"/>
        </p:nvCxnSpPr>
        <p:spPr>
          <a:xfrm>
            <a:off x="3312000" y="4878975"/>
            <a:ext cx="2520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606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7CD623-F392-44AC-9723-38610A056F79}" type="datetime1">
              <a:rPr lang="fr-FR" smtClean="0"/>
              <a:t>27/01/18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6BA7E0-D4A9-4B2F-802D-1CE63648CE63}" type="slidenum">
              <a:rPr lang="fr-FR" smtClean="0"/>
              <a:t>‹#›</a:t>
            </a:fld>
            <a:endParaRPr lang="fr-FR"/>
          </a:p>
        </p:txBody>
      </p:sp>
    </p:spTree>
    <p:extLst>
      <p:ext uri="{BB962C8B-B14F-4D97-AF65-F5344CB8AC3E}">
        <p14:creationId xmlns:p14="http://schemas.microsoft.com/office/powerpoint/2010/main" val="415605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userDrawn="1"/>
        </p:nvSpPr>
        <p:spPr>
          <a:xfrm>
            <a:off x="0" y="-1"/>
            <a:ext cx="9144000" cy="3645409"/>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 name="Title 1"/>
          <p:cNvSpPr>
            <a:spLocks noGrp="1"/>
          </p:cNvSpPr>
          <p:nvPr>
            <p:ph type="title"/>
          </p:nvPr>
        </p:nvSpPr>
        <p:spPr>
          <a:xfrm>
            <a:off x="623888" y="1709739"/>
            <a:ext cx="7886700" cy="1854343"/>
          </a:xfrm>
        </p:spPr>
        <p:txBody>
          <a:bodyPr anchor="b">
            <a:normAutofit/>
          </a:bodyPr>
          <a:lstStyle>
            <a:lvl1pPr>
              <a:defRPr sz="4800"/>
            </a:lvl1pPr>
          </a:lstStyle>
          <a:p>
            <a:r>
              <a:rPr lang="fr-FR" dirty="0"/>
              <a:t>Modifiez le style du titre</a:t>
            </a:r>
            <a:endParaRPr lang="en-US" dirty="0"/>
          </a:p>
        </p:txBody>
      </p:sp>
      <p:sp>
        <p:nvSpPr>
          <p:cNvPr id="3" name="Text Placeholder 2"/>
          <p:cNvSpPr>
            <a:spLocks noGrp="1"/>
          </p:cNvSpPr>
          <p:nvPr>
            <p:ph type="body" idx="1"/>
          </p:nvPr>
        </p:nvSpPr>
        <p:spPr>
          <a:xfrm>
            <a:off x="623888" y="3740728"/>
            <a:ext cx="7886700" cy="234892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p>
            <a:fld id="{E509724A-D23B-40DD-8F16-5F4165E4343F}" type="datetime1">
              <a:rPr lang="fr-FR" smtClean="0"/>
              <a:t>27/01/18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6BA7E0-D4A9-4B2F-802D-1CE63648CE63}" type="slidenum">
              <a:rPr lang="fr-FR" smtClean="0"/>
              <a:t>‹#›</a:t>
            </a:fld>
            <a:endParaRPr lang="fr-FR"/>
          </a:p>
        </p:txBody>
      </p:sp>
    </p:spTree>
    <p:extLst>
      <p:ext uri="{BB962C8B-B14F-4D97-AF65-F5344CB8AC3E}">
        <p14:creationId xmlns:p14="http://schemas.microsoft.com/office/powerpoint/2010/main" val="376475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5C2171-A7DC-4402-BFC1-6A40326E94FC}" type="datetime1">
              <a:rPr lang="fr-FR" smtClean="0"/>
              <a:t>27/01/18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6BA7E0-D4A9-4B2F-802D-1CE63648CE63}" type="slidenum">
              <a:rPr lang="fr-FR" smtClean="0"/>
              <a:t>‹#›</a:t>
            </a:fld>
            <a:endParaRPr lang="fr-FR"/>
          </a:p>
        </p:txBody>
      </p:sp>
    </p:spTree>
    <p:extLst>
      <p:ext uri="{BB962C8B-B14F-4D97-AF65-F5344CB8AC3E}">
        <p14:creationId xmlns:p14="http://schemas.microsoft.com/office/powerpoint/2010/main" val="31587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62952"/>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462952"/>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6F496A3-D86C-420C-A6D4-931E0E13DDAA}" type="datetimeFigureOut">
              <a:rPr lang="fr-FR" smtClean="0"/>
              <a:t>27/01/18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8429B39-1FAB-4D90-85E3-A146E7FF05DF}" type="slidenum">
              <a:rPr lang="fr-FR" smtClean="0"/>
              <a:t>‹#›</a:t>
            </a:fld>
            <a:endParaRPr lang="fr-FR"/>
          </a:p>
        </p:txBody>
      </p:sp>
      <p:sp>
        <p:nvSpPr>
          <p:cNvPr id="10" name="Title 1"/>
          <p:cNvSpPr>
            <a:spLocks noGrp="1"/>
          </p:cNvSpPr>
          <p:nvPr>
            <p:ph type="title"/>
          </p:nvPr>
        </p:nvSpPr>
        <p:spPr>
          <a:xfrm>
            <a:off x="628650" y="114300"/>
            <a:ext cx="7886700" cy="997527"/>
          </a:xfrm>
        </p:spPr>
        <p:txBody>
          <a:bodyPr/>
          <a:lstStyle/>
          <a:p>
            <a:r>
              <a:rPr lang="fr-FR"/>
              <a:t>Modifiez le style du titre</a:t>
            </a:r>
            <a:endParaRPr lang="en-US" dirty="0"/>
          </a:p>
        </p:txBody>
      </p:sp>
    </p:spTree>
    <p:extLst>
      <p:ext uri="{BB962C8B-B14F-4D97-AF65-F5344CB8AC3E}">
        <p14:creationId xmlns:p14="http://schemas.microsoft.com/office/powerpoint/2010/main" val="141010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698B5E-FEE9-4F39-AAC0-293244875EB8}" type="datetime1">
              <a:rPr lang="fr-FR" smtClean="0"/>
              <a:t>27/01/18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66BA7E0-D4A9-4B2F-802D-1CE63648CE63}" type="slidenum">
              <a:rPr lang="fr-FR" smtClean="0"/>
              <a:t>‹#›</a:t>
            </a:fld>
            <a:endParaRPr lang="fr-FR"/>
          </a:p>
        </p:txBody>
      </p:sp>
    </p:spTree>
    <p:extLst>
      <p:ext uri="{BB962C8B-B14F-4D97-AF65-F5344CB8AC3E}">
        <p14:creationId xmlns:p14="http://schemas.microsoft.com/office/powerpoint/2010/main" val="36178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30162-89D2-4999-BD69-789F4103997A}" type="datetime1">
              <a:rPr lang="fr-FR" smtClean="0"/>
              <a:t>27/01/18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66BA7E0-D4A9-4B2F-802D-1CE63648CE63}" type="slidenum">
              <a:rPr lang="fr-FR" smtClean="0"/>
              <a:t>‹#›</a:t>
            </a:fld>
            <a:endParaRPr lang="fr-FR"/>
          </a:p>
        </p:txBody>
      </p:sp>
    </p:spTree>
    <p:extLst>
      <p:ext uri="{BB962C8B-B14F-4D97-AF65-F5344CB8AC3E}">
        <p14:creationId xmlns:p14="http://schemas.microsoft.com/office/powerpoint/2010/main" val="41386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600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 name="Title Placeholder 1"/>
          <p:cNvSpPr>
            <a:spLocks noGrp="1"/>
          </p:cNvSpPr>
          <p:nvPr>
            <p:ph type="title"/>
          </p:nvPr>
        </p:nvSpPr>
        <p:spPr>
          <a:xfrm>
            <a:off x="628650" y="114300"/>
            <a:ext cx="7886700" cy="99752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506682"/>
            <a:ext cx="7886700" cy="467028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959E8-4FE2-4854-9993-3647FB0DB428}" type="datetime1">
              <a:rPr lang="fr-FR" smtClean="0"/>
              <a:t>27/01/18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66BA7E0-D4A9-4B2F-802D-1CE63648CE63}" type="slidenum">
              <a:rPr lang="fr-FR" smtClean="0"/>
              <a:pPr/>
              <a:t>‹#›</a:t>
            </a:fld>
            <a:endParaRPr lang="fr-FR"/>
          </a:p>
        </p:txBody>
      </p:sp>
    </p:spTree>
    <p:extLst>
      <p:ext uri="{BB962C8B-B14F-4D97-AF65-F5344CB8AC3E}">
        <p14:creationId xmlns:p14="http://schemas.microsoft.com/office/powerpoint/2010/main" val="101291514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4" r:id="rId5"/>
    <p:sldLayoutId id="2147483662" r:id="rId6"/>
    <p:sldLayoutId id="214748366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44144"/>
            <a:ext cx="7772400" cy="1610590"/>
          </a:xfrm>
        </p:spPr>
        <p:txBody>
          <a:bodyPr>
            <a:noAutofit/>
          </a:bodyPr>
          <a:lstStyle/>
          <a:p>
            <a:r>
              <a:rPr lang="fr-FR" sz="3600" b="1" dirty="0"/>
              <a:t>santé mentale, parcours migratoire et liens transnationaux :  migrations d'Afrique subsaharienne</a:t>
            </a:r>
          </a:p>
        </p:txBody>
      </p:sp>
      <p:sp>
        <p:nvSpPr>
          <p:cNvPr id="3" name="Sous-titre 2"/>
          <p:cNvSpPr>
            <a:spLocks noGrp="1"/>
          </p:cNvSpPr>
          <p:nvPr>
            <p:ph type="subTitle" idx="1"/>
          </p:nvPr>
        </p:nvSpPr>
        <p:spPr/>
        <p:txBody>
          <a:bodyPr/>
          <a:lstStyle/>
          <a:p>
            <a:r>
              <a:rPr lang="fr-FR" dirty="0"/>
              <a:t>Julie Pannetier</a:t>
            </a:r>
          </a:p>
        </p:txBody>
      </p:sp>
    </p:spTree>
    <p:extLst>
      <p:ext uri="{BB962C8B-B14F-4D97-AF65-F5344CB8AC3E}">
        <p14:creationId xmlns:p14="http://schemas.microsoft.com/office/powerpoint/2010/main" val="29218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endParaRPr lang="en-GB" dirty="0"/>
          </a:p>
        </p:txBody>
      </p:sp>
      <p:sp>
        <p:nvSpPr>
          <p:cNvPr id="3" name="Espace réservé du contenu 2"/>
          <p:cNvSpPr>
            <a:spLocks noGrp="1"/>
          </p:cNvSpPr>
          <p:nvPr>
            <p:ph sz="quarter" idx="1"/>
          </p:nvPr>
        </p:nvSpPr>
        <p:spPr/>
        <p:txBody>
          <a:bodyPr>
            <a:normAutofit fontScale="92500" lnSpcReduction="10000"/>
          </a:bodyPr>
          <a:lstStyle/>
          <a:p>
            <a:pPr>
              <a:spcBef>
                <a:spcPts val="1800"/>
              </a:spcBef>
              <a:spcAft>
                <a:spcPts val="1800"/>
              </a:spcAft>
            </a:pPr>
            <a:r>
              <a:rPr lang="fr-FR" dirty="0"/>
              <a:t>Symptômes anxieux et dépressifs (niveau modéré à sévère) sont fréquents chez les personnes originaires d'Afrique subsaharienne.  </a:t>
            </a:r>
          </a:p>
          <a:p>
            <a:pPr>
              <a:spcBef>
                <a:spcPts val="1800"/>
              </a:spcBef>
              <a:spcAft>
                <a:spcPts val="1800"/>
              </a:spcAft>
            </a:pPr>
            <a:r>
              <a:rPr lang="fr-FR" dirty="0"/>
              <a:t>Symptômes anxieux et dépressifs sont associés au fait d’avoir fui sont pays en raison de violences de genre et/ou politique pour les femmes. </a:t>
            </a:r>
          </a:p>
          <a:p>
            <a:pPr>
              <a:spcBef>
                <a:spcPts val="1800"/>
              </a:spcBef>
              <a:spcAft>
                <a:spcPts val="1800"/>
              </a:spcAft>
            </a:pPr>
            <a:r>
              <a:rPr lang="fr-FR" dirty="0"/>
              <a:t>Symptômes anxieux et dépressifs sont liés à l’illégalité vécue en France pour les hommes.</a:t>
            </a:r>
          </a:p>
          <a:p>
            <a:pPr>
              <a:spcBef>
                <a:spcPts val="1800"/>
              </a:spcBef>
              <a:spcAft>
                <a:spcPts val="1800"/>
              </a:spcAft>
            </a:pPr>
            <a:r>
              <a:rPr lang="fr-FR" dirty="0"/>
              <a:t>Le fait de vivre avec le VIH n’est pas lié aux symptômes anxieux et dépressifs. </a:t>
            </a:r>
          </a:p>
        </p:txBody>
      </p:sp>
      <p:pic>
        <p:nvPicPr>
          <p:cNvPr id="4" name="Picture 8"/>
          <p:cNvPicPr>
            <a:picLocks noChangeAspect="1" noChangeArrowheads="1"/>
          </p:cNvPicPr>
          <p:nvPr/>
        </p:nvPicPr>
        <p:blipFill rotWithShape="1">
          <a:blip r:embed="rId3"/>
          <a:srcRect r="54064"/>
          <a:stretch/>
        </p:blipFill>
        <p:spPr bwMode="auto">
          <a:xfrm>
            <a:off x="7543489" y="6372511"/>
            <a:ext cx="1565015" cy="266303"/>
          </a:xfrm>
          <a:prstGeom prst="rect">
            <a:avLst/>
          </a:prstGeom>
          <a:noFill/>
          <a:ln w="9525">
            <a:noFill/>
            <a:miter lim="800000"/>
            <a:headEnd/>
            <a:tailEnd/>
          </a:ln>
        </p:spPr>
      </p:pic>
      <p:sp>
        <p:nvSpPr>
          <p:cNvPr id="5" name="ZoneTexte 4"/>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spTree>
    <p:extLst>
      <p:ext uri="{BB962C8B-B14F-4D97-AF65-F5344CB8AC3E}">
        <p14:creationId xmlns:p14="http://schemas.microsoft.com/office/powerpoint/2010/main" val="222271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BIBLIOGRAPHIE</a:t>
            </a:r>
          </a:p>
        </p:txBody>
      </p:sp>
      <p:sp>
        <p:nvSpPr>
          <p:cNvPr id="3" name="Espace réservé du contenu 2"/>
          <p:cNvSpPr>
            <a:spLocks noGrp="1"/>
          </p:cNvSpPr>
          <p:nvPr>
            <p:ph idx="1"/>
          </p:nvPr>
        </p:nvSpPr>
        <p:spPr>
          <a:xfrm>
            <a:off x="0" y="1506682"/>
            <a:ext cx="9144000" cy="5049393"/>
          </a:xfrm>
        </p:spPr>
        <p:txBody>
          <a:bodyPr>
            <a:normAutofit fontScale="32500" lnSpcReduction="20000"/>
          </a:bodyPr>
          <a:lstStyle/>
          <a:p>
            <a:pPr marL="0" indent="0">
              <a:lnSpc>
                <a:spcPct val="110000"/>
              </a:lnSpc>
              <a:spcAft>
                <a:spcPts val="600"/>
              </a:spcAft>
              <a:buNone/>
            </a:pPr>
            <a:r>
              <a:rPr lang="en-US" sz="3400" dirty="0" err="1"/>
              <a:t>Afulani</a:t>
            </a:r>
            <a:r>
              <a:rPr lang="en-US" sz="3400" dirty="0"/>
              <a:t>, P.A., Torres, J.M., </a:t>
            </a:r>
            <a:r>
              <a:rPr lang="en-US" sz="3400" dirty="0" err="1"/>
              <a:t>Sudhinaraset</a:t>
            </a:r>
            <a:r>
              <a:rPr lang="en-US" sz="3400" dirty="0"/>
              <a:t>, M., </a:t>
            </a:r>
            <a:r>
              <a:rPr lang="en-US" sz="3400" dirty="0" err="1"/>
              <a:t>Asunka</a:t>
            </a:r>
            <a:r>
              <a:rPr lang="en-US" sz="3400" dirty="0"/>
              <a:t>, J., 2016. Transnational ties and the health of sub-Saharan African migrants: The moderating role of gender and family separation. </a:t>
            </a:r>
            <a:r>
              <a:rPr lang="en-US" sz="3400" dirty="0" err="1"/>
              <a:t>Soc</a:t>
            </a:r>
            <a:r>
              <a:rPr lang="en-US" sz="3400" dirty="0"/>
              <a:t> Sci Med 168, 63–71. </a:t>
            </a:r>
          </a:p>
          <a:p>
            <a:pPr marL="0" indent="0">
              <a:lnSpc>
                <a:spcPct val="110000"/>
              </a:lnSpc>
              <a:spcAft>
                <a:spcPts val="600"/>
              </a:spcAft>
              <a:buNone/>
            </a:pPr>
            <a:r>
              <a:rPr lang="fr-FR" sz="3400" dirty="0"/>
              <a:t>Carde, E.. 2007. « Les discriminations selon l’origine dans l’accès aux soins ». Santé Publique 19 (2): 99</a:t>
            </a:r>
            <a:r>
              <a:rPr lang="en-US" sz="3400" dirty="0"/>
              <a:t>‑</a:t>
            </a:r>
            <a:r>
              <a:rPr lang="fr-FR" sz="3400" dirty="0"/>
              <a:t>109.</a:t>
            </a:r>
          </a:p>
          <a:p>
            <a:pPr marL="0" indent="0">
              <a:lnSpc>
                <a:spcPct val="110000"/>
              </a:lnSpc>
              <a:spcAft>
                <a:spcPts val="600"/>
              </a:spcAft>
              <a:buNone/>
            </a:pPr>
            <a:r>
              <a:rPr lang="fr-FR" sz="3400" dirty="0"/>
              <a:t> J. Freedman, J. Valluy 2007</a:t>
            </a:r>
            <a:r>
              <a:rPr lang="fr-FR" sz="3400" i="1" dirty="0"/>
              <a:t>Persécutions des femmes : savoirs mobilisations et protections</a:t>
            </a:r>
            <a:r>
              <a:rPr lang="fr-FR" sz="3400" dirty="0"/>
              <a:t>, Paris : Editions du Croquant, 639pp. </a:t>
            </a:r>
          </a:p>
          <a:p>
            <a:pPr marL="0" indent="0">
              <a:lnSpc>
                <a:spcPct val="110000"/>
              </a:lnSpc>
              <a:spcAft>
                <a:spcPts val="600"/>
              </a:spcAft>
              <a:buNone/>
            </a:pPr>
            <a:r>
              <a:rPr lang="fr-FR" sz="3400" dirty="0"/>
              <a:t>Fassin Didier, Mai 2000, Repenser les enjeux de santé autour de l’immigration, Hommes et Migrations, Santé : le traitement de la différence, n°1225</a:t>
            </a:r>
          </a:p>
          <a:p>
            <a:pPr marL="0" indent="0">
              <a:lnSpc>
                <a:spcPct val="110000"/>
              </a:lnSpc>
              <a:spcAft>
                <a:spcPts val="600"/>
              </a:spcAft>
              <a:buNone/>
            </a:pPr>
            <a:r>
              <a:rPr lang="fr-FR" sz="3400" dirty="0"/>
              <a:t>Feuillet, P., F. </a:t>
            </a:r>
            <a:r>
              <a:rPr lang="fr-FR" sz="3400" dirty="0" err="1"/>
              <a:t>Lert</a:t>
            </a:r>
            <a:r>
              <a:rPr lang="fr-FR" sz="3400" dirty="0"/>
              <a:t>, L. </a:t>
            </a:r>
            <a:r>
              <a:rPr lang="fr-FR" sz="3400" dirty="0" err="1"/>
              <a:t>Tron</a:t>
            </a:r>
            <a:r>
              <a:rPr lang="fr-FR" sz="3400" dirty="0"/>
              <a:t>, C. </a:t>
            </a:r>
            <a:r>
              <a:rPr lang="fr-FR" sz="3400" dirty="0" err="1"/>
              <a:t>Aubriere</a:t>
            </a:r>
            <a:r>
              <a:rPr lang="fr-FR" sz="3400" dirty="0"/>
              <a:t>, B. Spire, R. Dray-</a:t>
            </a:r>
            <a:r>
              <a:rPr lang="fr-FR" sz="3400" dirty="0" err="1"/>
              <a:t>Spira</a:t>
            </a:r>
            <a:r>
              <a:rPr lang="fr-FR" sz="3400" dirty="0"/>
              <a:t>, et Agence Nationale de Recherche sur le Sida et les Hépatites Virales (ANRS)-VIH: Enquête sur les personnes atteintes (Vespa2) </a:t>
            </a:r>
            <a:r>
              <a:rPr lang="fr-FR" sz="3400" dirty="0" err="1"/>
              <a:t>Study</a:t>
            </a:r>
            <a:r>
              <a:rPr lang="fr-FR" sz="3400" dirty="0"/>
              <a:t> Group. </a:t>
            </a:r>
            <a:r>
              <a:rPr lang="en-CA" sz="3400" dirty="0"/>
              <a:t>2016. « Prevalence of and Factors Associated with Depression among People Living with HIV in France ». HIV Medicine, </a:t>
            </a:r>
            <a:r>
              <a:rPr lang="en-CA" sz="3400" dirty="0" err="1"/>
              <a:t>septembre</a:t>
            </a:r>
            <a:r>
              <a:rPr lang="en-CA" sz="3400" dirty="0"/>
              <a:t>. </a:t>
            </a:r>
          </a:p>
          <a:p>
            <a:pPr marL="0" indent="0">
              <a:lnSpc>
                <a:spcPct val="110000"/>
              </a:lnSpc>
              <a:spcAft>
                <a:spcPts val="600"/>
              </a:spcAft>
              <a:buNone/>
            </a:pPr>
            <a:r>
              <a:rPr lang="fr-FR" sz="3400" dirty="0"/>
              <a:t>Fortuna, Lisa R., Michelle V. Porche, et Margarita Alegria. 2008. « </a:t>
            </a:r>
            <a:r>
              <a:rPr lang="fr-FR" sz="3400" dirty="0" err="1"/>
              <a:t>Political</a:t>
            </a:r>
            <a:r>
              <a:rPr lang="fr-FR" sz="3400" dirty="0"/>
              <a:t> Violence, Psychosocial Trauma, and the </a:t>
            </a:r>
            <a:r>
              <a:rPr lang="fr-FR" sz="3400" dirty="0" err="1"/>
              <a:t>Context</a:t>
            </a:r>
            <a:r>
              <a:rPr lang="fr-FR" sz="3400" dirty="0"/>
              <a:t> of Mental Health Services Use </a:t>
            </a:r>
            <a:r>
              <a:rPr lang="fr-FR" sz="3400" dirty="0" err="1"/>
              <a:t>among</a:t>
            </a:r>
            <a:r>
              <a:rPr lang="fr-FR" sz="3400" dirty="0"/>
              <a:t> Immigrant Latinos in the United States ». </a:t>
            </a:r>
            <a:r>
              <a:rPr lang="fr-FR" sz="3400" dirty="0" err="1"/>
              <a:t>Ethnicity</a:t>
            </a:r>
            <a:r>
              <a:rPr lang="fr-FR" sz="3400" dirty="0"/>
              <a:t> &amp; Health 13 (5):</a:t>
            </a:r>
          </a:p>
          <a:p>
            <a:pPr marL="0" indent="0">
              <a:lnSpc>
                <a:spcPct val="110000"/>
              </a:lnSpc>
              <a:spcAft>
                <a:spcPts val="600"/>
              </a:spcAft>
              <a:buNone/>
            </a:pPr>
            <a:r>
              <a:rPr lang="en-GB" sz="3400" dirty="0" err="1"/>
              <a:t>Larchanché</a:t>
            </a:r>
            <a:r>
              <a:rPr lang="en-GB" sz="3400" dirty="0"/>
              <a:t>, S. (2012). Intangible obstacles: Health implications of stigmatization, structural violence, and fear among undocumented immigrants in France. Social Science &amp; Medicine, 74(6), 858</a:t>
            </a:r>
            <a:r>
              <a:rPr lang="en-US" sz="3400" dirty="0"/>
              <a:t>‑863</a:t>
            </a:r>
          </a:p>
          <a:p>
            <a:pPr marL="0" indent="0">
              <a:lnSpc>
                <a:spcPct val="110000"/>
              </a:lnSpc>
              <a:spcAft>
                <a:spcPts val="600"/>
              </a:spcAft>
              <a:buNone/>
            </a:pPr>
            <a:r>
              <a:rPr lang="fr-FR" sz="3400" dirty="0"/>
              <a:t>Trajectoires et origines Enquête sur la diversité des populations en France sous la direction de Cris Beauchemin, Christelle Hamel et Patrick Simon Collection : Grandes Enquêtes2016, 624 pages</a:t>
            </a:r>
          </a:p>
          <a:p>
            <a:pPr marL="0" indent="0">
              <a:lnSpc>
                <a:spcPct val="110000"/>
              </a:lnSpc>
              <a:spcAft>
                <a:spcPts val="600"/>
              </a:spcAft>
              <a:buNone/>
            </a:pPr>
            <a:r>
              <a:rPr lang="fr-FR" sz="3400" dirty="0" err="1"/>
              <a:t>Tortelli</a:t>
            </a:r>
            <a:r>
              <a:rPr lang="fr-FR" sz="3400" dirty="0"/>
              <a:t>, Andrea, Craig Morgan, Andrei </a:t>
            </a:r>
            <a:r>
              <a:rPr lang="fr-FR" sz="3400" dirty="0" err="1"/>
              <a:t>Szoke</a:t>
            </a:r>
            <a:r>
              <a:rPr lang="fr-FR" sz="3400" dirty="0"/>
              <a:t>, </a:t>
            </a:r>
            <a:r>
              <a:rPr lang="fr-FR" sz="3400" dirty="0" err="1"/>
              <a:t>Andreia</a:t>
            </a:r>
            <a:r>
              <a:rPr lang="fr-FR" sz="3400" dirty="0"/>
              <a:t> </a:t>
            </a:r>
            <a:r>
              <a:rPr lang="fr-FR" sz="3400" dirty="0" err="1"/>
              <a:t>Nascimento</a:t>
            </a:r>
            <a:r>
              <a:rPr lang="fr-FR" sz="3400" dirty="0"/>
              <a:t>, Norbert </a:t>
            </a:r>
            <a:r>
              <a:rPr lang="fr-FR" sz="3400" dirty="0" err="1"/>
              <a:t>Skurnik</a:t>
            </a:r>
            <a:r>
              <a:rPr lang="fr-FR" sz="3400" dirty="0"/>
              <a:t>, Erik </a:t>
            </a:r>
            <a:r>
              <a:rPr lang="fr-FR" sz="3400" dirty="0" err="1"/>
              <a:t>Monduit</a:t>
            </a:r>
            <a:r>
              <a:rPr lang="fr-FR" sz="3400" dirty="0"/>
              <a:t> de Caussade, Edith </a:t>
            </a:r>
            <a:r>
              <a:rPr lang="fr-FR" sz="3400" dirty="0" err="1"/>
              <a:t>Fain-Donabedian</a:t>
            </a:r>
            <a:r>
              <a:rPr lang="fr-FR" sz="3400" dirty="0"/>
              <a:t>, et al. 2014. « </a:t>
            </a:r>
            <a:r>
              <a:rPr lang="fr-FR" sz="3400" dirty="0" err="1"/>
              <a:t>Different</a:t>
            </a:r>
            <a:r>
              <a:rPr lang="fr-FR" sz="3400" dirty="0"/>
              <a:t> Rates of First Admissions for </a:t>
            </a:r>
            <a:r>
              <a:rPr lang="fr-FR" sz="3400" dirty="0" err="1"/>
              <a:t>Psychosis</a:t>
            </a:r>
            <a:r>
              <a:rPr lang="fr-FR" sz="3400" dirty="0"/>
              <a:t> in Migrant Groups in Paris ». </a:t>
            </a:r>
            <a:r>
              <a:rPr lang="en-CA" sz="3400" dirty="0"/>
              <a:t>Social Psychiatry and Psychiatric Epidemiology 49 (7): 1103‑9. </a:t>
            </a:r>
          </a:p>
          <a:p>
            <a:pPr marL="0" indent="0">
              <a:lnSpc>
                <a:spcPct val="110000"/>
              </a:lnSpc>
              <a:spcAft>
                <a:spcPts val="600"/>
              </a:spcAft>
              <a:buNone/>
            </a:pPr>
            <a:r>
              <a:rPr lang="fr-FR" sz="3400" dirty="0" err="1"/>
              <a:t>Veïsse</a:t>
            </a:r>
            <a:r>
              <a:rPr lang="fr-FR" sz="3400" dirty="0"/>
              <a:t> A. et </a:t>
            </a:r>
            <a:r>
              <a:rPr lang="fr-FR" sz="3400" dirty="0" err="1"/>
              <a:t>Revault</a:t>
            </a:r>
            <a:r>
              <a:rPr lang="fr-FR" sz="3400" dirty="0"/>
              <a:t> P Santé mentale des migrants/étrangers : mieux caractériser pour mieux soigner </a:t>
            </a:r>
            <a:r>
              <a:rPr lang="fr-FR" sz="3400" dirty="0" err="1"/>
              <a:t>Comede</a:t>
            </a:r>
            <a:r>
              <a:rPr lang="fr-FR" sz="3400" dirty="0"/>
              <a:t> (Comité médical pour les exilés), Le Kremlin-Bicêtre, France BEH </a:t>
            </a:r>
            <a:r>
              <a:rPr lang="fr-FR" sz="3600" dirty="0"/>
              <a:t>17/01/2012 Numéro thématique - Santé et recours aux soins des migrants en France</a:t>
            </a:r>
            <a:endParaRPr lang="fr-FR" sz="3400" dirty="0"/>
          </a:p>
          <a:p>
            <a:pPr marL="0" indent="0">
              <a:lnSpc>
                <a:spcPct val="110000"/>
              </a:lnSpc>
              <a:spcAft>
                <a:spcPts val="600"/>
              </a:spcAft>
              <a:buNone/>
            </a:pPr>
            <a:r>
              <a:rPr lang="fr-FR" sz="1700" dirty="0"/>
              <a:t/>
            </a:r>
            <a:br>
              <a:rPr lang="fr-FR" sz="1700" dirty="0"/>
            </a:br>
            <a:endParaRPr lang="fr-FR" sz="1700" dirty="0"/>
          </a:p>
        </p:txBody>
      </p:sp>
      <p:sp>
        <p:nvSpPr>
          <p:cNvPr id="4" name="Espace réservé du numéro de diapositive 3"/>
          <p:cNvSpPr>
            <a:spLocks noGrp="1"/>
          </p:cNvSpPr>
          <p:nvPr>
            <p:ph type="sldNum" sz="quarter" idx="12"/>
          </p:nvPr>
        </p:nvSpPr>
        <p:spPr/>
        <p:txBody>
          <a:bodyPr/>
          <a:lstStyle/>
          <a:p>
            <a:fld id="{566BA7E0-D4A9-4B2F-802D-1CE63648CE63}" type="slidenum">
              <a:rPr lang="fr-FR" smtClean="0"/>
              <a:t>11</a:t>
            </a:fld>
            <a:endParaRPr lang="fr-FR"/>
          </a:p>
        </p:txBody>
      </p:sp>
    </p:spTree>
    <p:extLst>
      <p:ext uri="{BB962C8B-B14F-4D97-AF65-F5344CB8AC3E}">
        <p14:creationId xmlns:p14="http://schemas.microsoft.com/office/powerpoint/2010/main" val="24051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a:t>
            </a:r>
          </a:p>
        </p:txBody>
      </p:sp>
      <p:sp>
        <p:nvSpPr>
          <p:cNvPr id="3" name="Espace réservé du contenu 2"/>
          <p:cNvSpPr>
            <a:spLocks noGrp="1"/>
          </p:cNvSpPr>
          <p:nvPr>
            <p:ph idx="1"/>
          </p:nvPr>
        </p:nvSpPr>
        <p:spPr/>
        <p:txBody>
          <a:bodyPr>
            <a:normAutofit fontScale="92500"/>
          </a:bodyPr>
          <a:lstStyle/>
          <a:p>
            <a:pPr marL="0" indent="0">
              <a:buNone/>
            </a:pPr>
            <a:r>
              <a:rPr lang="fr-FR" dirty="0"/>
              <a:t>Epidémiologie de la santé mentale des personnes immigrées originaires d’Afrique subsaharienne en France  </a:t>
            </a:r>
          </a:p>
          <a:p>
            <a:pPr lvl="1"/>
            <a:r>
              <a:rPr lang="fr-FR" dirty="0">
                <a:solidFill>
                  <a:schemeClr val="tx2">
                    <a:lumMod val="90000"/>
                    <a:lumOff val="10000"/>
                  </a:schemeClr>
                </a:solidFill>
              </a:rPr>
              <a:t>Une forte prévalence des syndromes psychotraumatiques ntt. chez les personnes venant de RDC et de Guinée au Comede (Comité médical pour les exilés) (Veïsse et al. 2012).</a:t>
            </a:r>
          </a:p>
          <a:p>
            <a:pPr lvl="1"/>
            <a:r>
              <a:rPr lang="fr-FR" dirty="0">
                <a:solidFill>
                  <a:schemeClr val="tx2">
                    <a:lumMod val="90000"/>
                    <a:lumOff val="10000"/>
                  </a:schemeClr>
                </a:solidFill>
              </a:rPr>
              <a:t>Un risque accru d'admission pour psychose dans les services hospitaliers psychiatriques du 20e arrondissement de Paris comparativement aux personnes nées en France (</a:t>
            </a:r>
            <a:r>
              <a:rPr lang="fr-FR" dirty="0" err="1">
                <a:solidFill>
                  <a:schemeClr val="tx2">
                    <a:lumMod val="90000"/>
                    <a:lumOff val="10000"/>
                  </a:schemeClr>
                </a:solidFill>
              </a:rPr>
              <a:t>Tortelli</a:t>
            </a:r>
            <a:r>
              <a:rPr lang="fr-FR" dirty="0">
                <a:solidFill>
                  <a:schemeClr val="tx2">
                    <a:lumMod val="90000"/>
                    <a:lumOff val="10000"/>
                  </a:schemeClr>
                </a:solidFill>
              </a:rPr>
              <a:t> et al. 2014). </a:t>
            </a:r>
          </a:p>
          <a:p>
            <a:pPr lvl="1"/>
            <a:r>
              <a:rPr lang="fr-FR" dirty="0">
                <a:solidFill>
                  <a:schemeClr val="tx2">
                    <a:lumMod val="90000"/>
                    <a:lumOff val="10000"/>
                  </a:schemeClr>
                </a:solidFill>
              </a:rPr>
              <a:t>Les personnes immigrées originaires d’Afrique subsaharienne vivant avec le VIH souffrent plus de dépression que la population générale </a:t>
            </a:r>
            <a:r>
              <a:rPr lang="en-US" dirty="0">
                <a:solidFill>
                  <a:schemeClr val="tx2">
                    <a:lumMod val="90000"/>
                    <a:lumOff val="10000"/>
                  </a:schemeClr>
                </a:solidFill>
              </a:rPr>
              <a:t>(Feuillet et al. 2016).</a:t>
            </a:r>
          </a:p>
          <a:p>
            <a:pPr lvl="1"/>
            <a:endParaRPr lang="en-US" sz="1800" dirty="0">
              <a:solidFill>
                <a:schemeClr val="tx2">
                  <a:lumMod val="90000"/>
                  <a:lumOff val="10000"/>
                </a:schemeClr>
              </a:solidFill>
            </a:endParaRPr>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566BA7E0-D4A9-4B2F-802D-1CE63648CE63}" type="slidenum">
              <a:rPr lang="fr-FR" smtClean="0"/>
              <a:t>2</a:t>
            </a:fld>
            <a:endParaRPr lang="fr-FR"/>
          </a:p>
        </p:txBody>
      </p:sp>
    </p:spTree>
    <p:extLst>
      <p:ext uri="{BB962C8B-B14F-4D97-AF65-F5344CB8AC3E}">
        <p14:creationId xmlns:p14="http://schemas.microsoft.com/office/powerpoint/2010/main" val="211197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a:t>
            </a:r>
          </a:p>
        </p:txBody>
      </p:sp>
      <p:sp>
        <p:nvSpPr>
          <p:cNvPr id="3" name="Espace réservé du contenu 2"/>
          <p:cNvSpPr>
            <a:spLocks noGrp="1"/>
          </p:cNvSpPr>
          <p:nvPr>
            <p:ph idx="1"/>
          </p:nvPr>
        </p:nvSpPr>
        <p:spPr>
          <a:xfrm>
            <a:off x="628650" y="1506682"/>
            <a:ext cx="7961558" cy="4849669"/>
          </a:xfrm>
        </p:spPr>
        <p:txBody>
          <a:bodyPr>
            <a:normAutofit/>
          </a:bodyPr>
          <a:lstStyle/>
          <a:p>
            <a:pPr marL="0" indent="0">
              <a:buNone/>
            </a:pPr>
            <a:r>
              <a:rPr lang="fr-FR" sz="2400" dirty="0"/>
              <a:t>Parcours migratoire et santé mentale</a:t>
            </a:r>
          </a:p>
          <a:p>
            <a:r>
              <a:rPr lang="fr-FR" sz="2200" dirty="0">
                <a:solidFill>
                  <a:schemeClr val="tx2">
                    <a:lumMod val="90000"/>
                    <a:lumOff val="10000"/>
                  </a:schemeClr>
                </a:solidFill>
              </a:rPr>
              <a:t>Les violences politique et/ou de genre dans le pays d’origine comme raison de la migration </a:t>
            </a:r>
            <a:r>
              <a:rPr lang="fr-FR" sz="1800" dirty="0">
                <a:solidFill>
                  <a:schemeClr val="tx2">
                    <a:lumMod val="90000"/>
                    <a:lumOff val="10000"/>
                  </a:schemeClr>
                </a:solidFill>
              </a:rPr>
              <a:t>(Freedman et Valluy 2007). </a:t>
            </a:r>
          </a:p>
          <a:p>
            <a:pPr lvl="1"/>
            <a:r>
              <a:rPr lang="fr-FR" sz="1800" dirty="0">
                <a:solidFill>
                  <a:schemeClr val="tx2">
                    <a:lumMod val="90000"/>
                    <a:lumOff val="10000"/>
                  </a:schemeClr>
                </a:solidFill>
              </a:rPr>
              <a:t>Persécution politique et dépression (</a:t>
            </a:r>
            <a:r>
              <a:rPr lang="en-CA" sz="1800" dirty="0">
                <a:solidFill>
                  <a:schemeClr val="tx2">
                    <a:lumMod val="90000"/>
                    <a:lumOff val="10000"/>
                  </a:schemeClr>
                </a:solidFill>
              </a:rPr>
              <a:t>Fortuna et al. 2008).</a:t>
            </a:r>
            <a:endParaRPr lang="fr-FR" sz="1800" dirty="0">
              <a:solidFill>
                <a:schemeClr val="tx2">
                  <a:lumMod val="90000"/>
                  <a:lumOff val="10000"/>
                </a:schemeClr>
              </a:solidFill>
            </a:endParaRPr>
          </a:p>
          <a:p>
            <a:r>
              <a:rPr lang="fr-FR" sz="2200" dirty="0">
                <a:solidFill>
                  <a:schemeClr val="tx2">
                    <a:lumMod val="90000"/>
                    <a:lumOff val="10000"/>
                  </a:schemeClr>
                </a:solidFill>
              </a:rPr>
              <a:t>La construction sociale de l’illégalité dans le pays d’</a:t>
            </a:r>
            <a:r>
              <a:rPr lang="fr-FR" sz="2200" dirty="0" err="1">
                <a:solidFill>
                  <a:schemeClr val="tx2">
                    <a:lumMod val="90000"/>
                    <a:lumOff val="10000"/>
                  </a:schemeClr>
                </a:solidFill>
              </a:rPr>
              <a:t>acceuil</a:t>
            </a:r>
            <a:r>
              <a:rPr lang="fr-FR" sz="2200" dirty="0">
                <a:solidFill>
                  <a:schemeClr val="tx2">
                    <a:lumMod val="90000"/>
                    <a:lumOff val="10000"/>
                  </a:schemeClr>
                </a:solidFill>
              </a:rPr>
              <a:t> </a:t>
            </a:r>
            <a:r>
              <a:rPr lang="fr-FR" sz="1800" dirty="0">
                <a:solidFill>
                  <a:schemeClr val="tx2">
                    <a:lumMod val="90000"/>
                    <a:lumOff val="10000"/>
                  </a:schemeClr>
                </a:solidFill>
              </a:rPr>
              <a:t>(Fassin 2000).</a:t>
            </a:r>
          </a:p>
          <a:p>
            <a:pPr lvl="1"/>
            <a:r>
              <a:rPr lang="fr-FR" sz="1800" dirty="0">
                <a:solidFill>
                  <a:schemeClr val="tx2">
                    <a:lumMod val="90000"/>
                    <a:lumOff val="10000"/>
                  </a:schemeClr>
                </a:solidFill>
              </a:rPr>
              <a:t>Accès aux soins, faible estime de soi/stress (</a:t>
            </a:r>
            <a:r>
              <a:rPr lang="fr-FR" sz="1800">
                <a:solidFill>
                  <a:schemeClr val="tx2">
                    <a:lumMod val="90000"/>
                    <a:lumOff val="10000"/>
                  </a:schemeClr>
                </a:solidFill>
              </a:rPr>
              <a:t>Cadre 2007, </a:t>
            </a:r>
            <a:r>
              <a:rPr lang="fr-FR" sz="1800" dirty="0">
                <a:solidFill>
                  <a:schemeClr val="tx2">
                    <a:lumMod val="90000"/>
                    <a:lumOff val="10000"/>
                  </a:schemeClr>
                </a:solidFill>
              </a:rPr>
              <a:t>Larchanché 2012).</a:t>
            </a:r>
          </a:p>
          <a:p>
            <a:pPr marL="0" indent="0">
              <a:buNone/>
            </a:pPr>
            <a:r>
              <a:rPr lang="fr-FR" sz="2400" dirty="0"/>
              <a:t>Transnationalisme et santé mentale</a:t>
            </a:r>
          </a:p>
          <a:p>
            <a:pPr marL="228600" lvl="1">
              <a:spcBef>
                <a:spcPts val="1000"/>
              </a:spcBef>
              <a:buFont typeface="Calibri" panose="020F0502020204030204" pitchFamily="34" charset="0"/>
              <a:buChar char="»"/>
            </a:pPr>
            <a:r>
              <a:rPr lang="fr-FR" sz="2200" dirty="0">
                <a:solidFill>
                  <a:schemeClr val="tx2">
                    <a:lumMod val="90000"/>
                    <a:lumOff val="10000"/>
                  </a:schemeClr>
                </a:solidFill>
              </a:rPr>
              <a:t>Pratiques/familles transnationales (TéO, 2015). </a:t>
            </a:r>
          </a:p>
          <a:p>
            <a:pPr marL="685800" lvl="2">
              <a:spcBef>
                <a:spcPts val="1000"/>
              </a:spcBef>
            </a:pPr>
            <a:r>
              <a:rPr lang="fr-FR" sz="1800" dirty="0">
                <a:solidFill>
                  <a:schemeClr val="tx2">
                    <a:lumMod val="90000"/>
                    <a:lumOff val="10000"/>
                  </a:schemeClr>
                </a:solidFill>
              </a:rPr>
              <a:t>Transferts d’argent associés à une santé perçue dégradée chez les femmes originaires d'Afrique subsaharienne (Afulani 2016). </a:t>
            </a:r>
          </a:p>
          <a:p>
            <a:pPr marL="685800" lvl="2">
              <a:spcBef>
                <a:spcPts val="1000"/>
              </a:spcBef>
            </a:pPr>
            <a:endParaRPr lang="fr-FR" sz="1800" dirty="0">
              <a:solidFill>
                <a:schemeClr val="tx2">
                  <a:lumMod val="90000"/>
                  <a:lumOff val="10000"/>
                </a:schemeClr>
              </a:solidFill>
            </a:endParaRPr>
          </a:p>
        </p:txBody>
      </p:sp>
      <p:sp>
        <p:nvSpPr>
          <p:cNvPr id="4" name="Espace réservé du numéro de diapositive 3"/>
          <p:cNvSpPr>
            <a:spLocks noGrp="1"/>
          </p:cNvSpPr>
          <p:nvPr>
            <p:ph type="sldNum" sz="quarter" idx="12"/>
          </p:nvPr>
        </p:nvSpPr>
        <p:spPr/>
        <p:txBody>
          <a:bodyPr/>
          <a:lstStyle/>
          <a:p>
            <a:fld id="{566BA7E0-D4A9-4B2F-802D-1CE63648CE63}" type="slidenum">
              <a:rPr lang="fr-FR" smtClean="0"/>
              <a:t>3</a:t>
            </a:fld>
            <a:endParaRPr lang="fr-FR"/>
          </a:p>
        </p:txBody>
      </p:sp>
      <p:sp>
        <p:nvSpPr>
          <p:cNvPr id="5" name="Rectangle 4"/>
          <p:cNvSpPr/>
          <p:nvPr/>
        </p:nvSpPr>
        <p:spPr>
          <a:xfrm>
            <a:off x="553791" y="5693804"/>
            <a:ext cx="8036417" cy="1057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Objectif : Analyser le rôle du parcours migratoire et des liens transnationaux sur la santé mentale des personnes immigrées originaires d’Afrique subsaharienne  </a:t>
            </a:r>
          </a:p>
        </p:txBody>
      </p:sp>
    </p:spTree>
    <p:extLst>
      <p:ext uri="{BB962C8B-B14F-4D97-AF65-F5344CB8AC3E}">
        <p14:creationId xmlns:p14="http://schemas.microsoft.com/office/powerpoint/2010/main" val="349002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Méthodes: données</a:t>
            </a:r>
            <a:endParaRPr lang="en-GB" dirty="0"/>
          </a:p>
        </p:txBody>
      </p:sp>
      <p:sp>
        <p:nvSpPr>
          <p:cNvPr id="11" name="Espace réservé du contenu 3"/>
          <p:cNvSpPr>
            <a:spLocks noGrp="1"/>
          </p:cNvSpPr>
          <p:nvPr/>
        </p:nvSpPr>
        <p:spPr>
          <a:xfrm>
            <a:off x="467544" y="1268760"/>
            <a:ext cx="8229600" cy="206578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spcAft>
                <a:spcPts val="600"/>
              </a:spcAft>
            </a:pPr>
            <a:r>
              <a:rPr lang="fr-FR" sz="2000" b="1" dirty="0">
                <a:cs typeface="Calibri" panose="020F0502020204030204" pitchFamily="34" charset="0"/>
              </a:rPr>
              <a:t>Enquête ANRS 2012-2013 « Parcours de vie, VIH/sida et hépatite B chez les migrants subsahariens vivant en Ile-de-France »</a:t>
            </a:r>
          </a:p>
          <a:p>
            <a:pPr marL="285750" indent="-285750">
              <a:buFont typeface="Wingdings" panose="05000000000000000000" pitchFamily="2" charset="2"/>
              <a:buChar char="q"/>
            </a:pPr>
            <a:r>
              <a:rPr lang="fr-FR" altLang="fr-FR" sz="1800" dirty="0">
                <a:cs typeface="Calibri" panose="020F0502020204030204" pitchFamily="34" charset="0"/>
              </a:rPr>
              <a:t>Une </a:t>
            </a:r>
            <a:r>
              <a:rPr lang="fr-FR" altLang="fr-FR" sz="1800" b="1" dirty="0">
                <a:solidFill>
                  <a:schemeClr val="accent1"/>
                </a:solidFill>
                <a:cs typeface="Calibri" panose="020F0502020204030204" pitchFamily="34" charset="0"/>
              </a:rPr>
              <a:t>enquête biographique </a:t>
            </a:r>
            <a:r>
              <a:rPr lang="fr-FR" altLang="fr-FR" sz="1800" dirty="0">
                <a:cs typeface="Calibri" panose="020F0502020204030204" pitchFamily="34" charset="0"/>
              </a:rPr>
              <a:t>auprès de migrants nés dans un pays d’Afrique subsaharienne et vivant en Ile-de-France, qui prend en compte l’ensemble de la trajectoire: résidentielle, professionnelle, conjugale et familiale, trajectoire de santé etc…</a:t>
            </a:r>
          </a:p>
        </p:txBody>
      </p:sp>
      <p:sp>
        <p:nvSpPr>
          <p:cNvPr id="12" name="Rectangle 11"/>
          <p:cNvSpPr/>
          <p:nvPr/>
        </p:nvSpPr>
        <p:spPr>
          <a:xfrm>
            <a:off x="4235388" y="3212976"/>
            <a:ext cx="4572000" cy="3385542"/>
          </a:xfrm>
          <a:prstGeom prst="rect">
            <a:avLst/>
          </a:prstGeom>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fr-FR" dirty="0">
                <a:cs typeface="Calibri" panose="020F0502020204030204" pitchFamily="34" charset="0"/>
              </a:rPr>
              <a:t>Personnes interrogées en face à face à l’aide d’un CAPI et d’une grille biographique </a:t>
            </a:r>
            <a:r>
              <a:rPr lang="fr-FR" sz="1600" dirty="0">
                <a:cs typeface="Calibri" panose="020F0502020204030204" pitchFamily="34" charset="0"/>
              </a:rPr>
              <a:t>(+questionnaire médical rempli par le médecin)</a:t>
            </a:r>
          </a:p>
          <a:p>
            <a:pPr marL="285750" indent="-285750">
              <a:buFont typeface="Wingdings" panose="05000000000000000000" pitchFamily="2" charset="2"/>
              <a:buChar char="q"/>
            </a:pPr>
            <a:endParaRPr lang="fr-FR" dirty="0">
              <a:cs typeface="Calibri" panose="020F0502020204030204" pitchFamily="34" charset="0"/>
            </a:endParaRPr>
          </a:p>
          <a:p>
            <a:pPr marL="285750" indent="-285750">
              <a:buFont typeface="Wingdings" panose="05000000000000000000" pitchFamily="2" charset="2"/>
              <a:buChar char="q"/>
            </a:pPr>
            <a:r>
              <a:rPr lang="fr-FR" dirty="0">
                <a:cs typeface="Calibri" panose="020F0502020204030204" pitchFamily="34" charset="0"/>
              </a:rPr>
              <a:t>3 groupes d’étude: VIH, Hépatite B, Médecine Générale</a:t>
            </a:r>
          </a:p>
          <a:p>
            <a:pPr marL="285750" indent="-285750">
              <a:buFont typeface="Wingdings" panose="05000000000000000000" pitchFamily="2" charset="2"/>
              <a:buChar char="q"/>
            </a:pPr>
            <a:endParaRPr lang="fr-FR" dirty="0">
              <a:cs typeface="Calibri" panose="020F0502020204030204" pitchFamily="34" charset="0"/>
            </a:endParaRPr>
          </a:p>
          <a:p>
            <a:pPr marL="285750" indent="-285750">
              <a:buFont typeface="Wingdings" panose="05000000000000000000" pitchFamily="2" charset="2"/>
              <a:buChar char="q"/>
            </a:pPr>
            <a:r>
              <a:rPr lang="fr-FR" dirty="0">
                <a:cs typeface="Calibri" panose="020F0502020204030204" pitchFamily="34" charset="0"/>
              </a:rPr>
              <a:t>Echantillon représentatif des personnes consultant dans les services VIH, Hépatites B et en centres généralistes: données pondérées</a:t>
            </a:r>
          </a:p>
          <a:p>
            <a:endParaRPr lang="fr-FR" dirty="0">
              <a:latin typeface="Calibri" panose="020F0502020204030204" pitchFamily="34" charset="0"/>
            </a:endParaRPr>
          </a:p>
        </p:txBody>
      </p:sp>
      <p:pic>
        <p:nvPicPr>
          <p:cNvPr id="6" name="Image 5"/>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203299"/>
            <a:ext cx="2160240" cy="34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4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Méthodes : le PHQ-4 </a:t>
            </a:r>
            <a:r>
              <a:rPr lang="fr-FR" sz="1600" dirty="0"/>
              <a:t>Patient Health Questionnaire 4 </a:t>
            </a:r>
            <a:endParaRPr lang="en-GB" sz="1600" dirty="0"/>
          </a:p>
        </p:txBody>
      </p:sp>
      <p:sp>
        <p:nvSpPr>
          <p:cNvPr id="3" name="Espace réservé du contenu 2"/>
          <p:cNvSpPr>
            <a:spLocks noGrp="1"/>
          </p:cNvSpPr>
          <p:nvPr>
            <p:ph sz="quarter" idx="1"/>
          </p:nvPr>
        </p:nvSpPr>
        <p:spPr>
          <a:xfrm>
            <a:off x="628650" y="1506682"/>
            <a:ext cx="7886700" cy="4865829"/>
          </a:xfrm>
        </p:spPr>
        <p:txBody>
          <a:bodyPr>
            <a:normAutofit/>
          </a:bodyPr>
          <a:lstStyle/>
          <a:p>
            <a:pPr lvl="1"/>
            <a:r>
              <a:rPr lang="fr-FR" sz="2400" dirty="0">
                <a:solidFill>
                  <a:schemeClr val="tx1"/>
                </a:solidFill>
              </a:rPr>
              <a:t>A quelle fréquence dans les deux dernières semaines avez-vous été </a:t>
            </a:r>
            <a:r>
              <a:rPr lang="fr-FR" sz="2400" dirty="0" err="1">
                <a:solidFill>
                  <a:schemeClr val="tx1"/>
                </a:solidFill>
              </a:rPr>
              <a:t>gêné-e</a:t>
            </a:r>
            <a:r>
              <a:rPr lang="fr-FR" sz="2400" dirty="0">
                <a:solidFill>
                  <a:schemeClr val="tx1"/>
                </a:solidFill>
              </a:rPr>
              <a:t> par les problèmes suivant ?</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marL="0" indent="0">
              <a:buNone/>
            </a:pPr>
            <a:endParaRPr lang="en-GB" dirty="0"/>
          </a:p>
        </p:txBody>
      </p:sp>
      <p:pic>
        <p:nvPicPr>
          <p:cNvPr id="4" name="Picture 8"/>
          <p:cNvPicPr>
            <a:picLocks noChangeAspect="1" noChangeArrowheads="1"/>
          </p:cNvPicPr>
          <p:nvPr/>
        </p:nvPicPr>
        <p:blipFill rotWithShape="1">
          <a:blip r:embed="rId3"/>
          <a:srcRect r="54064"/>
          <a:stretch/>
        </p:blipFill>
        <p:spPr bwMode="auto">
          <a:xfrm>
            <a:off x="7543489" y="6372511"/>
            <a:ext cx="1565015" cy="266303"/>
          </a:xfrm>
          <a:prstGeom prst="rect">
            <a:avLst/>
          </a:prstGeom>
          <a:noFill/>
          <a:ln w="9525">
            <a:noFill/>
            <a:miter lim="800000"/>
            <a:headEnd/>
            <a:tailEnd/>
          </a:ln>
        </p:spPr>
      </p:pic>
      <p:sp>
        <p:nvSpPr>
          <p:cNvPr id="5" name="ZoneTexte 4"/>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graphicFrame>
        <p:nvGraphicFramePr>
          <p:cNvPr id="7" name="Tableau 6"/>
          <p:cNvGraphicFramePr>
            <a:graphicFrameLocks noGrp="1"/>
          </p:cNvGraphicFramePr>
          <p:nvPr>
            <p:extLst>
              <p:ext uri="{D42A27DB-BD31-4B8C-83A1-F6EECF244321}">
                <p14:modId xmlns:p14="http://schemas.microsoft.com/office/powerpoint/2010/main" val="1012437234"/>
              </p:ext>
            </p:extLst>
          </p:nvPr>
        </p:nvGraphicFramePr>
        <p:xfrm>
          <a:off x="735569" y="2238395"/>
          <a:ext cx="7704855" cy="3383280"/>
        </p:xfrm>
        <a:graphic>
          <a:graphicData uri="http://schemas.openxmlformats.org/drawingml/2006/table">
            <a:tbl>
              <a:tblPr firstRow="1" bandRow="1"/>
              <a:tblGrid>
                <a:gridCol w="2700947">
                  <a:extLst>
                    <a:ext uri="{9D8B030D-6E8A-4147-A177-3AD203B41FA5}">
                      <a16:colId xmlns:a16="http://schemas.microsoft.com/office/drawing/2014/main" xmlns="" val="20001"/>
                    </a:ext>
                  </a:extLst>
                </a:gridCol>
                <a:gridCol w="1103976">
                  <a:extLst>
                    <a:ext uri="{9D8B030D-6E8A-4147-A177-3AD203B41FA5}">
                      <a16:colId xmlns:a16="http://schemas.microsoft.com/office/drawing/2014/main" xmlns="" val="20002"/>
                    </a:ext>
                  </a:extLst>
                </a:gridCol>
                <a:gridCol w="1043614">
                  <a:extLst>
                    <a:ext uri="{9D8B030D-6E8A-4147-A177-3AD203B41FA5}">
                      <a16:colId xmlns:a16="http://schemas.microsoft.com/office/drawing/2014/main" xmlns="" val="20003"/>
                    </a:ext>
                  </a:extLst>
                </a:gridCol>
                <a:gridCol w="1428159">
                  <a:extLst>
                    <a:ext uri="{9D8B030D-6E8A-4147-A177-3AD203B41FA5}">
                      <a16:colId xmlns:a16="http://schemas.microsoft.com/office/drawing/2014/main" xmlns="" val="20004"/>
                    </a:ext>
                  </a:extLst>
                </a:gridCol>
                <a:gridCol w="1428159">
                  <a:extLst>
                    <a:ext uri="{9D8B030D-6E8A-4147-A177-3AD203B41FA5}">
                      <a16:colId xmlns:a16="http://schemas.microsoft.com/office/drawing/2014/main" xmlns="" val="20005"/>
                    </a:ext>
                  </a:extLst>
                </a:gridCol>
              </a:tblGrid>
              <a:tr h="82296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endParaRPr lang="fr-F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r>
                        <a:rPr lang="fr-FR" sz="1600" kern="1200" dirty="0">
                          <a:solidFill>
                            <a:schemeClr val="bg1"/>
                          </a:solidFill>
                          <a:effectLst/>
                          <a:latin typeface="+mn-lt"/>
                          <a:ea typeface="+mn-ea"/>
                          <a:cs typeface="+mn-cs"/>
                        </a:rPr>
                        <a:t>Pas du tout </a:t>
                      </a:r>
                      <a:endParaRPr lang="fr-FR" sz="16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r>
                        <a:rPr lang="fr-FR" sz="1600" dirty="0"/>
                        <a:t>Plusieurs jours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r>
                        <a:rPr lang="fr-FR" sz="1600" dirty="0"/>
                        <a:t>Plus de la moitié</a:t>
                      </a:r>
                      <a:r>
                        <a:rPr lang="fr-FR" sz="1600" baseline="0" dirty="0"/>
                        <a:t> des jours</a:t>
                      </a:r>
                      <a:endParaRPr lang="fr-F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r>
                        <a:rPr lang="fr-FR" sz="1600" dirty="0"/>
                        <a:t>Presque tous</a:t>
                      </a:r>
                      <a:r>
                        <a:rPr lang="fr-FR" sz="1600" baseline="0" dirty="0"/>
                        <a:t> les jours</a:t>
                      </a:r>
                      <a:endParaRPr lang="fr-F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10000"/>
                  </a:ext>
                </a:extLst>
              </a:tr>
              <a:tr h="57912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kern="1200" dirty="0">
                          <a:solidFill>
                            <a:schemeClr val="tx1"/>
                          </a:solidFill>
                          <a:effectLst/>
                          <a:latin typeface="+mn-lt"/>
                          <a:ea typeface="+mn-ea"/>
                          <a:cs typeface="+mn-cs"/>
                        </a:rPr>
                        <a:t>Un sentiment de nervosité, d’anxiété ou de tension </a:t>
                      </a:r>
                      <a:endParaRPr lang="fr-F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10001"/>
                  </a:ext>
                </a:extLst>
              </a:tr>
              <a:tr h="82296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l" defTabSz="914400" rtl="0" eaLnBrk="1" latinLnBrk="0" hangingPunct="1"/>
                      <a:r>
                        <a:rPr lang="fr-FR" sz="1600" kern="1200" dirty="0">
                          <a:solidFill>
                            <a:schemeClr val="tx1"/>
                          </a:solidFill>
                          <a:effectLst/>
                          <a:latin typeface="+mn-lt"/>
                          <a:ea typeface="+mn-ea"/>
                          <a:cs typeface="+mn-cs"/>
                        </a:rPr>
                        <a:t>Une incapacité à arrêter de s’inquiéter ou à contrôler ses inquiétudes</a:t>
                      </a:r>
                      <a:endParaRPr lang="fr-FR" sz="1600" kern="1200" dirty="0">
                        <a:solidFill>
                          <a:schemeClr val="dk1"/>
                        </a:solidFill>
                        <a:latin typeface="+mn-lt"/>
                        <a:ea typeface="+mn-ea"/>
                        <a:cs typeface="+mn-cs"/>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l" defTabSz="914400" rtl="0" eaLnBrk="1" latinLnBrk="0" hangingPunct="1"/>
                      <a:r>
                        <a:rPr lang="fr-FR" sz="1600" kern="1200" dirty="0">
                          <a:solidFill>
                            <a:schemeClr val="dk1"/>
                          </a:solidFill>
                          <a:latin typeface="+mn-lt"/>
                          <a:ea typeface="+mn-ea"/>
                          <a:cs typeface="+mn-cs"/>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l" defTabSz="914400" rtl="0" eaLnBrk="1" latinLnBrk="0" hangingPunct="1"/>
                      <a:r>
                        <a:rPr lang="fr-FR" sz="1600" kern="1200" dirty="0">
                          <a:solidFill>
                            <a:schemeClr val="dk1"/>
                          </a:solidFill>
                          <a:latin typeface="+mn-lt"/>
                          <a:ea typeface="+mn-ea"/>
                          <a:cs typeface="+mn-cs"/>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l" defTabSz="914400" rtl="0" eaLnBrk="1" latinLnBrk="0" hangingPunct="1"/>
                      <a:r>
                        <a:rPr lang="fr-FR" sz="1600" kern="1200" dirty="0">
                          <a:solidFill>
                            <a:schemeClr val="dk1"/>
                          </a:solidFill>
                          <a:latin typeface="+mn-lt"/>
                          <a:ea typeface="+mn-ea"/>
                          <a:cs typeface="+mn-cs"/>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l" defTabSz="914400" rtl="0" eaLnBrk="1" latinLnBrk="0" hangingPunct="1"/>
                      <a:r>
                        <a:rPr lang="fr-FR" sz="1600" kern="1200" dirty="0">
                          <a:solidFill>
                            <a:schemeClr val="dk1"/>
                          </a:solidFill>
                          <a:latin typeface="+mn-lt"/>
                          <a:ea typeface="+mn-ea"/>
                          <a:cs typeface="+mn-cs"/>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10002"/>
                  </a:ext>
                </a:extLst>
              </a:tr>
              <a:tr h="57912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kern="1200" dirty="0">
                          <a:solidFill>
                            <a:schemeClr val="tx1"/>
                          </a:solidFill>
                          <a:effectLst/>
                          <a:latin typeface="+mn-lt"/>
                          <a:ea typeface="+mn-ea"/>
                          <a:cs typeface="+mn-cs"/>
                        </a:rPr>
                        <a:t>Peu d’intérêt ou de plaisir à faire les choses</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xmlns="" val="10003"/>
                  </a:ext>
                </a:extLst>
              </a:tr>
              <a:tr h="57912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kern="1200" dirty="0">
                          <a:solidFill>
                            <a:schemeClr val="tx1"/>
                          </a:solidFill>
                          <a:effectLst/>
                          <a:latin typeface="+mn-lt"/>
                          <a:ea typeface="+mn-ea"/>
                          <a:cs typeface="+mn-cs"/>
                        </a:rPr>
                        <a:t>Etre triste, déprimé ou désespéré</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fr-FR"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xmlns="" val="10004"/>
                  </a:ext>
                </a:extLst>
              </a:tr>
            </a:tbl>
          </a:graphicData>
        </a:graphic>
      </p:graphicFrame>
      <p:sp>
        <p:nvSpPr>
          <p:cNvPr id="6" name="Rectangle 5"/>
          <p:cNvSpPr/>
          <p:nvPr/>
        </p:nvSpPr>
        <p:spPr>
          <a:xfrm>
            <a:off x="735569" y="5757914"/>
            <a:ext cx="2086725" cy="369332"/>
          </a:xfrm>
          <a:prstGeom prst="rect">
            <a:avLst/>
          </a:prstGeom>
        </p:spPr>
        <p:txBody>
          <a:bodyPr wrap="none">
            <a:spAutoFit/>
          </a:bodyPr>
          <a:lstStyle/>
          <a:p>
            <a:r>
              <a:rPr lang="fr-FR" i="1" dirty="0"/>
              <a:t>(Kroenke et al., 2009)</a:t>
            </a:r>
          </a:p>
        </p:txBody>
      </p:sp>
    </p:spTree>
    <p:extLst>
      <p:ext uri="{BB962C8B-B14F-4D97-AF65-F5344CB8AC3E}">
        <p14:creationId xmlns:p14="http://schemas.microsoft.com/office/powerpoint/2010/main" val="25781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Méthodes : Analyses</a:t>
            </a:r>
            <a:endParaRPr lang="en-GB" dirty="0"/>
          </a:p>
        </p:txBody>
      </p:sp>
      <p:sp>
        <p:nvSpPr>
          <p:cNvPr id="3" name="Espace réservé du contenu 2"/>
          <p:cNvSpPr>
            <a:spLocks noGrp="1"/>
          </p:cNvSpPr>
          <p:nvPr>
            <p:ph sz="quarter" idx="1"/>
          </p:nvPr>
        </p:nvSpPr>
        <p:spPr>
          <a:xfrm>
            <a:off x="483079" y="1506682"/>
            <a:ext cx="8032271" cy="5132132"/>
          </a:xfrm>
        </p:spPr>
        <p:txBody>
          <a:bodyPr>
            <a:normAutofit fontScale="25000" lnSpcReduction="20000"/>
          </a:bodyPr>
          <a:lstStyle/>
          <a:p>
            <a:pPr marL="0" indent="0">
              <a:buNone/>
            </a:pPr>
            <a:r>
              <a:rPr lang="fr-FR" sz="8000" dirty="0"/>
              <a:t>Indicateur : </a:t>
            </a:r>
            <a:r>
              <a:rPr lang="fr-FR" sz="8000" b="1" dirty="0"/>
              <a:t>score au PHQ-4 ≥ 6 </a:t>
            </a:r>
            <a:r>
              <a:rPr lang="fr-FR" sz="8000" i="1" dirty="0"/>
              <a:t>i.e. </a:t>
            </a:r>
            <a:r>
              <a:rPr lang="fr-FR" sz="8000" dirty="0"/>
              <a:t>niveau de symptômes anxieux et/ou dépressifs modéré à sévère</a:t>
            </a:r>
          </a:p>
          <a:p>
            <a:pPr marL="0" indent="0">
              <a:buNone/>
            </a:pPr>
            <a:r>
              <a:rPr lang="fr-FR" sz="8000" dirty="0"/>
              <a:t>Méthode : régression logistique</a:t>
            </a:r>
          </a:p>
          <a:p>
            <a:pPr marL="0" indent="0">
              <a:buNone/>
            </a:pPr>
            <a:endParaRPr lang="fr-FR" sz="7200" b="1" i="1" dirty="0"/>
          </a:p>
          <a:p>
            <a:r>
              <a:rPr lang="fr-FR" sz="8000" b="1" dirty="0"/>
              <a:t>Variables explicatives : parcours migratoire et liens transnationaux</a:t>
            </a:r>
          </a:p>
          <a:p>
            <a:pPr lvl="1"/>
            <a:r>
              <a:rPr lang="fr-FR" sz="7200" dirty="0"/>
              <a:t>Raison de la migration : </a:t>
            </a:r>
            <a:r>
              <a:rPr lang="fr-FR" sz="7200" b="1" dirty="0"/>
              <a:t>menacé-e dans son pays (violence de genre ou politique)</a:t>
            </a:r>
            <a:r>
              <a:rPr lang="fr-FR" sz="7200" dirty="0"/>
              <a:t>, raison médicale, travail, étude, famille). </a:t>
            </a:r>
          </a:p>
          <a:p>
            <a:pPr lvl="1"/>
            <a:r>
              <a:rPr lang="fr-FR" sz="7200" b="1" dirty="0"/>
              <a:t>Titre de séjour en France : pas de titre de séjour (illégalité)</a:t>
            </a:r>
            <a:r>
              <a:rPr lang="fr-FR" sz="7200" dirty="0"/>
              <a:t>, titre de séjour de 1 à 3 ans, titre de séjour de 10 ans ou nationalité française.</a:t>
            </a:r>
          </a:p>
          <a:p>
            <a:pPr marL="1828800" lvl="4" indent="0">
              <a:buNone/>
            </a:pPr>
            <a:endParaRPr lang="fr-FR" sz="7200" dirty="0"/>
          </a:p>
          <a:p>
            <a:pPr lvl="1"/>
            <a:r>
              <a:rPr lang="fr-FR" sz="7200" dirty="0"/>
              <a:t>Avoir quelqu’un sur qui compter : </a:t>
            </a:r>
            <a:r>
              <a:rPr lang="fr-FR" sz="7200" b="1" dirty="0"/>
              <a:t>dans les deux pays, seulement dans le pays d’origine</a:t>
            </a:r>
            <a:r>
              <a:rPr lang="fr-FR" sz="7200" dirty="0"/>
              <a:t>, seulement en France, n’a personne.</a:t>
            </a:r>
          </a:p>
          <a:p>
            <a:pPr lvl="1"/>
            <a:r>
              <a:rPr lang="fr-FR" sz="7200" dirty="0"/>
              <a:t>Avoir un enfant de moins de 18 ans dans un autre pays.</a:t>
            </a:r>
          </a:p>
          <a:p>
            <a:pPr lvl="1"/>
            <a:endParaRPr lang="fr-FR" sz="7200" dirty="0"/>
          </a:p>
          <a:p>
            <a:r>
              <a:rPr lang="fr-FR" sz="8000" b="1" dirty="0"/>
              <a:t>Variables d’ajustement : déterminants connus de la dépression </a:t>
            </a:r>
          </a:p>
          <a:p>
            <a:pPr lvl="1"/>
            <a:r>
              <a:rPr lang="fr-FR" sz="7200" b="1" dirty="0"/>
              <a:t>Statut d’occupation</a:t>
            </a:r>
            <a:r>
              <a:rPr lang="fr-FR" sz="7200" dirty="0"/>
              <a:t>, pratique religieuse, vivre en couple, </a:t>
            </a:r>
            <a:r>
              <a:rPr lang="fr-FR" sz="7200" b="1" dirty="0"/>
              <a:t>avoir vécu dans la rue en France, avoir subi un rapport sexuel forcé au cours de sa vie</a:t>
            </a:r>
            <a:r>
              <a:rPr lang="fr-FR" sz="7200" dirty="0"/>
              <a:t>, temps depuis l’arrivée en France, groupe d’étude. </a:t>
            </a:r>
          </a:p>
          <a:p>
            <a:pPr lvl="3"/>
            <a:endParaRPr lang="fr-FR" dirty="0"/>
          </a:p>
          <a:p>
            <a:pPr lvl="3"/>
            <a:endParaRPr lang="fr-FR" sz="1600" dirty="0"/>
          </a:p>
          <a:p>
            <a:endParaRPr lang="en-GB" dirty="0"/>
          </a:p>
        </p:txBody>
      </p:sp>
      <p:pic>
        <p:nvPicPr>
          <p:cNvPr id="4" name="Picture 8"/>
          <p:cNvPicPr>
            <a:picLocks noChangeAspect="1" noChangeArrowheads="1"/>
          </p:cNvPicPr>
          <p:nvPr/>
        </p:nvPicPr>
        <p:blipFill rotWithShape="1">
          <a:blip r:embed="rId2"/>
          <a:srcRect r="54064"/>
          <a:stretch/>
        </p:blipFill>
        <p:spPr bwMode="auto">
          <a:xfrm>
            <a:off x="7543489" y="6372511"/>
            <a:ext cx="1565015" cy="266303"/>
          </a:xfrm>
          <a:prstGeom prst="rect">
            <a:avLst/>
          </a:prstGeom>
          <a:noFill/>
          <a:ln w="9525">
            <a:noFill/>
            <a:miter lim="800000"/>
            <a:headEnd/>
            <a:tailEnd/>
          </a:ln>
        </p:spPr>
      </p:pic>
      <p:sp>
        <p:nvSpPr>
          <p:cNvPr id="5" name="ZoneTexte 4"/>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spTree>
    <p:extLst>
      <p:ext uri="{BB962C8B-B14F-4D97-AF65-F5344CB8AC3E}">
        <p14:creationId xmlns:p14="http://schemas.microsoft.com/office/powerpoint/2010/main" val="39484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a:t>
            </a:r>
            <a:endParaRPr lang="en-GB" dirty="0"/>
          </a:p>
        </p:txBody>
      </p:sp>
      <p:pic>
        <p:nvPicPr>
          <p:cNvPr id="6" name="Picture 8"/>
          <p:cNvPicPr>
            <a:picLocks noChangeAspect="1" noChangeArrowheads="1"/>
          </p:cNvPicPr>
          <p:nvPr/>
        </p:nvPicPr>
        <p:blipFill rotWithShape="1">
          <a:blip r:embed="rId3"/>
          <a:srcRect r="54064"/>
          <a:stretch/>
        </p:blipFill>
        <p:spPr bwMode="auto">
          <a:xfrm>
            <a:off x="7543489" y="6372511"/>
            <a:ext cx="1565015" cy="266303"/>
          </a:xfrm>
          <a:prstGeom prst="rect">
            <a:avLst/>
          </a:prstGeom>
          <a:noFill/>
          <a:ln w="9525">
            <a:noFill/>
            <a:miter lim="800000"/>
            <a:headEnd/>
            <a:tailEnd/>
          </a:ln>
        </p:spPr>
      </p:pic>
      <p:sp>
        <p:nvSpPr>
          <p:cNvPr id="7" name="ZoneTexte 6"/>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sp>
        <p:nvSpPr>
          <p:cNvPr id="3" name="Rectangle 2"/>
          <p:cNvSpPr/>
          <p:nvPr/>
        </p:nvSpPr>
        <p:spPr>
          <a:xfrm>
            <a:off x="395536" y="1328434"/>
            <a:ext cx="8496944" cy="461665"/>
          </a:xfrm>
          <a:prstGeom prst="rect">
            <a:avLst/>
          </a:prstGeom>
        </p:spPr>
        <p:txBody>
          <a:bodyPr wrap="square">
            <a:spAutoFit/>
          </a:bodyPr>
          <a:lstStyle/>
          <a:p>
            <a:r>
              <a:rPr lang="fr-FR" sz="2400" dirty="0"/>
              <a:t>Caractéristiques de la population (groupe MG)</a:t>
            </a:r>
          </a:p>
        </p:txBody>
      </p:sp>
      <p:graphicFrame>
        <p:nvGraphicFramePr>
          <p:cNvPr id="8" name="Tableau 7"/>
          <p:cNvGraphicFramePr>
            <a:graphicFrameLocks noGrp="1"/>
          </p:cNvGraphicFramePr>
          <p:nvPr>
            <p:extLst>
              <p:ext uri="{D42A27DB-BD31-4B8C-83A1-F6EECF244321}">
                <p14:modId xmlns:p14="http://schemas.microsoft.com/office/powerpoint/2010/main" val="2929126986"/>
              </p:ext>
            </p:extLst>
          </p:nvPr>
        </p:nvGraphicFramePr>
        <p:xfrm>
          <a:off x="395536" y="1877259"/>
          <a:ext cx="8280920" cy="4114800"/>
        </p:xfrm>
        <a:graphic>
          <a:graphicData uri="http://schemas.openxmlformats.org/drawingml/2006/table">
            <a:tbl>
              <a:tblPr firstRow="1" bandRow="1">
                <a:tableStyleId>{5C22544A-7EE6-4342-B048-85BDC9FD1C3A}</a:tableStyleId>
              </a:tblPr>
              <a:tblGrid>
                <a:gridCol w="3627180">
                  <a:extLst>
                    <a:ext uri="{9D8B030D-6E8A-4147-A177-3AD203B41FA5}">
                      <a16:colId xmlns:a16="http://schemas.microsoft.com/office/drawing/2014/main" xmlns="" val="20000"/>
                    </a:ext>
                  </a:extLst>
                </a:gridCol>
                <a:gridCol w="2277476">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365760">
                <a:tc>
                  <a:txBody>
                    <a:bodyPr/>
                    <a:lstStyle/>
                    <a:p>
                      <a:endParaRPr lang="fr-FR" dirty="0">
                        <a:solidFill>
                          <a:schemeClr val="accent4"/>
                        </a:solidFill>
                      </a:endParaRPr>
                    </a:p>
                  </a:txBody>
                  <a:tcPr/>
                </a:tc>
                <a:tc>
                  <a:txBody>
                    <a:bodyPr/>
                    <a:lstStyle/>
                    <a:p>
                      <a:pPr algn="ctr"/>
                      <a:r>
                        <a:rPr lang="fr-FR" dirty="0"/>
                        <a:t>Femmes</a:t>
                      </a:r>
                      <a:endParaRPr lang="fr-FR" dirty="0">
                        <a:solidFill>
                          <a:schemeClr val="tx1"/>
                        </a:solidFill>
                      </a:endParaRPr>
                    </a:p>
                  </a:txBody>
                  <a:tcPr anchor="ctr"/>
                </a:tc>
                <a:tc>
                  <a:txBody>
                    <a:bodyPr/>
                    <a:lstStyle/>
                    <a:p>
                      <a:pPr algn="ctr"/>
                      <a:r>
                        <a:rPr lang="fr-FR" dirty="0"/>
                        <a:t>Hommes</a:t>
                      </a:r>
                      <a:endParaRPr lang="fr-FR" dirty="0">
                        <a:solidFill>
                          <a:schemeClr val="tx1"/>
                        </a:solidFill>
                      </a:endParaRPr>
                    </a:p>
                  </a:txBody>
                  <a:tcPr anchor="ctr"/>
                </a:tc>
                <a:extLst>
                  <a:ext uri="{0D108BD9-81ED-4DB2-BD59-A6C34878D82A}">
                    <a16:rowId xmlns:a16="http://schemas.microsoft.com/office/drawing/2014/main" xmlns="" val="10000"/>
                  </a:ext>
                </a:extLst>
              </a:tr>
              <a:tr h="365760">
                <a:tc>
                  <a:txBody>
                    <a:bodyPr/>
                    <a:lstStyle/>
                    <a:p>
                      <a:endParaRPr lang="fr-FR" dirty="0">
                        <a:solidFill>
                          <a:schemeClr val="accent4"/>
                        </a:solidFill>
                      </a:endParaRPr>
                    </a:p>
                  </a:txBody>
                  <a:tcPr/>
                </a:tc>
                <a:tc>
                  <a:txBody>
                    <a:bodyPr/>
                    <a:lstStyle/>
                    <a:p>
                      <a:pPr algn="ctr"/>
                      <a:r>
                        <a:rPr lang="fr-FR" b="1" dirty="0">
                          <a:solidFill>
                            <a:schemeClr val="tx1"/>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a:t>
                      </a:r>
                    </a:p>
                  </a:txBody>
                  <a:tcPr anchor="ctr"/>
                </a:tc>
                <a:extLst>
                  <a:ext uri="{0D108BD9-81ED-4DB2-BD59-A6C34878D82A}">
                    <a16:rowId xmlns:a16="http://schemas.microsoft.com/office/drawing/2014/main" xmlns="" val="45583644"/>
                  </a:ext>
                </a:extLst>
              </a:tr>
              <a:tr h="640080">
                <a:tc>
                  <a:txBody>
                    <a:bodyPr/>
                    <a:lstStyle/>
                    <a:p>
                      <a:r>
                        <a:rPr lang="fr-FR" dirty="0"/>
                        <a:t>Raison de la migration :  menacé-e dans </a:t>
                      </a:r>
                      <a:r>
                        <a:rPr lang="fr-FR" baseline="0" dirty="0"/>
                        <a:t>son pays</a:t>
                      </a:r>
                      <a:endParaRPr lang="fr-FR" dirty="0">
                        <a:solidFill>
                          <a:schemeClr val="tx1"/>
                        </a:solidFill>
                      </a:endParaRPr>
                    </a:p>
                  </a:txBody>
                  <a:tcPr/>
                </a:tc>
                <a:tc>
                  <a:txBody>
                    <a:bodyPr/>
                    <a:lstStyle/>
                    <a:p>
                      <a:pPr algn="ctr"/>
                      <a:r>
                        <a:rPr lang="fr-FR" b="1" dirty="0">
                          <a:solidFill>
                            <a:schemeClr val="tx1"/>
                          </a:solidFill>
                        </a:rPr>
                        <a:t>17</a:t>
                      </a:r>
                    </a:p>
                  </a:txBody>
                  <a:tcPr anchor="ctr"/>
                </a:tc>
                <a:tc>
                  <a:txBody>
                    <a:bodyPr/>
                    <a:lstStyle/>
                    <a:p>
                      <a:pPr algn="ctr"/>
                      <a:r>
                        <a:rPr kumimoji="0" lang="fr-FR" sz="1800" b="1" kern="1200" dirty="0">
                          <a:solidFill>
                            <a:schemeClr val="dk1"/>
                          </a:solidFill>
                          <a:effectLst/>
                          <a:latin typeface="+mn-lt"/>
                          <a:ea typeface="+mn-ea"/>
                          <a:cs typeface="+mn-cs"/>
                        </a:rPr>
                        <a:t>24</a:t>
                      </a:r>
                      <a:endParaRPr lang="fr-FR" dirty="0">
                        <a:solidFill>
                          <a:schemeClr val="tx1"/>
                        </a:solidFill>
                      </a:endParaRPr>
                    </a:p>
                  </a:txBody>
                  <a:tcPr anchor="ctr"/>
                </a:tc>
                <a:extLst>
                  <a:ext uri="{0D108BD9-81ED-4DB2-BD59-A6C34878D82A}">
                    <a16:rowId xmlns:a16="http://schemas.microsoft.com/office/drawing/2014/main" xmlns="" val="10005"/>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Pas</a:t>
                      </a:r>
                      <a:r>
                        <a:rPr lang="fr-FR" baseline="0" dirty="0"/>
                        <a:t> de titre de séjour</a:t>
                      </a:r>
                      <a:endParaRPr lang="fr-FR" dirty="0">
                        <a:solidFill>
                          <a:schemeClr val="tx1"/>
                        </a:solidFill>
                      </a:endParaRPr>
                    </a:p>
                  </a:txBody>
                  <a:tcPr/>
                </a:tc>
                <a:tc>
                  <a:txBody>
                    <a:bodyPr/>
                    <a:lstStyle/>
                    <a:p>
                      <a:pPr algn="ctr"/>
                      <a:r>
                        <a:rPr lang="fr-FR" b="1" dirty="0">
                          <a:solidFill>
                            <a:schemeClr val="tx1"/>
                          </a:solidFill>
                        </a:rPr>
                        <a:t>14</a:t>
                      </a:r>
                    </a:p>
                  </a:txBody>
                  <a:tcPr anchor="ctr"/>
                </a:tc>
                <a:tc>
                  <a:txBody>
                    <a:bodyPr/>
                    <a:lstStyle/>
                    <a:p>
                      <a:pPr algn="ctr"/>
                      <a:r>
                        <a:rPr kumimoji="0" lang="fr-FR" sz="1800" b="1" kern="1200" dirty="0">
                          <a:solidFill>
                            <a:schemeClr val="dk1"/>
                          </a:solidFill>
                          <a:effectLst/>
                          <a:latin typeface="+mn-lt"/>
                          <a:ea typeface="+mn-ea"/>
                          <a:cs typeface="+mn-cs"/>
                        </a:rPr>
                        <a:t>21</a:t>
                      </a:r>
                      <a:endParaRPr lang="fr-FR" dirty="0">
                        <a:solidFill>
                          <a:schemeClr val="tx1"/>
                        </a:solidFill>
                      </a:endParaRPr>
                    </a:p>
                  </a:txBody>
                  <a:tcPr anchor="ctr"/>
                </a:tc>
                <a:extLst>
                  <a:ext uri="{0D108BD9-81ED-4DB2-BD59-A6C34878D82A}">
                    <a16:rowId xmlns:a16="http://schemas.microsoft.com/office/drawing/2014/main" xmlns="" val="10006"/>
                  </a:ext>
                </a:extLst>
              </a:tr>
              <a:tr h="640080">
                <a:tc>
                  <a:txBody>
                    <a:bodyPr/>
                    <a:lstStyle/>
                    <a:p>
                      <a:pPr marL="0" algn="l" rtl="0" eaLnBrk="1" latinLnBrk="0" hangingPunct="1"/>
                      <a:r>
                        <a:rPr kumimoji="0" lang="fr-FR" kern="1200" dirty="0"/>
                        <a:t>Avoir quelqu’un sur qui compter en France et dans le pays d’origine</a:t>
                      </a:r>
                      <a:endParaRPr kumimoji="0" lang="fr-FR" kern="1200" dirty="0">
                        <a:solidFill>
                          <a:schemeClr val="dk1"/>
                        </a:solidFill>
                        <a:latin typeface="+mn-lt"/>
                        <a:ea typeface="+mn-ea"/>
                        <a:cs typeface="+mn-cs"/>
                      </a:endParaRPr>
                    </a:p>
                  </a:txBody>
                  <a:tcPr/>
                </a:tc>
                <a:tc>
                  <a:txBody>
                    <a:bodyPr/>
                    <a:lstStyle/>
                    <a:p>
                      <a:pPr algn="ctr"/>
                      <a:r>
                        <a:rPr kumimoji="0" lang="fr-FR" sz="1800" b="1" kern="1200" dirty="0">
                          <a:solidFill>
                            <a:schemeClr val="dk1"/>
                          </a:solidFill>
                          <a:effectLst/>
                          <a:latin typeface="+mn-lt"/>
                          <a:ea typeface="+mn-ea"/>
                          <a:cs typeface="+mn-cs"/>
                        </a:rPr>
                        <a:t>71</a:t>
                      </a:r>
                      <a:endParaRPr lang="fr-FR" b="1" dirty="0">
                        <a:solidFill>
                          <a:schemeClr val="tx1"/>
                        </a:solidFill>
                      </a:endParaRPr>
                    </a:p>
                  </a:txBody>
                  <a:tcPr anchor="ctr"/>
                </a:tc>
                <a:tc>
                  <a:txBody>
                    <a:bodyPr/>
                    <a:lstStyle/>
                    <a:p>
                      <a:pPr algn="ctr"/>
                      <a:r>
                        <a:rPr kumimoji="0" lang="fr-FR" sz="1800" b="1" kern="1200" dirty="0">
                          <a:solidFill>
                            <a:schemeClr val="dk1"/>
                          </a:solidFill>
                          <a:effectLst/>
                          <a:latin typeface="+mn-lt"/>
                          <a:ea typeface="+mn-ea"/>
                          <a:cs typeface="+mn-cs"/>
                        </a:rPr>
                        <a:t>65</a:t>
                      </a:r>
                      <a:endParaRPr lang="fr-FR" b="1" dirty="0">
                        <a:solidFill>
                          <a:schemeClr val="tx1"/>
                        </a:solidFill>
                      </a:endParaRPr>
                    </a:p>
                  </a:txBody>
                  <a:tcPr anchor="ctr"/>
                </a:tc>
                <a:extLst>
                  <a:ext uri="{0D108BD9-81ED-4DB2-BD59-A6C34878D82A}">
                    <a16:rowId xmlns:a16="http://schemas.microsoft.com/office/drawing/2014/main" xmlns="" val="2602860222"/>
                  </a:ext>
                </a:extLst>
              </a:tr>
              <a:tr h="640080">
                <a:tc>
                  <a:txBody>
                    <a:bodyPr/>
                    <a:lstStyle/>
                    <a:p>
                      <a:r>
                        <a:rPr kumimoji="0" lang="fr-FR" sz="1800" kern="1200" dirty="0">
                          <a:solidFill>
                            <a:schemeClr val="dk1"/>
                          </a:solidFill>
                          <a:latin typeface="+mn-lt"/>
                          <a:ea typeface="+mn-ea"/>
                          <a:cs typeface="+mn-cs"/>
                        </a:rPr>
                        <a:t>Enfant de moins de 18 ans dans un autre pays</a:t>
                      </a:r>
                    </a:p>
                  </a:txBody>
                  <a:tcPr/>
                </a:tc>
                <a:tc>
                  <a:txBody>
                    <a:bodyPr/>
                    <a:lstStyle/>
                    <a:p>
                      <a:pPr algn="ctr"/>
                      <a:r>
                        <a:rPr lang="fr-FR" b="1" dirty="0">
                          <a:solidFill>
                            <a:schemeClr val="tx1"/>
                          </a:solidFill>
                        </a:rPr>
                        <a:t>16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33</a:t>
                      </a:r>
                    </a:p>
                  </a:txBody>
                  <a:tcPr anchor="ctr"/>
                </a:tc>
                <a:extLst>
                  <a:ext uri="{0D108BD9-81ED-4DB2-BD59-A6C34878D82A}">
                    <a16:rowId xmlns:a16="http://schemas.microsoft.com/office/drawing/2014/main" xmlns="" val="1346104695"/>
                  </a:ext>
                </a:extLst>
              </a:tr>
              <a:tr h="365760">
                <a:tc>
                  <a:txBody>
                    <a:bodyPr/>
                    <a:lstStyle/>
                    <a:p>
                      <a:r>
                        <a:rPr lang="fr-FR" dirty="0"/>
                        <a:t>Sans emploi/activité économique</a:t>
                      </a:r>
                      <a:endParaRPr lang="fr-FR" dirty="0">
                        <a:solidFill>
                          <a:schemeClr val="accent4"/>
                        </a:solidFill>
                      </a:endParaRPr>
                    </a:p>
                  </a:txBody>
                  <a:tcPr/>
                </a:tc>
                <a:tc>
                  <a:txBody>
                    <a:bodyPr/>
                    <a:lstStyle/>
                    <a:p>
                      <a:pPr algn="ctr"/>
                      <a:r>
                        <a:rPr kumimoji="0" lang="fr-FR" sz="1800" b="1" kern="1200" dirty="0">
                          <a:solidFill>
                            <a:schemeClr val="dk1"/>
                          </a:solidFill>
                          <a:effectLst/>
                          <a:latin typeface="+mn-lt"/>
                          <a:ea typeface="+mn-ea"/>
                          <a:cs typeface="+mn-cs"/>
                        </a:rPr>
                        <a:t>33</a:t>
                      </a:r>
                      <a:endParaRPr lang="fr-FR"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800" b="1" kern="1200" dirty="0">
                          <a:solidFill>
                            <a:schemeClr val="dk1"/>
                          </a:solidFill>
                          <a:effectLst/>
                          <a:latin typeface="+mn-lt"/>
                          <a:ea typeface="+mn-ea"/>
                          <a:cs typeface="+mn-cs"/>
                        </a:rPr>
                        <a:t>27</a:t>
                      </a:r>
                      <a:endParaRPr lang="fr-FR" dirty="0">
                        <a:solidFill>
                          <a:schemeClr val="tx1"/>
                        </a:solidFill>
                      </a:endParaRPr>
                    </a:p>
                  </a:txBody>
                  <a:tcPr anchor="ctr"/>
                </a:tc>
                <a:extLst>
                  <a:ext uri="{0D108BD9-81ED-4DB2-BD59-A6C34878D82A}">
                    <a16:rowId xmlns:a16="http://schemas.microsoft.com/office/drawing/2014/main" xmlns="" val="1119037361"/>
                  </a:ext>
                </a:extLst>
              </a:tr>
              <a:tr h="365760">
                <a:tc>
                  <a:txBody>
                    <a:bodyPr/>
                    <a:lstStyle/>
                    <a:p>
                      <a:r>
                        <a:rPr lang="fr-FR" dirty="0"/>
                        <a:t>Avoir vécu dans</a:t>
                      </a:r>
                      <a:r>
                        <a:rPr lang="fr-FR" baseline="0" dirty="0"/>
                        <a:t> la rue en France</a:t>
                      </a:r>
                      <a:endParaRPr lang="fr-FR" dirty="0">
                        <a:solidFill>
                          <a:schemeClr val="tx1"/>
                        </a:solidFill>
                      </a:endParaRPr>
                    </a:p>
                  </a:txBody>
                  <a:tcPr/>
                </a:tc>
                <a:tc>
                  <a:txBody>
                    <a:bodyPr/>
                    <a:lstStyle/>
                    <a:p>
                      <a:pPr algn="ctr"/>
                      <a:r>
                        <a:rPr kumimoji="0" lang="fr-FR" sz="1800" b="1" kern="1200" dirty="0">
                          <a:solidFill>
                            <a:schemeClr val="dk1"/>
                          </a:solidFill>
                          <a:effectLst/>
                          <a:latin typeface="+mn-lt"/>
                          <a:ea typeface="+mn-ea"/>
                          <a:cs typeface="+mn-cs"/>
                        </a:rPr>
                        <a:t>6</a:t>
                      </a:r>
                      <a:endParaRPr lang="fr-FR"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800" b="1" kern="1200" dirty="0">
                          <a:solidFill>
                            <a:schemeClr val="dk1"/>
                          </a:solidFill>
                          <a:effectLst/>
                          <a:latin typeface="+mn-lt"/>
                          <a:ea typeface="+mn-ea"/>
                          <a:cs typeface="+mn-cs"/>
                        </a:rPr>
                        <a:t>14</a:t>
                      </a:r>
                      <a:endParaRPr lang="fr-FR" dirty="0">
                        <a:solidFill>
                          <a:schemeClr val="tx1"/>
                        </a:solidFill>
                      </a:endParaRPr>
                    </a:p>
                  </a:txBody>
                  <a:tcPr anchor="ctr"/>
                </a:tc>
                <a:extLst>
                  <a:ext uri="{0D108BD9-81ED-4DB2-BD59-A6C34878D82A}">
                    <a16:rowId xmlns:a16="http://schemas.microsoft.com/office/drawing/2014/main" xmlns="" val="3750287393"/>
                  </a:ext>
                </a:extLst>
              </a:tr>
              <a:tr h="365760">
                <a:tc>
                  <a:txBody>
                    <a:bodyPr/>
                    <a:lstStyle/>
                    <a:p>
                      <a:r>
                        <a:rPr lang="fr-FR" dirty="0"/>
                        <a:t>Avoir subi</a:t>
                      </a:r>
                      <a:r>
                        <a:rPr lang="fr-FR" baseline="0" dirty="0"/>
                        <a:t> un rapport sexuel forcé</a:t>
                      </a:r>
                      <a:endParaRPr lang="fr-FR" dirty="0">
                        <a:solidFill>
                          <a:schemeClr val="tx1"/>
                        </a:solidFill>
                      </a:endParaRPr>
                    </a:p>
                  </a:txBody>
                  <a:tcPr/>
                </a:tc>
                <a:tc>
                  <a:txBody>
                    <a:bodyPr/>
                    <a:lstStyle/>
                    <a:p>
                      <a:pPr algn="ctr"/>
                      <a:r>
                        <a:rPr kumimoji="0" lang="fr-FR" sz="1800" b="1" kern="1200" dirty="0">
                          <a:solidFill>
                            <a:schemeClr val="dk1"/>
                          </a:solidFill>
                          <a:effectLst/>
                          <a:latin typeface="+mn-lt"/>
                          <a:ea typeface="+mn-ea"/>
                          <a:cs typeface="+mn-cs"/>
                        </a:rPr>
                        <a:t>22</a:t>
                      </a:r>
                      <a:endParaRPr lang="fr-FR" dirty="0">
                        <a:solidFill>
                          <a:schemeClr val="tx1"/>
                        </a:solidFill>
                      </a:endParaRPr>
                    </a:p>
                  </a:txBody>
                  <a:tcPr anchor="ctr"/>
                </a:tc>
                <a:tc>
                  <a:txBody>
                    <a:bodyPr/>
                    <a:lstStyle/>
                    <a:p>
                      <a:pPr algn="ctr"/>
                      <a:r>
                        <a:rPr kumimoji="0" lang="fr-FR" sz="1800" b="1" kern="1200" dirty="0">
                          <a:solidFill>
                            <a:schemeClr val="dk1"/>
                          </a:solidFill>
                          <a:effectLst/>
                          <a:latin typeface="+mn-lt"/>
                          <a:ea typeface="+mn-ea"/>
                          <a:cs typeface="+mn-cs"/>
                        </a:rPr>
                        <a:t>3</a:t>
                      </a:r>
                      <a:endParaRPr lang="fr-FR" dirty="0">
                        <a:solidFill>
                          <a:schemeClr val="tx1"/>
                        </a:solidFill>
                      </a:endParaRPr>
                    </a:p>
                  </a:txBody>
                  <a:tcPr anchor="ctr"/>
                </a:tc>
                <a:extLst>
                  <a:ext uri="{0D108BD9-81ED-4DB2-BD59-A6C34878D82A}">
                    <a16:rowId xmlns:a16="http://schemas.microsoft.com/office/drawing/2014/main" xmlns="" val="1482440615"/>
                  </a:ext>
                </a:extLst>
              </a:tr>
            </a:tbl>
          </a:graphicData>
        </a:graphic>
      </p:graphicFrame>
    </p:spTree>
    <p:extLst>
      <p:ext uri="{BB962C8B-B14F-4D97-AF65-F5344CB8AC3E}">
        <p14:creationId xmlns:p14="http://schemas.microsoft.com/office/powerpoint/2010/main" val="381549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a:t>
            </a:r>
            <a:endParaRPr lang="en-GB" dirty="0">
              <a:solidFill>
                <a:schemeClr val="tx1"/>
              </a:solidFill>
            </a:endParaRPr>
          </a:p>
        </p:txBody>
      </p:sp>
      <p:sp>
        <p:nvSpPr>
          <p:cNvPr id="5" name="ZoneTexte 4"/>
          <p:cNvSpPr txBox="1"/>
          <p:nvPr/>
        </p:nvSpPr>
        <p:spPr>
          <a:xfrm>
            <a:off x="467544" y="1196752"/>
            <a:ext cx="8424936" cy="461665"/>
          </a:xfrm>
          <a:prstGeom prst="rect">
            <a:avLst/>
          </a:prstGeom>
          <a:noFill/>
        </p:spPr>
        <p:txBody>
          <a:bodyPr wrap="square" rtlCol="0">
            <a:spAutoFit/>
          </a:bodyPr>
          <a:lstStyle/>
          <a:p>
            <a:pPr algn="ctr"/>
            <a:r>
              <a:rPr lang="fr-FR" sz="2400" dirty="0"/>
              <a:t>Proportion de personnes avec un score au PHQ-4 ≥ 6</a:t>
            </a:r>
            <a:endParaRPr lang="en-GB" sz="2400" b="1" dirty="0"/>
          </a:p>
        </p:txBody>
      </p:sp>
      <p:pic>
        <p:nvPicPr>
          <p:cNvPr id="6" name="Picture 8"/>
          <p:cNvPicPr>
            <a:picLocks noChangeAspect="1" noChangeArrowheads="1"/>
          </p:cNvPicPr>
          <p:nvPr/>
        </p:nvPicPr>
        <p:blipFill rotWithShape="1">
          <a:blip r:embed="rId3"/>
          <a:srcRect r="54064"/>
          <a:stretch/>
        </p:blipFill>
        <p:spPr bwMode="auto">
          <a:xfrm>
            <a:off x="7543489" y="6372511"/>
            <a:ext cx="1565015" cy="266303"/>
          </a:xfrm>
          <a:prstGeom prst="rect">
            <a:avLst/>
          </a:prstGeom>
          <a:noFill/>
          <a:ln w="9525">
            <a:noFill/>
            <a:miter lim="800000"/>
            <a:headEnd/>
            <a:tailEnd/>
          </a:ln>
        </p:spPr>
      </p:pic>
      <p:sp>
        <p:nvSpPr>
          <p:cNvPr id="7" name="ZoneTexte 6"/>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graphicFrame>
        <p:nvGraphicFramePr>
          <p:cNvPr id="8" name="Graphique 7"/>
          <p:cNvGraphicFramePr>
            <a:graphicFrameLocks/>
          </p:cNvGraphicFramePr>
          <p:nvPr>
            <p:extLst/>
          </p:nvPr>
        </p:nvGraphicFramePr>
        <p:xfrm>
          <a:off x="2123728" y="1772816"/>
          <a:ext cx="5112568"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au 8"/>
          <p:cNvGraphicFramePr>
            <a:graphicFrameLocks noGrp="1"/>
          </p:cNvGraphicFramePr>
          <p:nvPr>
            <p:extLst/>
          </p:nvPr>
        </p:nvGraphicFramePr>
        <p:xfrm>
          <a:off x="616012" y="5085184"/>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tblGrid>
              <a:tr h="370840">
                <a:tc gridSpan="2">
                  <a:txBody>
                    <a:bodyPr/>
                    <a:lstStyle/>
                    <a:p>
                      <a:r>
                        <a:rPr lang="fr-FR" dirty="0"/>
                        <a:t>Femmes N=1189</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Hommes N=1253</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xmlns="" val="10000"/>
                  </a:ext>
                </a:extLst>
              </a:tr>
              <a:tr h="370840">
                <a:tc>
                  <a:txBody>
                    <a:bodyPr/>
                    <a:lstStyle/>
                    <a:p>
                      <a:r>
                        <a:rPr lang="fr-FR" i="1" dirty="0"/>
                        <a:t>p</a:t>
                      </a:r>
                      <a:r>
                        <a:rPr lang="fr-FR" baseline="0" dirty="0"/>
                        <a:t> diff. VIH-MG</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p</a:t>
                      </a:r>
                      <a:r>
                        <a:rPr lang="fr-FR" baseline="0" dirty="0"/>
                        <a:t> diff. VHB-MG</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p</a:t>
                      </a:r>
                      <a:r>
                        <a:rPr lang="fr-FR" baseline="0" dirty="0"/>
                        <a:t> diff. VIH-MG</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p</a:t>
                      </a:r>
                      <a:r>
                        <a:rPr lang="fr-FR" baseline="0" dirty="0"/>
                        <a:t> diff. VHB-MG</a:t>
                      </a:r>
                      <a:endParaRPr lang="fr-FR" dirty="0"/>
                    </a:p>
                  </a:txBody>
                  <a:tcPr/>
                </a:tc>
                <a:extLst>
                  <a:ext uri="{0D108BD9-81ED-4DB2-BD59-A6C34878D82A}">
                    <a16:rowId xmlns:a16="http://schemas.microsoft.com/office/drawing/2014/main" xmlns="" val="10001"/>
                  </a:ext>
                </a:extLst>
              </a:tr>
              <a:tr h="370840">
                <a:tc>
                  <a:txBody>
                    <a:bodyPr/>
                    <a:lstStyle/>
                    <a:p>
                      <a:r>
                        <a:rPr lang="fr-FR" dirty="0"/>
                        <a:t>0.180</a:t>
                      </a:r>
                    </a:p>
                  </a:txBody>
                  <a:tcPr/>
                </a:tc>
                <a:tc>
                  <a:txBody>
                    <a:bodyPr/>
                    <a:lstStyle/>
                    <a:p>
                      <a:r>
                        <a:rPr lang="fr-FR" dirty="0"/>
                        <a:t>0.507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0.594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0.572</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93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Résultats : Facteurs associéS PHQ-4 ≥ 6</a:t>
            </a:r>
            <a:endParaRPr lang="en-GB" dirty="0"/>
          </a:p>
        </p:txBody>
      </p:sp>
      <p:pic>
        <p:nvPicPr>
          <p:cNvPr id="6" name="Picture 8"/>
          <p:cNvPicPr>
            <a:picLocks noChangeAspect="1" noChangeArrowheads="1"/>
          </p:cNvPicPr>
          <p:nvPr/>
        </p:nvPicPr>
        <p:blipFill rotWithShape="1">
          <a:blip r:embed="rId3"/>
          <a:srcRect r="54064"/>
          <a:stretch/>
        </p:blipFill>
        <p:spPr bwMode="auto">
          <a:xfrm>
            <a:off x="7543489" y="6372511"/>
            <a:ext cx="1565015" cy="266303"/>
          </a:xfrm>
          <a:prstGeom prst="rect">
            <a:avLst/>
          </a:prstGeom>
          <a:noFill/>
          <a:ln w="9525">
            <a:noFill/>
            <a:miter lim="800000"/>
            <a:headEnd/>
            <a:tailEnd/>
          </a:ln>
        </p:spPr>
      </p:pic>
      <p:sp>
        <p:nvSpPr>
          <p:cNvPr id="7" name="ZoneTexte 6"/>
          <p:cNvSpPr txBox="1"/>
          <p:nvPr/>
        </p:nvSpPr>
        <p:spPr>
          <a:xfrm>
            <a:off x="6012160" y="6546830"/>
            <a:ext cx="3168352" cy="338554"/>
          </a:xfrm>
          <a:prstGeom prst="rect">
            <a:avLst/>
          </a:prstGeom>
          <a:noFill/>
        </p:spPr>
        <p:txBody>
          <a:bodyPr wrap="square" rtlCol="0">
            <a:spAutoFit/>
          </a:bodyPr>
          <a:lstStyle/>
          <a:p>
            <a:r>
              <a:rPr lang="fr-FR" sz="1600" u="sng">
                <a:solidFill>
                  <a:schemeClr val="tx2"/>
                </a:solidFill>
              </a:rPr>
              <a:t>www.parcours-sante-migration.com</a:t>
            </a:r>
            <a:r>
              <a:rPr lang="fr-FR" sz="1600" u="sng"/>
              <a:t> </a:t>
            </a:r>
            <a:endParaRPr lang="en-GB" sz="1600" u="sng"/>
          </a:p>
        </p:txBody>
      </p:sp>
      <p:graphicFrame>
        <p:nvGraphicFramePr>
          <p:cNvPr id="8" name="Tableau 7"/>
          <p:cNvGraphicFramePr>
            <a:graphicFrameLocks noGrp="1"/>
          </p:cNvGraphicFramePr>
          <p:nvPr>
            <p:extLst>
              <p:ext uri="{D42A27DB-BD31-4B8C-83A1-F6EECF244321}">
                <p14:modId xmlns:p14="http://schemas.microsoft.com/office/powerpoint/2010/main" val="2946824023"/>
              </p:ext>
            </p:extLst>
          </p:nvPr>
        </p:nvGraphicFramePr>
        <p:xfrm>
          <a:off x="431540" y="1321147"/>
          <a:ext cx="8280920" cy="5394960"/>
        </p:xfrm>
        <a:graphic>
          <a:graphicData uri="http://schemas.openxmlformats.org/drawingml/2006/table">
            <a:tbl>
              <a:tblPr firstRow="1" bandRow="1">
                <a:tableStyleId>{5C22544A-7EE6-4342-B048-85BDC9FD1C3A}</a:tableStyleId>
              </a:tblPr>
              <a:tblGrid>
                <a:gridCol w="3627180">
                  <a:extLst>
                    <a:ext uri="{9D8B030D-6E8A-4147-A177-3AD203B41FA5}">
                      <a16:colId xmlns:a16="http://schemas.microsoft.com/office/drawing/2014/main" xmlns="" val="20000"/>
                    </a:ext>
                  </a:extLst>
                </a:gridCol>
                <a:gridCol w="2277476">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365760">
                <a:tc>
                  <a:txBody>
                    <a:bodyPr/>
                    <a:lstStyle/>
                    <a:p>
                      <a:endParaRPr lang="fr-FR" dirty="0">
                        <a:solidFill>
                          <a:schemeClr val="accent4"/>
                        </a:solidFill>
                      </a:endParaRPr>
                    </a:p>
                  </a:txBody>
                  <a:tcPr/>
                </a:tc>
                <a:tc>
                  <a:txBody>
                    <a:bodyPr/>
                    <a:lstStyle/>
                    <a:p>
                      <a:pPr algn="ctr"/>
                      <a:r>
                        <a:rPr lang="fr-FR" dirty="0"/>
                        <a:t>Femmes</a:t>
                      </a:r>
                      <a:endParaRPr lang="fr-FR" dirty="0">
                        <a:solidFill>
                          <a:schemeClr val="tx1"/>
                        </a:solidFill>
                      </a:endParaRPr>
                    </a:p>
                  </a:txBody>
                  <a:tcPr anchor="ctr"/>
                </a:tc>
                <a:tc>
                  <a:txBody>
                    <a:bodyPr/>
                    <a:lstStyle/>
                    <a:p>
                      <a:pPr algn="ctr"/>
                      <a:r>
                        <a:rPr lang="fr-FR" dirty="0"/>
                        <a:t>Hommes</a:t>
                      </a:r>
                      <a:endParaRPr lang="fr-FR" dirty="0">
                        <a:solidFill>
                          <a:schemeClr val="tx1"/>
                        </a:solidFill>
                      </a:endParaRPr>
                    </a:p>
                  </a:txBody>
                  <a:tcPr anchor="ctr"/>
                </a:tc>
                <a:extLst>
                  <a:ext uri="{0D108BD9-81ED-4DB2-BD59-A6C34878D82A}">
                    <a16:rowId xmlns:a16="http://schemas.microsoft.com/office/drawing/2014/main" xmlns="" val="10000"/>
                  </a:ext>
                </a:extLst>
              </a:tr>
              <a:tr h="365760">
                <a:tc>
                  <a:txBody>
                    <a:bodyPr/>
                    <a:lstStyle/>
                    <a:p>
                      <a:endParaRPr lang="fr-FR" dirty="0">
                        <a:solidFill>
                          <a:schemeClr val="accent4"/>
                        </a:solidFill>
                      </a:endParaRPr>
                    </a:p>
                  </a:txBody>
                  <a:tcPr/>
                </a:tc>
                <a:tc>
                  <a:txBody>
                    <a:bodyPr/>
                    <a:lstStyle/>
                    <a:p>
                      <a:pPr algn="ctr"/>
                      <a:r>
                        <a:rPr lang="fr-FR" b="1" dirty="0" err="1">
                          <a:solidFill>
                            <a:schemeClr val="tx1"/>
                          </a:solidFill>
                        </a:rPr>
                        <a:t>ORa</a:t>
                      </a:r>
                      <a:r>
                        <a:rPr lang="fr-FR" b="1" baseline="0" dirty="0">
                          <a:solidFill>
                            <a:schemeClr val="tx1"/>
                          </a:solidFill>
                        </a:rPr>
                        <a:t> [IC]</a:t>
                      </a:r>
                      <a:endParaRPr lang="fr-FR"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err="1">
                          <a:solidFill>
                            <a:schemeClr val="tx1"/>
                          </a:solidFill>
                        </a:rPr>
                        <a:t>ORa</a:t>
                      </a:r>
                      <a:r>
                        <a:rPr lang="fr-FR" b="1" baseline="0" dirty="0">
                          <a:solidFill>
                            <a:schemeClr val="tx1"/>
                          </a:solidFill>
                        </a:rPr>
                        <a:t> [IC]</a:t>
                      </a:r>
                      <a:endParaRPr lang="fr-FR" b="1" dirty="0">
                        <a:solidFill>
                          <a:schemeClr val="tx1"/>
                        </a:solidFill>
                      </a:endParaRPr>
                    </a:p>
                  </a:txBody>
                  <a:tcPr anchor="ctr"/>
                </a:tc>
                <a:extLst>
                  <a:ext uri="{0D108BD9-81ED-4DB2-BD59-A6C34878D82A}">
                    <a16:rowId xmlns:a16="http://schemas.microsoft.com/office/drawing/2014/main" xmlns="" val="45583644"/>
                  </a:ext>
                </a:extLst>
              </a:tr>
              <a:tr h="640080">
                <a:tc>
                  <a:txBody>
                    <a:bodyPr/>
                    <a:lstStyle/>
                    <a:p>
                      <a:r>
                        <a:rPr lang="fr-FR" dirty="0"/>
                        <a:t>Raison de la migration :  menacé-e dans </a:t>
                      </a:r>
                      <a:r>
                        <a:rPr lang="fr-FR" baseline="0" dirty="0"/>
                        <a:t>son pays (réf. famille)</a:t>
                      </a:r>
                      <a:endParaRPr lang="fr-FR" dirty="0">
                        <a:solidFill>
                          <a:schemeClr val="tx1"/>
                        </a:solidFill>
                      </a:endParaRPr>
                    </a:p>
                  </a:txBody>
                  <a:tcPr/>
                </a:tc>
                <a:tc>
                  <a:txBody>
                    <a:bodyPr/>
                    <a:lstStyle/>
                    <a:p>
                      <a:pPr algn="ctr"/>
                      <a:r>
                        <a:rPr lang="fr-FR" b="1" dirty="0">
                          <a:solidFill>
                            <a:srgbClr val="FF0000"/>
                          </a:solidFill>
                        </a:rPr>
                        <a:t>2.2*[1.1,4.3]</a:t>
                      </a:r>
                    </a:p>
                  </a:txBody>
                  <a:tcPr anchor="ctr"/>
                </a:tc>
                <a:tc>
                  <a:txBody>
                    <a:bodyPr/>
                    <a:lstStyle/>
                    <a:p>
                      <a:pPr algn="ctr"/>
                      <a:r>
                        <a:rPr lang="fr-FR" dirty="0">
                          <a:solidFill>
                            <a:schemeClr val="tx1"/>
                          </a:solidFill>
                        </a:rPr>
                        <a:t>1.5 [0.8,2.8]</a:t>
                      </a:r>
                    </a:p>
                  </a:txBody>
                  <a:tcPr anchor="ctr"/>
                </a:tc>
                <a:extLst>
                  <a:ext uri="{0D108BD9-81ED-4DB2-BD59-A6C34878D82A}">
                    <a16:rowId xmlns:a16="http://schemas.microsoft.com/office/drawing/2014/main" xmlns="" val="10005"/>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Pas</a:t>
                      </a:r>
                      <a:r>
                        <a:rPr lang="fr-FR" baseline="0" dirty="0"/>
                        <a:t> de titre de séjour (réf. titre long)</a:t>
                      </a:r>
                      <a:endParaRPr lang="fr-FR" dirty="0">
                        <a:solidFill>
                          <a:schemeClr val="tx1"/>
                        </a:solidFill>
                      </a:endParaRPr>
                    </a:p>
                  </a:txBody>
                  <a:tcPr/>
                </a:tc>
                <a:tc>
                  <a:txBody>
                    <a:bodyPr/>
                    <a:lstStyle/>
                    <a:p>
                      <a:pPr algn="ctr"/>
                      <a:r>
                        <a:rPr lang="fr-FR" b="0" dirty="0">
                          <a:solidFill>
                            <a:schemeClr val="tx1"/>
                          </a:solidFill>
                        </a:rPr>
                        <a:t>1.1 [0.5,2.1]</a:t>
                      </a:r>
                    </a:p>
                  </a:txBody>
                  <a:tcPr anchor="ctr"/>
                </a:tc>
                <a:tc>
                  <a:txBody>
                    <a:bodyPr/>
                    <a:lstStyle/>
                    <a:p>
                      <a:pPr algn="ctr"/>
                      <a:r>
                        <a:rPr lang="fr-FR" b="1" dirty="0">
                          <a:solidFill>
                            <a:srgbClr val="FF0000"/>
                          </a:solidFill>
                        </a:rPr>
                        <a:t>1.9* [1.0,3.4]</a:t>
                      </a:r>
                    </a:p>
                  </a:txBody>
                  <a:tcPr anchor="ctr"/>
                </a:tc>
                <a:extLst>
                  <a:ext uri="{0D108BD9-81ED-4DB2-BD59-A6C34878D82A}">
                    <a16:rowId xmlns:a16="http://schemas.microsoft.com/office/drawing/2014/main" xmlns="" val="10006"/>
                  </a:ext>
                </a:extLst>
              </a:tr>
              <a:tr h="914400">
                <a:tc>
                  <a:txBody>
                    <a:bodyPr/>
                    <a:lstStyle/>
                    <a:p>
                      <a:pPr marL="0" algn="l" rtl="0" eaLnBrk="1" latinLnBrk="0" hangingPunct="1"/>
                      <a:r>
                        <a:rPr kumimoji="0" lang="fr-FR" kern="1200" dirty="0"/>
                        <a:t>Avoir quelqu’un sur qui compter en France et dans le pays d’origine (réf.</a:t>
                      </a:r>
                      <a:r>
                        <a:rPr kumimoji="0" lang="fr-FR" kern="1200" baseline="0" dirty="0"/>
                        <a:t> N’avoir personne)</a:t>
                      </a:r>
                      <a:endParaRPr kumimoji="0" lang="fr-FR" kern="1200" dirty="0">
                        <a:solidFill>
                          <a:schemeClr val="dk1"/>
                        </a:solidFill>
                        <a:latin typeface="+mn-lt"/>
                        <a:ea typeface="+mn-ea"/>
                        <a:cs typeface="+mn-cs"/>
                      </a:endParaRPr>
                    </a:p>
                  </a:txBody>
                  <a:tcPr/>
                </a:tc>
                <a:tc>
                  <a:txBody>
                    <a:bodyPr/>
                    <a:lstStyle/>
                    <a:p>
                      <a:pPr algn="ctr"/>
                      <a:r>
                        <a:rPr lang="fr-FR" b="1" dirty="0">
                          <a:solidFill>
                            <a:srgbClr val="FF0000"/>
                          </a:solidFill>
                        </a:rPr>
                        <a:t>0.5* [0.3,1.0]</a:t>
                      </a:r>
                    </a:p>
                  </a:txBody>
                  <a:tcPr anchor="ctr"/>
                </a:tc>
                <a:tc>
                  <a:txBody>
                    <a:bodyPr/>
                    <a:lstStyle/>
                    <a:p>
                      <a:pPr algn="ctr"/>
                      <a:r>
                        <a:rPr lang="fr-FR" b="1" dirty="0">
                          <a:solidFill>
                            <a:srgbClr val="FF0000"/>
                          </a:solidFill>
                        </a:rPr>
                        <a:t>0.5**[0.3,0.8]</a:t>
                      </a:r>
                    </a:p>
                  </a:txBody>
                  <a:tcPr anchor="ctr"/>
                </a:tc>
                <a:extLst>
                  <a:ext uri="{0D108BD9-81ED-4DB2-BD59-A6C34878D82A}">
                    <a16:rowId xmlns:a16="http://schemas.microsoft.com/office/drawing/2014/main" xmlns="" val="2602860222"/>
                  </a:ext>
                </a:extLst>
              </a:tr>
              <a:tr h="640080">
                <a:tc>
                  <a:txBody>
                    <a:bodyPr/>
                    <a:lstStyle/>
                    <a:p>
                      <a:r>
                        <a:rPr lang="fr-FR" dirty="0">
                          <a:solidFill>
                            <a:schemeClr val="accent4"/>
                          </a:solidFill>
                        </a:rPr>
                        <a:t>Enfant de moins de 18 ans dans un autre pays</a:t>
                      </a:r>
                    </a:p>
                  </a:txBody>
                  <a:tcPr/>
                </a:tc>
                <a:tc>
                  <a:txBody>
                    <a:bodyPr/>
                    <a:lstStyle/>
                    <a:p>
                      <a:pPr algn="ctr"/>
                      <a:r>
                        <a:rPr lang="fr-FR" dirty="0">
                          <a:solidFill>
                            <a:schemeClr val="tx1"/>
                          </a:solidFill>
                        </a:rPr>
                        <a:t>1.0 [0.6,1.6]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1.3 [0.9,1.9]</a:t>
                      </a:r>
                    </a:p>
                  </a:txBody>
                  <a:tcPr anchor="ctr"/>
                </a:tc>
                <a:extLst>
                  <a:ext uri="{0D108BD9-81ED-4DB2-BD59-A6C34878D82A}">
                    <a16:rowId xmlns:a16="http://schemas.microsoft.com/office/drawing/2014/main" xmlns="" val="1776053170"/>
                  </a:ext>
                </a:extLst>
              </a:tr>
              <a:tr h="365760">
                <a:tc>
                  <a:txBody>
                    <a:bodyPr/>
                    <a:lstStyle/>
                    <a:p>
                      <a:r>
                        <a:rPr lang="fr-FR" dirty="0"/>
                        <a:t>Sans emploi/activité</a:t>
                      </a:r>
                      <a:r>
                        <a:rPr lang="fr-FR" baseline="0" dirty="0"/>
                        <a:t> économique</a:t>
                      </a:r>
                      <a:endParaRPr lang="fr-FR" dirty="0">
                        <a:solidFill>
                          <a:schemeClr val="accent4"/>
                        </a:solidFill>
                      </a:endParaRPr>
                    </a:p>
                  </a:txBody>
                  <a:tcPr/>
                </a:tc>
                <a:tc>
                  <a:txBody>
                    <a:bodyPr/>
                    <a:lstStyle/>
                    <a:p>
                      <a:pPr algn="ctr"/>
                      <a:r>
                        <a:rPr lang="fr-FR" b="1" dirty="0">
                          <a:solidFill>
                            <a:schemeClr val="tx1"/>
                          </a:solidFill>
                        </a:rPr>
                        <a:t>3.4***[2.0,5.9]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1.9* [1.0,3.4]</a:t>
                      </a:r>
                    </a:p>
                  </a:txBody>
                  <a:tcPr anchor="ctr"/>
                </a:tc>
                <a:extLst>
                  <a:ext uri="{0D108BD9-81ED-4DB2-BD59-A6C34878D82A}">
                    <a16:rowId xmlns:a16="http://schemas.microsoft.com/office/drawing/2014/main" xmlns="" val="1450116150"/>
                  </a:ext>
                </a:extLst>
              </a:tr>
              <a:tr h="365760">
                <a:tc>
                  <a:txBody>
                    <a:bodyPr/>
                    <a:lstStyle/>
                    <a:p>
                      <a:r>
                        <a:rPr lang="fr-FR" dirty="0"/>
                        <a:t>Avoir vécu dans</a:t>
                      </a:r>
                      <a:r>
                        <a:rPr lang="fr-FR" baseline="0" dirty="0"/>
                        <a:t> la rue</a:t>
                      </a:r>
                      <a:endParaRPr lang="fr-FR" dirty="0">
                        <a:solidFill>
                          <a:schemeClr val="tx1"/>
                        </a:solidFill>
                      </a:endParaRPr>
                    </a:p>
                  </a:txBody>
                  <a:tcPr/>
                </a:tc>
                <a:tc>
                  <a:txBody>
                    <a:bodyPr/>
                    <a:lstStyle/>
                    <a:p>
                      <a:pPr algn="ctr"/>
                      <a:r>
                        <a:rPr lang="fr-FR" b="1" dirty="0">
                          <a:solidFill>
                            <a:schemeClr val="tx1"/>
                          </a:solidFill>
                        </a:rPr>
                        <a:t>2.3** [1.3,4.3]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2.5**[1.4,4.5]</a:t>
                      </a:r>
                    </a:p>
                  </a:txBody>
                  <a:tcPr anchor="ctr"/>
                </a:tc>
                <a:extLst>
                  <a:ext uri="{0D108BD9-81ED-4DB2-BD59-A6C34878D82A}">
                    <a16:rowId xmlns:a16="http://schemas.microsoft.com/office/drawing/2014/main" xmlns="" val="3750287393"/>
                  </a:ext>
                </a:extLst>
              </a:tr>
              <a:tr h="365760">
                <a:tc>
                  <a:txBody>
                    <a:bodyPr/>
                    <a:lstStyle/>
                    <a:p>
                      <a:r>
                        <a:rPr lang="fr-FR" dirty="0"/>
                        <a:t>Avoir subi</a:t>
                      </a:r>
                      <a:r>
                        <a:rPr lang="fr-FR" baseline="0" dirty="0"/>
                        <a:t> un rapport sexuel forcé</a:t>
                      </a:r>
                      <a:endParaRPr lang="fr-FR" dirty="0">
                        <a:solidFill>
                          <a:schemeClr val="tx1"/>
                        </a:solidFill>
                      </a:endParaRPr>
                    </a:p>
                  </a:txBody>
                  <a:tcPr/>
                </a:tc>
                <a:tc>
                  <a:txBody>
                    <a:bodyPr/>
                    <a:lstStyle/>
                    <a:p>
                      <a:pPr algn="ctr"/>
                      <a:r>
                        <a:rPr lang="fr-FR" b="1" dirty="0">
                          <a:solidFill>
                            <a:schemeClr val="tx1"/>
                          </a:solidFill>
                        </a:rPr>
                        <a:t>1.5* [1.0,2.2]</a:t>
                      </a:r>
                    </a:p>
                  </a:txBody>
                  <a:tcPr anchor="ctr"/>
                </a:tc>
                <a:tc>
                  <a:txBody>
                    <a:bodyPr/>
                    <a:lstStyle/>
                    <a:p>
                      <a:pPr algn="ctr"/>
                      <a:r>
                        <a:rPr lang="fr-FR" b="1" dirty="0">
                          <a:solidFill>
                            <a:schemeClr val="tx1"/>
                          </a:solidFill>
                        </a:rPr>
                        <a:t>2.6* [1.1,6.2]</a:t>
                      </a:r>
                    </a:p>
                  </a:txBody>
                  <a:tcPr anchor="ctr"/>
                </a:tc>
                <a:extLst>
                  <a:ext uri="{0D108BD9-81ED-4DB2-BD59-A6C34878D82A}">
                    <a16:rowId xmlns:a16="http://schemas.microsoft.com/office/drawing/2014/main" xmlns="" val="1482440615"/>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Ancienneté de l’arrivée en France : 7 ans et plus (réf. 0 à 6 ans). </a:t>
                      </a:r>
                      <a:endParaRPr lang="fr-FR" dirty="0">
                        <a:solidFill>
                          <a:schemeClr val="accent4"/>
                        </a:solidFill>
                      </a:endParaRPr>
                    </a:p>
                  </a:txBody>
                  <a:tcPr/>
                </a:tc>
                <a:tc>
                  <a:txBody>
                    <a:bodyPr/>
                    <a:lstStyle/>
                    <a:p>
                      <a:pPr algn="ctr"/>
                      <a:r>
                        <a:rPr lang="fr-FR" b="0" dirty="0">
                          <a:solidFill>
                            <a:schemeClr val="tx1"/>
                          </a:solidFill>
                        </a:rPr>
                        <a:t>0.7 [0.5,1.1]</a:t>
                      </a:r>
                    </a:p>
                  </a:txBody>
                  <a:tcPr anchor="ctr"/>
                </a:tc>
                <a:tc>
                  <a:txBody>
                    <a:bodyPr/>
                    <a:lstStyle/>
                    <a:p>
                      <a:pPr algn="ctr"/>
                      <a:r>
                        <a:rPr lang="fr-FR" b="0" dirty="0">
                          <a:solidFill>
                            <a:schemeClr val="tx1"/>
                          </a:solidFill>
                        </a:rPr>
                        <a:t>0.7 [0.4,1.2]</a:t>
                      </a:r>
                    </a:p>
                  </a:txBody>
                  <a:tcPr anchor="ctr"/>
                </a:tc>
                <a:extLst>
                  <a:ext uri="{0D108BD9-81ED-4DB2-BD59-A6C34878D82A}">
                    <a16:rowId xmlns:a16="http://schemas.microsoft.com/office/drawing/2014/main" xmlns="" val="10007"/>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Groupe VIH (réf. MG)</a:t>
                      </a:r>
                      <a:endParaRPr lang="fr-FR" dirty="0">
                        <a:solidFill>
                          <a:schemeClr val="tx1"/>
                        </a:solidFill>
                      </a:endParaRPr>
                    </a:p>
                  </a:txBody>
                  <a:tcPr/>
                </a:tc>
                <a:tc>
                  <a:txBody>
                    <a:bodyPr/>
                    <a:lstStyle/>
                    <a:p>
                      <a:pPr algn="ctr"/>
                      <a:r>
                        <a:rPr lang="fr-FR" b="0" dirty="0">
                          <a:solidFill>
                            <a:schemeClr val="tx1"/>
                          </a:solidFill>
                        </a:rPr>
                        <a:t>1.4 [0.8,2.5]</a:t>
                      </a:r>
                    </a:p>
                  </a:txBody>
                  <a:tcPr anchor="ctr"/>
                </a:tc>
                <a:tc>
                  <a:txBody>
                    <a:bodyPr/>
                    <a:lstStyle/>
                    <a:p>
                      <a:pPr algn="ctr"/>
                      <a:r>
                        <a:rPr lang="fr-FR" b="0" dirty="0">
                          <a:solidFill>
                            <a:schemeClr val="tx1"/>
                          </a:solidFill>
                        </a:rPr>
                        <a:t>1.2 [0.7,2.1]</a:t>
                      </a: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1825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eped">
      <a:dk1>
        <a:sysClr val="windowText" lastClr="000000"/>
      </a:dk1>
      <a:lt1>
        <a:sysClr val="window" lastClr="FFFFFF"/>
      </a:lt1>
      <a:dk2>
        <a:srgbClr val="003D4C"/>
      </a:dk2>
      <a:lt2>
        <a:srgbClr val="E7E6E6"/>
      </a:lt2>
      <a:accent1>
        <a:srgbClr val="003D4C"/>
      </a:accent1>
      <a:accent2>
        <a:srgbClr val="651D32"/>
      </a:accent2>
      <a:accent3>
        <a:srgbClr val="555025"/>
      </a:accent3>
      <a:accent4>
        <a:srgbClr val="4B384C"/>
      </a:accent4>
      <a:accent5>
        <a:srgbClr val="4E3629"/>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10983</TotalTime>
  <Words>1869</Words>
  <Application>Microsoft Macintosh PowerPoint</Application>
  <PresentationFormat>Présentation à l'écran (4:3)</PresentationFormat>
  <Paragraphs>221</Paragraphs>
  <Slides>11</Slides>
  <Notes>8</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santé mentale, parcours migratoire et liens transnationaux :  migrations d'Afrique subsaharienne</vt:lpstr>
      <vt:lpstr>INTRODUCTION</vt:lpstr>
      <vt:lpstr>INTRODUCTION</vt:lpstr>
      <vt:lpstr>Méthodes: données</vt:lpstr>
      <vt:lpstr>Méthodes : le PHQ-4 Patient Health Questionnaire 4 </vt:lpstr>
      <vt:lpstr>Méthodes : Analyses</vt:lpstr>
      <vt:lpstr>Résultats</vt:lpstr>
      <vt:lpstr>Résultats</vt:lpstr>
      <vt:lpstr>Résultats : Facteurs associéS PHQ-4 ≥ 6</vt:lpstr>
      <vt:lpstr>CONCLUSION</vt:lpstr>
      <vt:lpstr>BIBLIOGRAPHIE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Joseph Larmarange</dc:creator>
  <cp:lastModifiedBy>N Vignier</cp:lastModifiedBy>
  <cp:revision>195</cp:revision>
  <dcterms:created xsi:type="dcterms:W3CDTF">2016-04-19T12:57:53Z</dcterms:created>
  <dcterms:modified xsi:type="dcterms:W3CDTF">2018-01-27T13:20:25Z</dcterms:modified>
</cp:coreProperties>
</file>